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300"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18288000" cy="10287000"/>
  <p:notesSz cx="6858000" cy="9144000"/>
  <p:embeddedFontLst>
    <p:embeddedFont>
      <p:font typeface="Arimo" panose="020B0604020202020204" charset="0"/>
      <p:regular r:id="rId48"/>
    </p:embeddedFont>
    <p:embeddedFont>
      <p:font typeface="Canva Sans" panose="020B0604020202020204" charset="0"/>
      <p:regular r:id="rId49"/>
    </p:embeddedFont>
    <p:embeddedFont>
      <p:font typeface="Canva Sans Bold" panose="020B0604020202020204" charset="0"/>
      <p:regular r:id="rId50"/>
    </p:embeddedFont>
    <p:embeddedFont>
      <p:font typeface="Canva Sans Bold Italics" panose="020B0604020202020204" charset="0"/>
      <p:regular r:id="rId51"/>
    </p:embeddedFont>
    <p:embeddedFont>
      <p:font typeface="Canva Sans Italics" panose="020B0604020202020204" charset="0"/>
      <p:regular r:id="rId52"/>
    </p:embeddedFont>
    <p:embeddedFont>
      <p:font typeface="Montserrat" panose="00000500000000000000" pitchFamily="2" charset="0"/>
      <p:regular r:id="rId53"/>
      <p:bold r:id="rId54"/>
      <p:italic r:id="rId55"/>
      <p:boldItalic r:id="rId56"/>
    </p:embeddedFont>
    <p:embeddedFont>
      <p:font typeface="Montserrat Bold" panose="020B0604020202020204" charset="0"/>
      <p:regular r:id="rId57"/>
    </p:embeddedFont>
    <p:embeddedFont>
      <p:font typeface="Montserrat Italics" panose="020B0604020202020204" charset="0"/>
      <p:regular r:id="rId58"/>
    </p:embeddedFont>
    <p:embeddedFont>
      <p:font typeface="Open Sans 1 Bold Italics" panose="020B0604020202020204" charset="0"/>
      <p:regular r:id="rId59"/>
    </p:embeddedFont>
    <p:embeddedFont>
      <p:font typeface="Open Sans 1 Italics" panose="020B0604020202020204" charset="0"/>
      <p:regular r:id="rId60"/>
    </p:embeddedFont>
    <p:embeddedFont>
      <p:font typeface="Open Sans 2" panose="020B0604020202020204" charset="0"/>
      <p:regular r:id="rId61"/>
    </p:embeddedFont>
    <p:embeddedFont>
      <p:font typeface="Open Sans 2 Bold" panose="020B0604020202020204" charset="0"/>
      <p:regular r:id="rId62"/>
    </p:embeddedFont>
    <p:embeddedFont>
      <p:font typeface="Open Sans 2 Italics" panose="020B0604020202020204" charset="0"/>
      <p:regular r:id="rId63"/>
    </p:embeddedFont>
    <p:embeddedFont>
      <p:font typeface="Verdana" panose="020B0604030504040204" pitchFamily="34" charset="0"/>
      <p:regular r:id="rId64"/>
      <p:bold r:id="rId65"/>
      <p:italic r:id="rId66"/>
      <p:boldItalic r:id="rId67"/>
    </p:embeddedFont>
    <p:embeddedFont>
      <p:font typeface="Verdana Bold"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3969" autoAdjust="0"/>
  </p:normalViewPr>
  <p:slideViewPr>
    <p:cSldViewPr>
      <p:cViewPr varScale="1">
        <p:scale>
          <a:sx n="64" d="100"/>
          <a:sy n="64" d="100"/>
        </p:scale>
        <p:origin x="17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Bonjour à tous et à toutes, merci pour votre présence aujourd'hui. La présentation va être découpée en trois parties : une première où Robert et moi-même allons vous présenter le Dashboard, sa construction, ses objectifs et une démonstration de celui-ci. Ensuite, Cédric Rey, actuellement stagiaire au sein de l'équipe STORIES au LIG ainsi qu'avec EFFELIA et MIAI, qui présentera son travail sur les impacts directs des data centers sur leur territoire d'implantation. Puis un temps de questions et d'échanges, où nous pourrons revenir sur certaines parties si vous le souhaitez.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 des premier apport du support est de passer du discours à la matière. On entends souvent parler d'annonces en mégawatts, en milliards d'euros, ou en nombre de sites. Le support permet de traduire ces annonces en déconstruisant les ordres de grandeurs.</a:t>
            </a:r>
          </a:p>
          <a:p>
            <a:r>
              <a:rPr lang="en-US"/>
              <a:t>Le support permet de considérer le data center comme un objet critique, en partant de cas comme Eybens ou Campus IA, les apprenants peuvent interroger plusieurs dimensions. Pourquoi ce territoire, avec quelle énergie, quels sont les acteurs, etc. </a:t>
            </a:r>
          </a:p>
          <a:p>
            <a:r>
              <a:rPr lang="en-US"/>
              <a:t>Et enfin le troisième apport est de construire un référentiel partagé. De donner aux apprenants des conventions communes, des ordres de grandeurs et des outils de comparaison, pour mieux distinguer les faits, les hypothèses et les interprétations.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En </a:t>
            </a:r>
            <a:r>
              <a:rPr lang="en-US" dirty="0" err="1"/>
              <a:t>prenant</a:t>
            </a:r>
            <a:r>
              <a:rPr lang="en-US" dirty="0"/>
              <a:t> un peu de </a:t>
            </a:r>
            <a:r>
              <a:rPr lang="en-US" dirty="0" err="1"/>
              <a:t>recul</a:t>
            </a:r>
            <a:r>
              <a:rPr lang="en-US" dirty="0"/>
              <a:t> sur </a:t>
            </a:r>
            <a:r>
              <a:rPr lang="en-US" dirty="0" err="1"/>
              <a:t>notre</a:t>
            </a:r>
            <a:r>
              <a:rPr lang="en-US" dirty="0"/>
              <a:t> travail, et </a:t>
            </a:r>
            <a:r>
              <a:rPr lang="en-US" dirty="0" err="1"/>
              <a:t>puisque</a:t>
            </a:r>
            <a:r>
              <a:rPr lang="en-US" dirty="0"/>
              <a:t> le dashboard </a:t>
            </a:r>
            <a:r>
              <a:rPr lang="en-US" dirty="0" err="1"/>
              <a:t>est</a:t>
            </a:r>
            <a:r>
              <a:rPr lang="en-US" dirty="0"/>
              <a:t> encore </a:t>
            </a:r>
            <a:r>
              <a:rPr lang="en-US" dirty="0" err="1"/>
              <a:t>en</a:t>
            </a:r>
            <a:r>
              <a:rPr lang="en-US" dirty="0"/>
              <a:t> </a:t>
            </a:r>
            <a:r>
              <a:rPr lang="en-US" dirty="0" err="1"/>
              <a:t>développement</a:t>
            </a:r>
            <a:r>
              <a:rPr lang="en-US" dirty="0"/>
              <a:t>, nous </a:t>
            </a:r>
            <a:r>
              <a:rPr lang="en-US" dirty="0" err="1"/>
              <a:t>somes</a:t>
            </a:r>
            <a:r>
              <a:rPr lang="en-US" dirty="0"/>
              <a:t> </a:t>
            </a:r>
            <a:r>
              <a:rPr lang="en-US" dirty="0" err="1"/>
              <a:t>conscients</a:t>
            </a:r>
            <a:r>
              <a:rPr lang="en-US" dirty="0"/>
              <a:t> des </a:t>
            </a:r>
            <a:r>
              <a:rPr lang="en-US" dirty="0" err="1"/>
              <a:t>limites</a:t>
            </a:r>
            <a:r>
              <a:rPr lang="en-US" dirty="0"/>
              <a:t> du dashboard dans son état </a:t>
            </a:r>
            <a:r>
              <a:rPr lang="en-US" dirty="0" err="1"/>
              <a:t>actuel</a:t>
            </a:r>
            <a:r>
              <a:rPr lang="en-US" dirty="0"/>
              <a:t>.</a:t>
            </a:r>
          </a:p>
          <a:p>
            <a:r>
              <a:rPr lang="en-US" dirty="0"/>
              <a:t>Tout </a:t>
            </a:r>
            <a:r>
              <a:rPr lang="en-US" dirty="0" err="1"/>
              <a:t>d’abord</a:t>
            </a:r>
            <a:r>
              <a:rPr lang="en-US" dirty="0"/>
              <a:t>, les modules ne </a:t>
            </a:r>
            <a:r>
              <a:rPr lang="en-US" dirty="0" err="1"/>
              <a:t>sont</a:t>
            </a:r>
            <a:r>
              <a:rPr lang="en-US" dirty="0"/>
              <a:t> pas </a:t>
            </a:r>
            <a:r>
              <a:rPr lang="en-US" dirty="0" err="1"/>
              <a:t>tous</a:t>
            </a:r>
            <a:r>
              <a:rPr lang="en-US" dirty="0"/>
              <a:t> au </a:t>
            </a:r>
            <a:r>
              <a:rPr lang="en-US" dirty="0" err="1"/>
              <a:t>même</a:t>
            </a:r>
            <a:r>
              <a:rPr lang="en-US" dirty="0"/>
              <a:t> </a:t>
            </a:r>
            <a:r>
              <a:rPr lang="en-US" dirty="0" err="1"/>
              <a:t>niveau</a:t>
            </a:r>
            <a:r>
              <a:rPr lang="en-US" dirty="0"/>
              <a:t> </a:t>
            </a:r>
            <a:r>
              <a:rPr lang="en-US" dirty="0" err="1"/>
              <a:t>d’avancement</a:t>
            </a:r>
            <a:r>
              <a:rPr lang="en-US" dirty="0"/>
              <a:t> </a:t>
            </a:r>
            <a:r>
              <a:rPr lang="en-US" dirty="0" err="1"/>
              <a:t>ni</a:t>
            </a:r>
            <a:r>
              <a:rPr lang="en-US" dirty="0"/>
              <a:t> de </a:t>
            </a:r>
            <a:r>
              <a:rPr lang="en-US" dirty="0" err="1"/>
              <a:t>détail</a:t>
            </a:r>
            <a:r>
              <a:rPr lang="en-US" dirty="0"/>
              <a:t>. </a:t>
            </a:r>
            <a:r>
              <a:rPr lang="en-US" dirty="0" err="1"/>
              <a:t>Certains</a:t>
            </a:r>
            <a:r>
              <a:rPr lang="en-US" dirty="0"/>
              <a:t> </a:t>
            </a:r>
            <a:r>
              <a:rPr lang="en-US" dirty="0" err="1"/>
              <a:t>sont</a:t>
            </a:r>
            <a:r>
              <a:rPr lang="en-US" dirty="0"/>
              <a:t> déjà bien </a:t>
            </a:r>
            <a:r>
              <a:rPr lang="en-US" dirty="0" err="1"/>
              <a:t>développés</a:t>
            </a:r>
            <a:r>
              <a:rPr lang="en-US" dirty="0"/>
              <a:t>, </a:t>
            </a:r>
            <a:r>
              <a:rPr lang="en-US" dirty="0" err="1"/>
              <a:t>tandis</a:t>
            </a:r>
            <a:r>
              <a:rPr lang="en-US" dirty="0"/>
              <a:t> que </a:t>
            </a:r>
            <a:r>
              <a:rPr lang="en-US" dirty="0" err="1"/>
              <a:t>d’autres</a:t>
            </a:r>
            <a:r>
              <a:rPr lang="en-US" dirty="0"/>
              <a:t> </a:t>
            </a:r>
            <a:r>
              <a:rPr lang="en-US" dirty="0" err="1"/>
              <a:t>sont</a:t>
            </a:r>
            <a:r>
              <a:rPr lang="en-US" dirty="0"/>
              <a:t> encore </a:t>
            </a:r>
            <a:r>
              <a:rPr lang="en-US" dirty="0" err="1"/>
              <a:t>en</a:t>
            </a:r>
            <a:r>
              <a:rPr lang="en-US" dirty="0"/>
              <a:t> construction.</a:t>
            </a:r>
          </a:p>
          <a:p>
            <a:r>
              <a:rPr lang="en-US" dirty="0"/>
              <a:t>Ensuite, les données </a:t>
            </a:r>
            <a:r>
              <a:rPr lang="en-US" dirty="0" err="1"/>
              <a:t>mobilisées</a:t>
            </a:r>
            <a:r>
              <a:rPr lang="en-US" dirty="0"/>
              <a:t> </a:t>
            </a:r>
            <a:r>
              <a:rPr lang="en-US" dirty="0" err="1"/>
              <a:t>proviennent</a:t>
            </a:r>
            <a:r>
              <a:rPr lang="en-US" dirty="0"/>
              <a:t> </a:t>
            </a:r>
            <a:r>
              <a:rPr lang="en-US" dirty="0" err="1"/>
              <a:t>majoritairement</a:t>
            </a:r>
            <a:r>
              <a:rPr lang="en-US" dirty="0"/>
              <a:t> de sources </a:t>
            </a:r>
            <a:r>
              <a:rPr lang="en-US" dirty="0" err="1"/>
              <a:t>publiques</a:t>
            </a:r>
            <a:r>
              <a:rPr lang="en-US" dirty="0"/>
              <a:t>. </a:t>
            </a:r>
            <a:r>
              <a:rPr lang="en-US" dirty="0" err="1"/>
              <a:t>Elles</a:t>
            </a:r>
            <a:r>
              <a:rPr lang="en-US" dirty="0"/>
              <a:t> </a:t>
            </a:r>
            <a:r>
              <a:rPr lang="en-US" dirty="0" err="1"/>
              <a:t>permettent</a:t>
            </a:r>
            <a:r>
              <a:rPr lang="en-US" dirty="0"/>
              <a:t> de </a:t>
            </a:r>
            <a:r>
              <a:rPr lang="en-US" dirty="0" err="1"/>
              <a:t>produire</a:t>
            </a:r>
            <a:r>
              <a:rPr lang="en-US" dirty="0"/>
              <a:t> des </a:t>
            </a:r>
            <a:r>
              <a:rPr lang="en-US" dirty="0" err="1"/>
              <a:t>visualisations</a:t>
            </a:r>
            <a:r>
              <a:rPr lang="en-US" dirty="0"/>
              <a:t> </a:t>
            </a:r>
            <a:r>
              <a:rPr lang="en-US" dirty="0" err="1"/>
              <a:t>variées</a:t>
            </a:r>
            <a:r>
              <a:rPr lang="en-US" dirty="0"/>
              <a:t> et des </a:t>
            </a:r>
            <a:r>
              <a:rPr lang="en-US" dirty="0" err="1"/>
              <a:t>ordres</a:t>
            </a:r>
            <a:r>
              <a:rPr lang="en-US" dirty="0"/>
              <a:t> de grandeur </a:t>
            </a:r>
            <a:r>
              <a:rPr lang="en-US" dirty="0" err="1"/>
              <a:t>utiles</a:t>
            </a:r>
            <a:r>
              <a:rPr lang="en-US" dirty="0"/>
              <a:t>, </a:t>
            </a:r>
            <a:r>
              <a:rPr lang="en-US" dirty="0" err="1"/>
              <a:t>mais</a:t>
            </a:r>
            <a:r>
              <a:rPr lang="en-US" dirty="0"/>
              <a:t> </a:t>
            </a:r>
            <a:r>
              <a:rPr lang="en-US" dirty="0" err="1"/>
              <a:t>elles</a:t>
            </a:r>
            <a:r>
              <a:rPr lang="en-US" dirty="0"/>
              <a:t> ne </a:t>
            </a:r>
            <a:r>
              <a:rPr lang="en-US" dirty="0" err="1"/>
              <a:t>sont</a:t>
            </a:r>
            <a:r>
              <a:rPr lang="en-US" dirty="0"/>
              <a:t> pas </a:t>
            </a:r>
            <a:r>
              <a:rPr lang="en-US" dirty="0" err="1"/>
              <a:t>toujours</a:t>
            </a:r>
            <a:r>
              <a:rPr lang="en-US" dirty="0"/>
              <a:t> </a:t>
            </a:r>
            <a:r>
              <a:rPr lang="en-US" dirty="0" err="1"/>
              <a:t>exhaustives</a:t>
            </a:r>
            <a:r>
              <a:rPr lang="en-US" dirty="0"/>
              <a:t>. </a:t>
            </a:r>
            <a:r>
              <a:rPr lang="en-US" dirty="0" err="1"/>
              <a:t>Certaines</a:t>
            </a:r>
            <a:r>
              <a:rPr lang="en-US" dirty="0"/>
              <a:t> données </a:t>
            </a:r>
            <a:r>
              <a:rPr lang="en-US" dirty="0" err="1"/>
              <a:t>peuvent</a:t>
            </a:r>
            <a:r>
              <a:rPr lang="en-US" dirty="0"/>
              <a:t> </a:t>
            </a:r>
            <a:r>
              <a:rPr lang="en-US" dirty="0" err="1"/>
              <a:t>être</a:t>
            </a:r>
            <a:r>
              <a:rPr lang="en-US" dirty="0"/>
              <a:t> </a:t>
            </a:r>
            <a:r>
              <a:rPr lang="en-US" dirty="0" err="1"/>
              <a:t>absentes</a:t>
            </a:r>
            <a:r>
              <a:rPr lang="en-US" dirty="0"/>
              <a:t>, </a:t>
            </a:r>
            <a:r>
              <a:rPr lang="en-US" dirty="0" err="1"/>
              <a:t>incomplètes</a:t>
            </a:r>
            <a:r>
              <a:rPr lang="en-US" dirty="0"/>
              <a:t> </a:t>
            </a:r>
            <a:r>
              <a:rPr lang="en-US" dirty="0" err="1"/>
              <a:t>ou</a:t>
            </a:r>
            <a:r>
              <a:rPr lang="en-US" dirty="0"/>
              <a:t> mal </a:t>
            </a:r>
            <a:r>
              <a:rPr lang="en-US" dirty="0" err="1"/>
              <a:t>renseignées</a:t>
            </a:r>
            <a:r>
              <a:rPr lang="en-US" dirty="0"/>
              <a:t>. Par </a:t>
            </a:r>
            <a:r>
              <a:rPr lang="en-US" dirty="0" err="1"/>
              <a:t>endroits</a:t>
            </a:r>
            <a:r>
              <a:rPr lang="en-US" dirty="0"/>
              <a:t>, </a:t>
            </a:r>
            <a:r>
              <a:rPr lang="en-US" dirty="0" err="1"/>
              <a:t>ce</a:t>
            </a:r>
            <a:r>
              <a:rPr lang="en-US" dirty="0"/>
              <a:t> manque </a:t>
            </a:r>
            <a:r>
              <a:rPr lang="en-US" dirty="0" err="1"/>
              <a:t>d’information</a:t>
            </a:r>
            <a:r>
              <a:rPr lang="en-US" dirty="0"/>
              <a:t> </a:t>
            </a:r>
            <a:r>
              <a:rPr lang="en-US" dirty="0" err="1"/>
              <a:t>peut</a:t>
            </a:r>
            <a:r>
              <a:rPr lang="en-US" dirty="0"/>
              <a:t> </a:t>
            </a:r>
            <a:r>
              <a:rPr lang="en-US" dirty="0" err="1"/>
              <a:t>donc</a:t>
            </a:r>
            <a:r>
              <a:rPr lang="en-US" dirty="0"/>
              <a:t> </a:t>
            </a:r>
            <a:r>
              <a:rPr lang="en-US" dirty="0" err="1"/>
              <a:t>créer</a:t>
            </a:r>
            <a:r>
              <a:rPr lang="en-US" dirty="0"/>
              <a:t> du </a:t>
            </a:r>
            <a:r>
              <a:rPr lang="en-US" dirty="0" err="1"/>
              <a:t>flou</a:t>
            </a:r>
            <a:r>
              <a:rPr lang="en-US" dirty="0"/>
              <a:t> </a:t>
            </a:r>
            <a:r>
              <a:rPr lang="en-US" dirty="0" err="1"/>
              <a:t>ou</a:t>
            </a:r>
            <a:r>
              <a:rPr lang="en-US" dirty="0"/>
              <a:t> limiter la </a:t>
            </a:r>
            <a:r>
              <a:rPr lang="en-US" dirty="0" err="1"/>
              <a:t>réflexion</a:t>
            </a:r>
            <a:r>
              <a:rPr lang="en-US" dirty="0"/>
              <a:t> </a:t>
            </a:r>
            <a:r>
              <a:rPr lang="en-US" dirty="0" err="1"/>
              <a:t>proposée</a:t>
            </a:r>
            <a:r>
              <a:rPr lang="en-US" dirty="0"/>
              <a:t> aux </a:t>
            </a:r>
            <a:r>
              <a:rPr lang="en-US" dirty="0" err="1"/>
              <a:t>apprenants</a:t>
            </a:r>
            <a:r>
              <a:rPr lang="en-US" dirty="0"/>
              <a:t>.</a:t>
            </a:r>
          </a:p>
          <a:p>
            <a:r>
              <a:rPr lang="en-US" dirty="0" err="1"/>
              <a:t>Enfin</a:t>
            </a:r>
            <a:r>
              <a:rPr lang="en-US" dirty="0"/>
              <a:t>, les </a:t>
            </a:r>
            <a:r>
              <a:rPr lang="en-US" dirty="0" err="1"/>
              <a:t>simulateurs</a:t>
            </a:r>
            <a:r>
              <a:rPr lang="en-US" dirty="0"/>
              <a:t> que nous </a:t>
            </a:r>
            <a:r>
              <a:rPr lang="en-US" dirty="0" err="1"/>
              <a:t>vous</a:t>
            </a:r>
            <a:r>
              <a:rPr lang="en-US" dirty="0"/>
              <a:t> </a:t>
            </a:r>
            <a:r>
              <a:rPr lang="en-US" dirty="0" err="1"/>
              <a:t>avons</a:t>
            </a:r>
            <a:r>
              <a:rPr lang="en-US" dirty="0"/>
              <a:t> </a:t>
            </a:r>
            <a:r>
              <a:rPr lang="en-US" dirty="0" err="1"/>
              <a:t>présentés</a:t>
            </a:r>
            <a:r>
              <a:rPr lang="en-US" dirty="0"/>
              <a:t> </a:t>
            </a:r>
            <a:r>
              <a:rPr lang="en-US" dirty="0" err="1"/>
              <a:t>reposent</a:t>
            </a:r>
            <a:r>
              <a:rPr lang="en-US" dirty="0"/>
              <a:t> sur des </a:t>
            </a:r>
            <a:r>
              <a:rPr lang="en-US" dirty="0" err="1"/>
              <a:t>hypothèses</a:t>
            </a:r>
            <a:r>
              <a:rPr lang="en-US" dirty="0"/>
              <a:t>. </a:t>
            </a:r>
            <a:r>
              <a:rPr lang="en-US" dirty="0" err="1"/>
              <a:t>Ils</a:t>
            </a:r>
            <a:r>
              <a:rPr lang="en-US" dirty="0"/>
              <a:t> </a:t>
            </a:r>
            <a:r>
              <a:rPr lang="en-US" dirty="0" err="1"/>
              <a:t>supposent</a:t>
            </a:r>
            <a:r>
              <a:rPr lang="en-US" dirty="0"/>
              <a:t> </a:t>
            </a:r>
            <a:r>
              <a:rPr lang="en-US" dirty="0" err="1"/>
              <a:t>notamment</a:t>
            </a:r>
            <a:r>
              <a:rPr lang="en-US" dirty="0"/>
              <a:t> que les </a:t>
            </a:r>
            <a:r>
              <a:rPr lang="en-US" dirty="0" err="1"/>
              <a:t>annonces</a:t>
            </a:r>
            <a:r>
              <a:rPr lang="en-US" dirty="0"/>
              <a:t> sur </a:t>
            </a:r>
            <a:r>
              <a:rPr lang="en-US" dirty="0" err="1"/>
              <a:t>lesquelles</a:t>
            </a:r>
            <a:r>
              <a:rPr lang="en-US" dirty="0"/>
              <a:t> </a:t>
            </a:r>
            <a:r>
              <a:rPr lang="en-US" dirty="0" err="1"/>
              <a:t>ils</a:t>
            </a:r>
            <a:r>
              <a:rPr lang="en-US" dirty="0"/>
              <a:t> </a:t>
            </a:r>
            <a:r>
              <a:rPr lang="en-US" dirty="0" err="1"/>
              <a:t>s’appuient</a:t>
            </a:r>
            <a:r>
              <a:rPr lang="en-US" dirty="0"/>
              <a:t> — par </a:t>
            </a:r>
            <a:r>
              <a:rPr lang="en-US" dirty="0" err="1"/>
              <a:t>exemple</a:t>
            </a:r>
            <a:r>
              <a:rPr lang="en-US" dirty="0"/>
              <a:t> les </a:t>
            </a:r>
            <a:r>
              <a:rPr lang="en-US" dirty="0" err="1"/>
              <a:t>annonces</a:t>
            </a:r>
            <a:r>
              <a:rPr lang="en-US" dirty="0"/>
              <a:t> des </a:t>
            </a:r>
            <a:r>
              <a:rPr lang="en-US" dirty="0" err="1"/>
              <a:t>gestionnaires</a:t>
            </a:r>
            <a:r>
              <a:rPr lang="en-US" dirty="0"/>
              <a:t> de data centers — </a:t>
            </a:r>
            <a:r>
              <a:rPr lang="en-US" dirty="0" err="1"/>
              <a:t>sont</a:t>
            </a:r>
            <a:r>
              <a:rPr lang="en-US" dirty="0"/>
              <a:t> </a:t>
            </a:r>
            <a:r>
              <a:rPr lang="en-US" dirty="0" err="1"/>
              <a:t>valides</a:t>
            </a:r>
            <a:r>
              <a:rPr lang="en-US" dirty="0"/>
              <a:t>. Il </a:t>
            </a:r>
            <a:r>
              <a:rPr lang="en-US" dirty="0" err="1"/>
              <a:t>s’agit</a:t>
            </a:r>
            <a:r>
              <a:rPr lang="en-US" dirty="0"/>
              <a:t> </a:t>
            </a:r>
            <a:r>
              <a:rPr lang="en-US" dirty="0" err="1"/>
              <a:t>donc</a:t>
            </a:r>
            <a:r>
              <a:rPr lang="en-US" dirty="0"/>
              <a:t> </a:t>
            </a:r>
            <a:r>
              <a:rPr lang="en-US" dirty="0" err="1"/>
              <a:t>d’hypothèses</a:t>
            </a:r>
            <a:r>
              <a:rPr lang="en-US" dirty="0"/>
              <a:t> de travail, </a:t>
            </a:r>
            <a:r>
              <a:rPr lang="en-US" dirty="0" err="1"/>
              <a:t>construites</a:t>
            </a:r>
            <a:r>
              <a:rPr lang="en-US" dirty="0"/>
              <a:t> à </a:t>
            </a:r>
            <a:r>
              <a:rPr lang="en-US" dirty="0" err="1"/>
              <a:t>partir</a:t>
            </a:r>
            <a:r>
              <a:rPr lang="en-US" dirty="0"/>
              <a:t> des </a:t>
            </a:r>
            <a:r>
              <a:rPr lang="en-US" dirty="0" err="1"/>
              <a:t>informations</a:t>
            </a:r>
            <a:r>
              <a:rPr lang="en-US" dirty="0"/>
              <a:t> </a:t>
            </a:r>
            <a:r>
              <a:rPr lang="en-US" dirty="0" err="1"/>
              <a:t>disponibles</a:t>
            </a:r>
            <a:r>
              <a:rPr lang="en-US" dirty="0"/>
              <a:t>, et non de </a:t>
            </a:r>
            <a:r>
              <a:rPr lang="en-US" dirty="0" err="1"/>
              <a:t>prévisions</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Pour </a:t>
            </a:r>
            <a:r>
              <a:rPr lang="en-US" dirty="0" err="1"/>
              <a:t>conclure</a:t>
            </a:r>
            <a:r>
              <a:rPr lang="en-US" dirty="0"/>
              <a:t>, </a:t>
            </a:r>
            <a:r>
              <a:rPr lang="en-US" dirty="0" err="1"/>
              <a:t>l’objectif</a:t>
            </a:r>
            <a:r>
              <a:rPr lang="en-US" dirty="0"/>
              <a:t> du dashboard </a:t>
            </a:r>
            <a:r>
              <a:rPr lang="en-US" dirty="0" err="1"/>
              <a:t>n’est</a:t>
            </a:r>
            <a:r>
              <a:rPr lang="en-US" dirty="0"/>
              <a:t> pas de porter un </a:t>
            </a:r>
            <a:r>
              <a:rPr lang="en-US" dirty="0" err="1"/>
              <a:t>jugement</a:t>
            </a:r>
            <a:r>
              <a:rPr lang="en-US" dirty="0"/>
              <a:t> </a:t>
            </a:r>
            <a:r>
              <a:rPr lang="en-US" dirty="0" err="1"/>
              <a:t>simpliste</a:t>
            </a:r>
            <a:r>
              <a:rPr lang="en-US" dirty="0"/>
              <a:t>, </a:t>
            </a:r>
            <a:r>
              <a:rPr lang="en-US" dirty="0" err="1"/>
              <a:t>en</a:t>
            </a:r>
            <a:r>
              <a:rPr lang="en-US" dirty="0"/>
              <a:t> </a:t>
            </a:r>
            <a:r>
              <a:rPr lang="en-US" dirty="0" err="1"/>
              <a:t>disant</a:t>
            </a:r>
            <a:r>
              <a:rPr lang="en-US" dirty="0"/>
              <a:t> </a:t>
            </a:r>
            <a:r>
              <a:rPr lang="en-US" dirty="0" err="1"/>
              <a:t>si</a:t>
            </a:r>
            <a:r>
              <a:rPr lang="en-US" dirty="0"/>
              <a:t> un </a:t>
            </a:r>
            <a:r>
              <a:rPr lang="en-US" dirty="0" err="1"/>
              <a:t>projet</a:t>
            </a:r>
            <a:r>
              <a:rPr lang="en-US" dirty="0"/>
              <a:t> </a:t>
            </a:r>
            <a:r>
              <a:rPr lang="en-US" dirty="0" err="1"/>
              <a:t>d’implantation</a:t>
            </a:r>
            <a:r>
              <a:rPr lang="en-US" dirty="0"/>
              <a:t> de data center </a:t>
            </a:r>
            <a:r>
              <a:rPr lang="en-US" dirty="0" err="1"/>
              <a:t>est</a:t>
            </a:r>
            <a:r>
              <a:rPr lang="en-US" dirty="0"/>
              <a:t> “bien” </a:t>
            </a:r>
            <a:r>
              <a:rPr lang="en-US" dirty="0" err="1"/>
              <a:t>ou</a:t>
            </a:r>
            <a:r>
              <a:rPr lang="en-US" dirty="0"/>
              <a:t> “mal”. Il </a:t>
            </a:r>
            <a:r>
              <a:rPr lang="en-US" dirty="0" err="1"/>
              <a:t>s’agit</a:t>
            </a:r>
            <a:r>
              <a:rPr lang="en-US" dirty="0"/>
              <a:t> </a:t>
            </a:r>
            <a:r>
              <a:rPr lang="en-US" dirty="0" err="1"/>
              <a:t>plutôt</a:t>
            </a:r>
            <a:r>
              <a:rPr lang="en-US" dirty="0"/>
              <a:t> </a:t>
            </a:r>
            <a:r>
              <a:rPr lang="en-US" dirty="0" err="1"/>
              <a:t>d’initier</a:t>
            </a:r>
            <a:r>
              <a:rPr lang="en-US" dirty="0"/>
              <a:t> </a:t>
            </a:r>
            <a:r>
              <a:rPr lang="en-US" dirty="0" err="1"/>
              <a:t>une</a:t>
            </a:r>
            <a:r>
              <a:rPr lang="en-US" dirty="0"/>
              <a:t> </a:t>
            </a:r>
            <a:r>
              <a:rPr lang="en-US" dirty="0" err="1"/>
              <a:t>réflexion</a:t>
            </a:r>
            <a:r>
              <a:rPr lang="en-US" dirty="0"/>
              <a:t> sur les impacts que </a:t>
            </a:r>
            <a:r>
              <a:rPr lang="en-US" dirty="0" err="1"/>
              <a:t>ces</a:t>
            </a:r>
            <a:r>
              <a:rPr lang="en-US" dirty="0"/>
              <a:t> </a:t>
            </a:r>
            <a:r>
              <a:rPr lang="en-US" dirty="0" err="1"/>
              <a:t>projets</a:t>
            </a:r>
            <a:r>
              <a:rPr lang="en-US" dirty="0"/>
              <a:t> </a:t>
            </a:r>
            <a:r>
              <a:rPr lang="en-US" dirty="0" err="1"/>
              <a:t>peuvent</a:t>
            </a:r>
            <a:r>
              <a:rPr lang="en-US" dirty="0"/>
              <a:t> </a:t>
            </a:r>
            <a:r>
              <a:rPr lang="en-US" dirty="0" err="1"/>
              <a:t>avoir</a:t>
            </a:r>
            <a:r>
              <a:rPr lang="en-US" dirty="0"/>
              <a:t> sur les </a:t>
            </a:r>
            <a:r>
              <a:rPr lang="en-US" dirty="0" err="1"/>
              <a:t>territoires</a:t>
            </a:r>
            <a:r>
              <a:rPr lang="en-US" dirty="0"/>
              <a:t>, et </a:t>
            </a:r>
            <a:r>
              <a:rPr lang="en-US" dirty="0" err="1"/>
              <a:t>d’ouvrir</a:t>
            </a:r>
            <a:r>
              <a:rPr lang="en-US" dirty="0"/>
              <a:t> la discussion à </a:t>
            </a:r>
            <a:r>
              <a:rPr lang="en-US" dirty="0" err="1"/>
              <a:t>partir</a:t>
            </a:r>
            <a:r>
              <a:rPr lang="en-US" dirty="0"/>
              <a:t> </a:t>
            </a:r>
            <a:r>
              <a:rPr lang="en-US" dirty="0" err="1"/>
              <a:t>d’ordres</a:t>
            </a:r>
            <a:r>
              <a:rPr lang="en-US" dirty="0"/>
              <a:t> de grandeur, de données et </a:t>
            </a:r>
            <a:r>
              <a:rPr lang="en-US" dirty="0" err="1"/>
              <a:t>d’hypothèses</a:t>
            </a:r>
            <a:r>
              <a:rPr lang="en-US" dirty="0"/>
              <a:t> </a:t>
            </a:r>
            <a:r>
              <a:rPr lang="en-US" dirty="0" err="1"/>
              <a:t>explicites</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7023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 contexte du stage est la première chose, l'arrivée dans l'agglomération grenobloise du premier data center hyperscale entièrement dédié au calcul de l'ia Et le manque de littérature sur l'impact de DCH sur le territoire locale.</a:t>
            </a:r>
          </a:p>
          <a:p>
            <a:endParaRPr lang="en-US"/>
          </a:p>
          <a:p>
            <a:endParaRPr lang="en-US"/>
          </a:p>
          <a:p>
            <a:endParaRPr lang="en-US"/>
          </a:p>
          <a:p>
            <a:r>
              <a:rPr lang="en-US"/>
              <a:t>Les Objectifs</a:t>
            </a:r>
          </a:p>
          <a:p>
            <a:r>
              <a:rPr lang="en-US"/>
              <a:t>-Le premier est de comprendre les impacts territoriaux directs et indirects de l'implantation d'un data center à l'échelle locale.</a:t>
            </a:r>
          </a:p>
          <a:p>
            <a:r>
              <a:rPr lang="en-US"/>
              <a:t>-La deuxième est de schématiser ses relations entre les différents composantes du système, dans une approche systémique afin de représenter les différentes interactions.</a:t>
            </a:r>
          </a:p>
          <a:p>
            <a:r>
              <a:rPr lang="en-US"/>
              <a:t>-La troisième est l'élaboration de chiffrage de ses impacts via l'utilisation d'indicateur</a:t>
            </a:r>
          </a:p>
          <a:p>
            <a:r>
              <a:rPr lang="en-US"/>
              <a:t>-Le dernier objectif est la représentation de ses impact afin de communiquer au grand public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L'entièreté du travail qui va suivre se base à partir d'une revue bibliographique qui est consigné au travers d'un grand tableur qui justifie la plupart des élements retenue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 DCH amène tout d'abord une pression sur la ressource électrique, sur deux facteurs</a:t>
            </a:r>
          </a:p>
          <a:p>
            <a:endParaRPr lang="en-US"/>
          </a:p>
          <a:p>
            <a:r>
              <a:rPr lang="en-US"/>
              <a:t>Le premier est une pression sur la ressource électrique, qui va remettre en cause le modèle de surplus électrique, comme présenter juste avant qui amène à des conflits d'usage, et de la souveraineté énergétique (donc de l'import étranger) et un frein à la décarbonisation des modes de vie. </a:t>
            </a:r>
          </a:p>
          <a:p>
            <a:r>
              <a:rPr lang="en-US"/>
              <a:t>Et une augmentation de la production électrique pour répondre à ses besoins (en lien avec les producteurs d'électricité)</a:t>
            </a:r>
          </a:p>
          <a:p>
            <a:endParaRPr lang="en-US"/>
          </a:p>
          <a:p>
            <a:r>
              <a:rPr lang="en-US"/>
              <a:t>La seconde pression est le reseau électrique, qui va engendré des travaux sur celui-ci, sur les deux types de réseau, de transport et de distribution.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L'utilisation de la ressource en eau demande une ressource de </a:t>
            </a:r>
          </a:p>
          <a:p>
            <a:endParaRPr lang="en-US"/>
          </a:p>
          <a:p>
            <a:r>
              <a:rPr lang="en-US"/>
              <a:t>Celle-ci demande une origine. Soit, elle provient du réseau de ville, donc de la CT compétente, soit elle provient de milieu naturel, dont d'un captage privé, qui passe par une demande d'autorisation et de contrôle de service de l'État.</a:t>
            </a:r>
          </a:p>
          <a:p>
            <a:r>
              <a:rPr lang="en-US"/>
              <a:t>Ces deux demandes créent une pression sur la ressource en eau, qui amène à des conflits d'usage et des impacts environnementaux.</a:t>
            </a:r>
          </a:p>
          <a:p>
            <a:endParaRPr lang="en-US"/>
          </a:p>
          <a:p>
            <a:r>
              <a:rPr lang="en-US"/>
              <a:t>Ces eaux polluées, est soit traité pour resservir de ressource en eau (circuit fermé) ou elle peut être rejeté (sur site par infiltration) ou traité ailleurs. Ce qui influe aussi sur l'impact environnemental (l'eau quitte le cycle naturel).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Nous </a:t>
            </a:r>
            <a:r>
              <a:rPr lang="en-US" dirty="0" err="1"/>
              <a:t>allons</a:t>
            </a:r>
            <a:r>
              <a:rPr lang="en-US" dirty="0"/>
              <a:t> </a:t>
            </a:r>
            <a:r>
              <a:rPr lang="en-US" dirty="0" err="1"/>
              <a:t>donc</a:t>
            </a:r>
            <a:r>
              <a:rPr lang="en-US" dirty="0"/>
              <a:t> </a:t>
            </a:r>
            <a:r>
              <a:rPr lang="en-US" dirty="0" err="1"/>
              <a:t>commencez</a:t>
            </a:r>
            <a:r>
              <a:rPr lang="en-US" dirty="0"/>
              <a:t> par le Dashboard que nous </a:t>
            </a:r>
            <a:r>
              <a:rPr lang="en-US" dirty="0" err="1"/>
              <a:t>développons</a:t>
            </a:r>
            <a:r>
              <a:rPr lang="en-US" dirty="0"/>
              <a:t> sur le </a:t>
            </a:r>
            <a:r>
              <a:rPr lang="en-US" dirty="0" err="1"/>
              <a:t>sujet</a:t>
            </a:r>
            <a:r>
              <a:rPr lang="en-US" dirty="0"/>
              <a:t> de la </a:t>
            </a:r>
            <a:r>
              <a:rPr lang="en-US" dirty="0" err="1"/>
              <a:t>matérialité</a:t>
            </a:r>
            <a:r>
              <a:rPr lang="en-US" dirty="0"/>
              <a:t> des data centers </a:t>
            </a:r>
            <a:r>
              <a:rPr lang="en-US" dirty="0" err="1"/>
              <a:t>en</a:t>
            </a:r>
            <a:r>
              <a:rPr lang="en-US" dirty="0"/>
              <a:t> </a:t>
            </a:r>
            <a:r>
              <a:rPr lang="en-US" dirty="0" err="1"/>
              <a:t>interrogeant</a:t>
            </a:r>
            <a:r>
              <a:rPr lang="en-US" dirty="0"/>
              <a:t> </a:t>
            </a:r>
            <a:r>
              <a:rPr lang="en-US" dirty="0" err="1"/>
              <a:t>leur</a:t>
            </a:r>
            <a:r>
              <a:rPr lang="en-US" dirty="0"/>
              <a:t>  </a:t>
            </a:r>
            <a:r>
              <a:rPr lang="en-US" dirty="0" err="1"/>
              <a:t>soutenabilité</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 DCH sont au cœur d'Orientation stratégique économique et politique, que ce soit d'acteur d'échelle nationale, régionale ou locale. Ce programme est lié à une course à l'innovation dans la matière des TIC et de l'IA. Cela s'accompagne d'un encadrement règlementaire pour les DCH (Notamment lieux d'installation), et de soutien économique pour les DCH (réduction d'impôt, facilitation à l'installation (DC Fast track)</a:t>
            </a:r>
          </a:p>
          <a:p>
            <a:endParaRPr lang="en-US"/>
          </a:p>
          <a:p>
            <a:r>
              <a:rPr lang="en-US"/>
              <a:t>Les DCH produisent trois choses : de l'emploi sur le territoire, une recette fiscale et un renouvellement économique du tissu industriel. Ces trois facteurs peuvent ensuite être analysé au travers d'évaluation économique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 DCH ont besoin d'un socle physique pour s'installer. Ils vont soit s'inscrire dans un ancien site industriel (notamment pour récupérer ses anciennes aménités (connexion aux différents réseaux, déjà système de climatisation ou récupération d'un ancien DC), ou simplement construire à partir d'ex-nihilo. Qu'importe le choix, ils auront un impact sur le paysage, ce qui amène à un potentiel conflit d'usage du sol/foncier, et d'une artificialisation des sols, qui impacte l'environnement.</a:t>
            </a:r>
          </a:p>
          <a:p>
            <a:endParaRPr lang="en-US"/>
          </a:p>
          <a:p>
            <a:r>
              <a:rPr lang="en-US"/>
              <a:t>Le DCH, a besoin aussi d'être connecté à plusieurs réseau de tier 3, afin d'être mieux connecté à la backbone d'internet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 DCH produisent par leur fonctionnement des déchets, que ce soit des déchets électroniques, par l'usure rapide des GPUs. Mais aussi des GES et polluant dans l'air, notamment par les systèmes frigorifique et générateur de secours. Et un risque de pollution des sols par la fuite des carburants entraine un impact environnemental. </a:t>
            </a:r>
          </a:p>
          <a:p>
            <a:endParaRPr lang="en-US"/>
          </a:p>
          <a:p>
            <a:r>
              <a:rPr lang="en-US"/>
              <a:t>Le DCH produit de la chaleur fatale par son fonctionnement, qui peut être valorisé en fonction de la température en sortie et de la compatibilité avec la température du fluide du RCU.</a:t>
            </a:r>
          </a:p>
          <a:p>
            <a:r>
              <a:rPr lang="en-US"/>
              <a:t>Cette chaleur renforce aussi le phénomène de ICU. Accentué par la production de nuissance sonore par les machines provoquent une exposition au risque urbain.</a:t>
            </a:r>
          </a:p>
          <a:p>
            <a:endParaRPr lang="en-US"/>
          </a:p>
          <a:p>
            <a:r>
              <a:rPr lang="en-US"/>
              <a:t>Ces deux facteurs alimentent avec tous les autres conflits d'usages, le conflit entre le DCH et la population/Riverains.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 prochaines étapes du projet :</a:t>
            </a:r>
          </a:p>
          <a:p>
            <a:endParaRPr lang="en-US"/>
          </a:p>
          <a:p>
            <a:r>
              <a:rPr lang="en-US"/>
              <a:t>Tous d'abord, c'est faire le tri et ne conserver uniquement les catégories que l'on peut exploiter. On conserve l'électricité, l'eau, le Risque et aléa et Chaleur. Ce choix est justifié puisque c'est celui où on a le plus de donnée que l'on a des études similaires sur le sujet ou que ce soit des données quantifiables.</a:t>
            </a:r>
          </a:p>
          <a:p>
            <a:endParaRPr lang="en-US"/>
          </a:p>
          <a:p>
            <a:r>
              <a:rPr lang="en-US"/>
              <a:t>Les deux prochaines étapes sont toujours en cours de réflexion. La première est le choix des indicateurs. Quels sont les indicateurs retenus (De consommation brute, une consommation rapportée à la population, de vulnérabilité). L'autre problématique sont les chiffres, prendre des chiffres exactes ou communiqué si possible, de la moyenne du secteurs pour d'autre ou adaptation d'autre cas (notamment sur la pollution atmo ou ICU)</a:t>
            </a:r>
          </a:p>
          <a:p>
            <a:endParaRPr lang="en-US"/>
          </a:p>
          <a:p>
            <a:r>
              <a:rPr lang="en-US"/>
              <a:t>Dernière étape est la transformation de ses indicateurs  en représentation graphique, que ce soit en graphique, en schéma ou carte. Et ensuite la question du support, via un dashboard mais sous quel language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Cette diapo synthétise le cycle de construction d’un module du support pédagogique, depuis l’identification du besoin jusqu’à l’intégration des améliorations.</a:t>
            </a:r>
          </a:p>
          <a:p>
            <a:endParaRPr lang="en-US"/>
          </a:p>
          <a:p>
            <a:r>
              <a:rPr lang="en-US"/>
              <a:t>Le point de départ est la collecte des besoins pédagogiques, qui permet de définir les objectifs d’apprentissage, le public cible et les contraintes associées.</a:t>
            </a:r>
          </a:p>
          <a:p>
            <a:endParaRPr lang="en-US"/>
          </a:p>
          <a:p>
            <a:r>
              <a:rPr lang="en-US"/>
              <a:t>Cette étape est complétée par des recherches bibliographiques et sur les données, afin de s’appuyer sur des références existantes et d’identifier les jeux de données mobilisables.</a:t>
            </a:r>
          </a:p>
          <a:p>
            <a:endParaRPr lang="en-US"/>
          </a:p>
          <a:p>
            <a:r>
              <a:rPr lang="en-US"/>
              <a:t>À partir de ce cadrage, une phase de conception est menée, avec la construction de wireframes et de diagrammes de séquence prévisionnels, pour formaliser le fonctionnement du module avant le développement.</a:t>
            </a:r>
          </a:p>
          <a:p>
            <a:endParaRPr lang="en-US"/>
          </a:p>
          <a:p>
            <a:r>
              <a:rPr lang="en-US"/>
              <a:t>Le modèle est ensuite validé et ajusté de manière théorique, en intégrant les retours et en anticipant les contraintes techniques.</a:t>
            </a:r>
          </a:p>
          <a:p>
            <a:endParaRPr lang="en-US"/>
          </a:p>
          <a:p>
            <a:r>
              <a:rPr lang="en-US"/>
              <a:t>Le développement est alors réalisé, à la fois côté serveur et côté interface utilisateur, suivi de phases de validation, de modification et d’amélioration, basées sur des tests et des retours d’usage.</a:t>
            </a:r>
          </a:p>
          <a:p>
            <a:endParaRPr lang="en-US"/>
          </a:p>
          <a:p>
            <a:r>
              <a:rPr lang="en-US"/>
              <a:t>Enfin, les améliorations sont intégrées dans le module, ce qui permet de stabiliser une version fonctionnelle et de relancer un nouveau cycle d’évolution si nécessaire.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Cette diapo synthétise le cycle de construction d’un module du support pédagogique, depuis l’identification du besoin jusqu’à l’intégration des améliorations.</a:t>
            </a:r>
          </a:p>
          <a:p>
            <a:endParaRPr lang="en-US"/>
          </a:p>
          <a:p>
            <a:r>
              <a:rPr lang="en-US"/>
              <a:t>Le point de départ est la collecte des besoins pédagogiques, qui permet de définir les objectifs d’apprentissage, le public cible et les contraintes associées.</a:t>
            </a:r>
          </a:p>
          <a:p>
            <a:endParaRPr lang="en-US"/>
          </a:p>
          <a:p>
            <a:r>
              <a:rPr lang="en-US"/>
              <a:t>Cette étape est complétée par des recherches bibliographiques et sur les données, afin de s’appuyer sur des références existantes et d’identifier les jeux de données mobilisables.</a:t>
            </a:r>
          </a:p>
          <a:p>
            <a:endParaRPr lang="en-US"/>
          </a:p>
          <a:p>
            <a:r>
              <a:rPr lang="en-US"/>
              <a:t>À partir de ce cadrage, une phase de conception est menée, avec la construction de wireframes et de diagrammes de séquence prévisionnels, pour formaliser le fonctionnement du module avant le développement.</a:t>
            </a:r>
          </a:p>
          <a:p>
            <a:endParaRPr lang="en-US"/>
          </a:p>
          <a:p>
            <a:r>
              <a:rPr lang="en-US"/>
              <a:t>Le modèle est ensuite validé et ajusté de manière théorique, en intégrant les retours et en anticipant les contraintes techniques.</a:t>
            </a:r>
          </a:p>
          <a:p>
            <a:endParaRPr lang="en-US"/>
          </a:p>
          <a:p>
            <a:r>
              <a:rPr lang="en-US"/>
              <a:t>Le développement est alors réalisé, à la fois côté serveur et côté interface utilisateur, suivi de phases de validation, de modification et d’amélioration, basées sur des tests et des retours d’usage.</a:t>
            </a:r>
          </a:p>
          <a:p>
            <a:endParaRPr lang="en-US"/>
          </a:p>
          <a:p>
            <a:r>
              <a:rPr lang="en-US"/>
              <a:t>Enfin, les améliorations sont intégrées dans le module, ce qui permet de stabiliser une version fonctionnelle et de relancer un nouveau cycle d’évolution si nécessaire.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Cette diapo synthétise le cycle de construction d’un module du support pédagogique, depuis l’identification du besoin jusqu’à l’intégration des améliorations.</a:t>
            </a:r>
          </a:p>
          <a:p>
            <a:endParaRPr lang="en-US"/>
          </a:p>
          <a:p>
            <a:r>
              <a:rPr lang="en-US"/>
              <a:t>Le point de départ est la collecte des besoins pédagogiques, qui permet de définir les objectifs d’apprentissage, le public cible et les contraintes associées.</a:t>
            </a:r>
          </a:p>
          <a:p>
            <a:endParaRPr lang="en-US"/>
          </a:p>
          <a:p>
            <a:r>
              <a:rPr lang="en-US"/>
              <a:t>Cette étape est complétée par des recherches bibliographiques et sur les données, afin de s’appuyer sur des références existantes et d’identifier les jeux de données mobilisables.</a:t>
            </a:r>
          </a:p>
          <a:p>
            <a:endParaRPr lang="en-US"/>
          </a:p>
          <a:p>
            <a:r>
              <a:rPr lang="en-US"/>
              <a:t>À partir de ce cadrage, une phase de conception est menée, avec la construction de wireframes et de diagrammes de séquence prévisionnels, pour formaliser le fonctionnement du module avant le développement.</a:t>
            </a:r>
          </a:p>
          <a:p>
            <a:endParaRPr lang="en-US"/>
          </a:p>
          <a:p>
            <a:r>
              <a:rPr lang="en-US"/>
              <a:t>Le modèle est ensuite validé et ajusté de manière théorique, en intégrant les retours et en anticipant les contraintes techniques.</a:t>
            </a:r>
          </a:p>
          <a:p>
            <a:endParaRPr lang="en-US"/>
          </a:p>
          <a:p>
            <a:r>
              <a:rPr lang="en-US"/>
              <a:t>Le développement est alors réalisé, à la fois côté serveur et côté interface utilisateur, suivi de phases de validation, de modification et d’amélioration, basées sur des tests et des retours d’usage.</a:t>
            </a:r>
          </a:p>
          <a:p>
            <a:endParaRPr lang="en-US"/>
          </a:p>
          <a:p>
            <a:r>
              <a:rPr lang="en-US"/>
              <a:t>Enfin, les améliorations sont intégrées dans le module, ce qui permet de stabiliser une version fonctionnelle et de relancer un nouveau cycle d’évolution si nécessaire.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Cédric : </a:t>
            </a:r>
          </a:p>
          <a:p>
            <a:endParaRPr lang="en-US"/>
          </a:p>
          <a:p>
            <a:r>
              <a:rPr lang="en-US"/>
              <a:t>L'objectif de mon stage est de comprendre et de modéliser les impacts territoriaux et spatialisé des data centers hyperscale.</a:t>
            </a:r>
          </a:p>
          <a:p>
            <a:endParaRPr lang="en-US"/>
          </a:p>
          <a:p>
            <a:r>
              <a:rPr lang="en-US"/>
              <a:t>Dans un premier temps, on représente de manière synthétique l'ensemble des effets direct et indirect de l'implantation d'un DCH à l'échelle d'un territoire.</a:t>
            </a:r>
          </a:p>
          <a:p>
            <a:endParaRPr lang="en-US"/>
          </a:p>
          <a:p>
            <a:r>
              <a:rPr lang="en-US"/>
              <a:t>On peut résumer alors l'impact des DCH sur 11 thèmes différents. Je continuerai en approndissant uniquement deux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Cédric : </a:t>
            </a:r>
          </a:p>
          <a:p>
            <a:endParaRPr lang="en-US"/>
          </a:p>
          <a:p>
            <a:r>
              <a:rPr lang="en-US"/>
              <a:t>Le premier impact est sur l'électricité. Le DCH provoque par son fonctionnement deux impacts différents. Le premier est la pression sur la ressource électrique, le second est une pression sur le réseau électrique.</a:t>
            </a:r>
          </a:p>
          <a:p>
            <a:endParaRPr lang="en-US"/>
          </a:p>
          <a:p>
            <a:r>
              <a:rPr lang="en-US"/>
              <a:t>Cette pressions sur la ressource électrique amène à deux impacts indirect, </a:t>
            </a:r>
          </a:p>
          <a:p>
            <a:r>
              <a:rPr lang="en-US"/>
              <a:t>-Le premier est la remise en cause du modèle de surplus d'électricité français, ce qui a de nombreux impacts, que ce soit sur la politique publique de décarbonisation des modes de vies, de la souveraineté énergétique jusqu'au conflit d'usage.</a:t>
            </a:r>
          </a:p>
          <a:p>
            <a:r>
              <a:rPr lang="en-US"/>
              <a:t>-Le deuxième est l'augmentation de la production d'électricité pour répondre à cette demande, ce qui amènent une cohérence avec les producteurs d'électricité comme EDF. Et qui induit une pression sur la ressource en eau pour la production d'électricité et la production de GES.</a:t>
            </a:r>
          </a:p>
          <a:p>
            <a:endParaRPr lang="en-US"/>
          </a:p>
          <a:p>
            <a:r>
              <a:rPr lang="en-US"/>
              <a:t>La deuxième pression, sur le réseau électrique, qui n'est plus capable de transporter assez d'énergie, amène à des travaux sur celui-ci. Il y a alors deux acteurs et échelle différentes qui rentrent en compte. Les gestionnaire du réseau de transport (RTE) pour l'acheminement HTB2 -&gt; HTA et les gestionnaires de réseau de distribution Enedis dans le cas d'Eybens.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Cédric : </a:t>
            </a:r>
          </a:p>
          <a:p>
            <a:endParaRPr lang="en-US"/>
          </a:p>
          <a:p>
            <a:r>
              <a:rPr lang="en-US"/>
              <a:t>Le deuxième schéma que je vais vous présenter est sur les impacts environnementaux et ses conflits.</a:t>
            </a:r>
          </a:p>
          <a:p>
            <a:endParaRPr lang="en-US"/>
          </a:p>
          <a:p>
            <a:r>
              <a:rPr lang="en-US"/>
              <a:t>Le DCH produit par son fonctionnement des Gaz à effet de serre et des polluants dans l'air, notamment lors du fonctionnement des systèmes de secours, et un risque de pollution des sols liée au stockage de carburant, cela entraine des impact environnementaux. De plus l'utilisation importante des composantes électronique amène à un renouvellement important et donc une production de déchet électronique</a:t>
            </a:r>
          </a:p>
          <a:p>
            <a:endParaRPr lang="en-US"/>
          </a:p>
          <a:p>
            <a:r>
              <a:rPr lang="en-US"/>
              <a:t>D'un autre côté, le DCH produit de la chaleur fatale (GPU), il peut alors alimenter le RCU (si il peut chauffer l'eau à la bonne température), de plus il renforce les phénomènes d'ICU. Ajouté avec la production de nuissance sonores (Ventilation) cela crée une Exposition au risque urbain.</a:t>
            </a:r>
          </a:p>
          <a:p>
            <a:endParaRPr lang="en-US"/>
          </a:p>
          <a:p>
            <a:r>
              <a:rPr lang="en-US"/>
              <a:t>Ces deux facteurs alimentent le conflit entre les locaux et le DCH, qui est aussi alimenté par d'autre conflit potentiel en fonction d'autre facteur, que ce soit l'eau, l'électricité, le sol/foncier ou des controverse locales.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va d'abord voir quels sont les objectifs pédagogiques du support, puis nous vous parlerons du point de départ de ce support et, enfin, de l'apport pédagogique qu'il propose.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ROBERT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ROBERT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ROBERT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ROBERT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ZOE</a:t>
            </a:r>
          </a:p>
          <a:p>
            <a:r>
              <a:rPr lang="en-US"/>
              <a:t>Pour recontextualisé cette alternance dans son contexte, elle s’inscrit dans la continuité directe d'un stage de M1.</a:t>
            </a:r>
          </a:p>
          <a:p>
            <a:endParaRPr lang="en-US"/>
          </a:p>
          <a:p>
            <a:r>
              <a:rPr lang="en-US"/>
              <a:t>Lors de ce stage, le travail était centré sur une étude de cas précise : le data center de Eybens, porté par l’entreprise DataOne, en lien avec plusieurs partenaires industriels. </a:t>
            </a:r>
          </a:p>
          <a:p>
            <a:endParaRPr lang="en-US"/>
          </a:p>
          <a:p>
            <a:r>
              <a:rPr lang="en-US"/>
              <a:t>L’objectif était de révéler les matérialités du numérique à partir d’un cas concret, en mettant en tension les enjeux de souveraineté et de puissance de l’IA avec les impacts énergétiques, climatiques et l’acceptabilité locale.</a:t>
            </a:r>
          </a:p>
          <a:p>
            <a:endParaRPr lang="en-US"/>
          </a:p>
          <a:p>
            <a:r>
              <a:rPr lang="en-US"/>
              <a:t>L’alternance prolonge cette approche, mais change d’échelle : on ne se limite plus à un seul cas d’étude, mais à une réflexion plus générale sur les impacts du numérique, à partir de cas concrets.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Commençons par ce que nous voulons que l'apprenant.e sache faire. L'objectif global tient en un mot : problématiser. Face à une annonce d'implantation d'infrastructure numérique, être capable d'en faire une question instruite, articulée aux étapes du cycle de vie et appuyée sur des ordres de grandeur justifiés.</a:t>
            </a:r>
          </a:p>
          <a:p>
            <a:endParaRPr lang="en-US"/>
          </a:p>
          <a:p>
            <a:r>
              <a:rPr lang="en-US"/>
              <a:t>Cet objectif se décline en quatre capacités :</a:t>
            </a:r>
          </a:p>
          <a:p>
            <a:r>
              <a:rPr lang="en-US"/>
              <a:t>- Intégrer la dimension spatiale : une annonce a un lieu et ce lieu a un contexte local</a:t>
            </a:r>
          </a:p>
          <a:p>
            <a:r>
              <a:rPr lang="en-US"/>
              <a:t>- Maîtriser les ordres de grandeur </a:t>
            </a:r>
          </a:p>
          <a:p>
            <a:r>
              <a:rPr lang="en-US"/>
              <a:t>- Transposer : ce qu'on apprend sur un cas doit pouvoir se rejouer sur n'importe quel autre annonce </a:t>
            </a:r>
          </a:p>
          <a:p>
            <a:r>
              <a:rPr lang="en-US"/>
              <a:t>- Penser en système : comprendre que les sites n'existent pas isolément, mais interagissent avec un réseau, des flux et des tendances au sein des différents territoires.</a:t>
            </a:r>
          </a:p>
          <a:p>
            <a:endParaRPr lang="en-US"/>
          </a:p>
          <a:p>
            <a:r>
              <a:rPr lang="en-US"/>
              <a:t>Un point important à préciser : nous ne cherchons pas à faire conclure que les data centers sont "bons" ou "mauvais". Nous cherchons à développer une posture d'esprit critique.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Voici</a:t>
            </a:r>
            <a:r>
              <a:rPr lang="en-US" dirty="0"/>
              <a:t> </a:t>
            </a:r>
            <a:r>
              <a:rPr lang="en-US" dirty="0" err="1"/>
              <a:t>l'annonce</a:t>
            </a:r>
            <a:r>
              <a:rPr lang="en-US" dirty="0"/>
              <a:t> qui nous </a:t>
            </a:r>
            <a:r>
              <a:rPr lang="en-US" dirty="0" err="1"/>
              <a:t>sert</a:t>
            </a:r>
            <a:r>
              <a:rPr lang="en-US" dirty="0"/>
              <a:t> de fil rouge. Le </a:t>
            </a:r>
            <a:r>
              <a:rPr lang="en-US" dirty="0" err="1"/>
              <a:t>projet</a:t>
            </a:r>
            <a:r>
              <a:rPr lang="en-US" dirty="0"/>
              <a:t> </a:t>
            </a:r>
            <a:r>
              <a:rPr lang="en-US" dirty="0" err="1"/>
              <a:t>DataOne</a:t>
            </a:r>
            <a:r>
              <a:rPr lang="en-US" dirty="0"/>
              <a:t> à </a:t>
            </a:r>
            <a:r>
              <a:rPr lang="en-US" dirty="0" err="1"/>
              <a:t>Eybens</a:t>
            </a:r>
            <a:r>
              <a:rPr lang="en-US" dirty="0"/>
              <a:t>. Un data center </a:t>
            </a:r>
            <a:r>
              <a:rPr lang="en-US" dirty="0" err="1"/>
              <a:t>dédié</a:t>
            </a:r>
            <a:r>
              <a:rPr lang="en-US" dirty="0"/>
              <a:t> à </a:t>
            </a:r>
            <a:r>
              <a:rPr lang="en-US" dirty="0" err="1"/>
              <a:t>l'IA</a:t>
            </a:r>
            <a:r>
              <a:rPr lang="en-US" dirty="0"/>
              <a:t>, </a:t>
            </a:r>
            <a:r>
              <a:rPr lang="en-US" dirty="0" err="1"/>
              <a:t>annoncé</a:t>
            </a:r>
            <a:r>
              <a:rPr lang="en-US" dirty="0"/>
              <a:t> </a:t>
            </a:r>
            <a:r>
              <a:rPr lang="en-US" dirty="0" err="1"/>
              <a:t>jusqu'à</a:t>
            </a:r>
            <a:r>
              <a:rPr lang="en-US" dirty="0"/>
              <a:t> un gigawatt. Je </a:t>
            </a:r>
            <a:r>
              <a:rPr lang="en-US" dirty="0" err="1"/>
              <a:t>pense</a:t>
            </a:r>
            <a:r>
              <a:rPr lang="en-US" dirty="0"/>
              <a:t> que tout le monde </a:t>
            </a:r>
            <a:r>
              <a:rPr lang="en-US" dirty="0" err="1"/>
              <a:t>connaît</a:t>
            </a:r>
            <a:r>
              <a:rPr lang="en-US" dirty="0"/>
              <a:t> déjà </a:t>
            </a:r>
            <a:r>
              <a:rPr lang="en-US" dirty="0" err="1"/>
              <a:t>ce</a:t>
            </a:r>
            <a:r>
              <a:rPr lang="en-US" dirty="0"/>
              <a:t> </a:t>
            </a:r>
            <a:r>
              <a:rPr lang="en-US" dirty="0" err="1"/>
              <a:t>sujet</a:t>
            </a:r>
            <a:r>
              <a:rPr lang="en-US" dirty="0"/>
              <a:t> </a:t>
            </a:r>
            <a:r>
              <a:rPr lang="en-US" dirty="0" err="1"/>
              <a:t>donc</a:t>
            </a:r>
            <a:r>
              <a:rPr lang="en-US" dirty="0"/>
              <a:t> je ne </a:t>
            </a:r>
            <a:r>
              <a:rPr lang="en-US" dirty="0" err="1"/>
              <a:t>vais</a:t>
            </a:r>
            <a:r>
              <a:rPr lang="en-US" dirty="0"/>
              <a:t> pas le </a:t>
            </a:r>
            <a:r>
              <a:rPr lang="en-US" dirty="0" err="1"/>
              <a:t>détailler</a:t>
            </a:r>
            <a:r>
              <a:rPr lang="en-US" dirty="0"/>
              <a:t> plus que </a:t>
            </a:r>
            <a:r>
              <a:rPr lang="en-US" dirty="0" err="1"/>
              <a:t>ça</a:t>
            </a:r>
            <a:r>
              <a:rPr lang="en-US" dirty="0"/>
              <a:t>. </a:t>
            </a:r>
          </a:p>
          <a:p>
            <a:endParaRPr lang="en-US" dirty="0"/>
          </a:p>
          <a:p>
            <a:r>
              <a:rPr lang="en-US" dirty="0"/>
              <a:t>Et </a:t>
            </a:r>
            <a:r>
              <a:rPr lang="en-US" dirty="0" err="1"/>
              <a:t>puis</a:t>
            </a:r>
            <a:r>
              <a:rPr lang="en-US" dirty="0"/>
              <a:t> </a:t>
            </a:r>
            <a:r>
              <a:rPr lang="en-US" dirty="0" err="1"/>
              <a:t>regardez</a:t>
            </a:r>
            <a:r>
              <a:rPr lang="en-US" dirty="0"/>
              <a:t> </a:t>
            </a:r>
            <a:r>
              <a:rPr lang="en-US" dirty="0" err="1"/>
              <a:t>cette</a:t>
            </a:r>
            <a:r>
              <a:rPr lang="en-US" dirty="0"/>
              <a:t> </a:t>
            </a:r>
            <a:r>
              <a:rPr lang="en-US" dirty="0" err="1"/>
              <a:t>ligne</a:t>
            </a:r>
            <a:r>
              <a:rPr lang="en-US" dirty="0"/>
              <a:t> </a:t>
            </a:r>
            <a:r>
              <a:rPr lang="en-US" dirty="0" err="1"/>
              <a:t>en</a:t>
            </a:r>
            <a:r>
              <a:rPr lang="en-US" dirty="0"/>
              <a:t> bas à droite : </a:t>
            </a:r>
            <a:r>
              <a:rPr lang="en-US" dirty="0" err="1"/>
              <a:t>depuis</a:t>
            </a:r>
            <a:r>
              <a:rPr lang="en-US" dirty="0"/>
              <a:t> </a:t>
            </a:r>
            <a:r>
              <a:rPr lang="en-US" dirty="0" err="1"/>
              <a:t>l'annonce</a:t>
            </a:r>
            <a:r>
              <a:rPr lang="en-US" dirty="0"/>
              <a:t>, le </a:t>
            </a:r>
            <a:r>
              <a:rPr lang="en-US" dirty="0" err="1"/>
              <a:t>projet</a:t>
            </a:r>
            <a:r>
              <a:rPr lang="en-US" dirty="0"/>
              <a:t> a </a:t>
            </a:r>
            <a:r>
              <a:rPr lang="en-US" dirty="0" err="1"/>
              <a:t>été</a:t>
            </a:r>
            <a:r>
              <a:rPr lang="en-US" dirty="0"/>
              <a:t> </a:t>
            </a:r>
            <a:r>
              <a:rPr lang="en-US" dirty="0" err="1"/>
              <a:t>revu</a:t>
            </a:r>
            <a:r>
              <a:rPr lang="en-US" dirty="0"/>
              <a:t> à la </a:t>
            </a:r>
            <a:r>
              <a:rPr lang="en-US" dirty="0" err="1"/>
              <a:t>baisse</a:t>
            </a:r>
            <a:r>
              <a:rPr lang="en-US" dirty="0"/>
              <a:t>, passant d’un GW à 200 MW. </a:t>
            </a:r>
            <a:r>
              <a:rPr lang="en-US" dirty="0" err="1"/>
              <a:t>Divisé</a:t>
            </a:r>
            <a:r>
              <a:rPr lang="en-US" dirty="0"/>
              <a:t> par cinq. </a:t>
            </a:r>
            <a:r>
              <a:rPr lang="fr-FR" dirty="0"/>
              <a:t>Ce n'est pas anodin, et c'est aussi ce type de mouvement qu'on apprend à lire.</a:t>
            </a:r>
          </a:p>
          <a:p>
            <a:endParaRPr lang="fr-FR" dirty="0"/>
          </a:p>
          <a:p>
            <a:r>
              <a:rPr lang="fr-FR" dirty="0"/>
              <a:t>C'est là qu'intervient le </a:t>
            </a:r>
            <a:r>
              <a:rPr lang="fr-FR" dirty="0" err="1"/>
              <a:t>dashboard</a:t>
            </a:r>
            <a:r>
              <a:rPr lang="fr-FR" dirty="0"/>
              <a:t>. Il n'est pas là pour répondre à des questions à notre place, mais pour nous aider à en poser les bonnes. Face à une annonce comme celle-là, voici quelques exemples des questions qui pourraient s’imposer : où, quels effets, quelles ressources, etc…</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Maintenant</a:t>
            </a:r>
            <a:r>
              <a:rPr lang="en-US" dirty="0"/>
              <a:t> </a:t>
            </a:r>
            <a:r>
              <a:rPr lang="en-US" dirty="0" err="1"/>
              <a:t>dézoomons</a:t>
            </a:r>
            <a:r>
              <a:rPr lang="en-US" dirty="0"/>
              <a:t>, car </a:t>
            </a:r>
            <a:r>
              <a:rPr lang="en-US" dirty="0" err="1"/>
              <a:t>Eybens</a:t>
            </a:r>
            <a:r>
              <a:rPr lang="en-US" dirty="0"/>
              <a:t> </a:t>
            </a:r>
            <a:r>
              <a:rPr lang="en-US" dirty="0" err="1"/>
              <a:t>n'est</a:t>
            </a:r>
            <a:r>
              <a:rPr lang="en-US" dirty="0"/>
              <a:t> pas un </a:t>
            </a:r>
            <a:r>
              <a:rPr lang="en-US" dirty="0" err="1"/>
              <a:t>cas</a:t>
            </a:r>
            <a:r>
              <a:rPr lang="en-US" dirty="0"/>
              <a:t> </a:t>
            </a:r>
            <a:r>
              <a:rPr lang="en-US" dirty="0" err="1"/>
              <a:t>isolé</a:t>
            </a:r>
            <a:r>
              <a:rPr lang="en-US" dirty="0"/>
              <a:t> : </a:t>
            </a:r>
            <a:r>
              <a:rPr lang="en-US" dirty="0" err="1"/>
              <a:t>c'est</a:t>
            </a:r>
            <a:r>
              <a:rPr lang="en-US" dirty="0"/>
              <a:t> un </a:t>
            </a:r>
            <a:r>
              <a:rPr lang="en-US" dirty="0" err="1"/>
              <a:t>exemple</a:t>
            </a:r>
            <a:r>
              <a:rPr lang="en-US" dirty="0"/>
              <a:t> local </a:t>
            </a:r>
            <a:r>
              <a:rPr lang="en-US" dirty="0" err="1"/>
              <a:t>d'une</a:t>
            </a:r>
            <a:r>
              <a:rPr lang="en-US" dirty="0"/>
              <a:t> politique </a:t>
            </a:r>
            <a:r>
              <a:rPr lang="en-US" dirty="0" err="1"/>
              <a:t>nationale</a:t>
            </a:r>
            <a:r>
              <a:rPr lang="en-US" dirty="0"/>
              <a:t>. Au </a:t>
            </a:r>
            <a:r>
              <a:rPr lang="en-US" dirty="0" err="1"/>
              <a:t>sommet</a:t>
            </a:r>
            <a:r>
              <a:rPr lang="en-US" dirty="0"/>
              <a:t> de Paris, </a:t>
            </a:r>
            <a:r>
              <a:rPr lang="en-US" dirty="0" err="1"/>
              <a:t>l'Etat</a:t>
            </a:r>
            <a:r>
              <a:rPr lang="en-US" dirty="0"/>
              <a:t> a fait du mix </a:t>
            </a:r>
            <a:r>
              <a:rPr lang="en-US" dirty="0" err="1"/>
              <a:t>électrique</a:t>
            </a:r>
            <a:r>
              <a:rPr lang="en-US" dirty="0"/>
              <a:t> un argument </a:t>
            </a:r>
            <a:r>
              <a:rPr lang="en-US" dirty="0" err="1"/>
              <a:t>d'attractivité</a:t>
            </a:r>
            <a:r>
              <a:rPr lang="en-US" dirty="0"/>
              <a:t>. 35 sites </a:t>
            </a:r>
            <a:r>
              <a:rPr lang="en-US" dirty="0" err="1"/>
              <a:t>ont</a:t>
            </a:r>
            <a:r>
              <a:rPr lang="en-US" dirty="0"/>
              <a:t> </a:t>
            </a:r>
            <a:r>
              <a:rPr lang="en-US" dirty="0" err="1"/>
              <a:t>été</a:t>
            </a:r>
            <a:r>
              <a:rPr lang="en-US" dirty="0"/>
              <a:t> </a:t>
            </a:r>
            <a:r>
              <a:rPr lang="en-US" dirty="0" err="1"/>
              <a:t>identifiés</a:t>
            </a:r>
            <a:r>
              <a:rPr lang="en-US" dirty="0"/>
              <a:t>, </a:t>
            </a:r>
            <a:r>
              <a:rPr lang="en-US" dirty="0" err="1"/>
              <a:t>jusqu'à</a:t>
            </a:r>
            <a:r>
              <a:rPr lang="en-US" dirty="0"/>
              <a:t> un gigawatt chacun. Plus de 109 milliards </a:t>
            </a:r>
            <a:r>
              <a:rPr lang="en-US" dirty="0" err="1"/>
              <a:t>d'euros</a:t>
            </a:r>
            <a:r>
              <a:rPr lang="en-US" dirty="0"/>
              <a:t> </a:t>
            </a:r>
            <a:r>
              <a:rPr lang="en-US" dirty="0" err="1"/>
              <a:t>d'investissements</a:t>
            </a:r>
            <a:r>
              <a:rPr lang="en-US" dirty="0"/>
              <a:t> </a:t>
            </a:r>
            <a:r>
              <a:rPr lang="en-US" dirty="0" err="1"/>
              <a:t>annoncés</a:t>
            </a:r>
            <a:r>
              <a:rPr lang="en-US" dirty="0"/>
              <a:t>. Et un </a:t>
            </a:r>
            <a:r>
              <a:rPr lang="en-US" dirty="0" err="1"/>
              <a:t>contexte</a:t>
            </a:r>
            <a:r>
              <a:rPr lang="en-US" dirty="0"/>
              <a:t> </a:t>
            </a:r>
            <a:r>
              <a:rPr lang="en-US" dirty="0" err="1"/>
              <a:t>électrique</a:t>
            </a:r>
            <a:r>
              <a:rPr lang="en-US" dirty="0"/>
              <a:t> </a:t>
            </a:r>
            <a:r>
              <a:rPr lang="en-US" dirty="0" err="1"/>
              <a:t>singulier</a:t>
            </a:r>
            <a:r>
              <a:rPr lang="en-US" dirty="0"/>
              <a:t> : un </a:t>
            </a:r>
            <a:r>
              <a:rPr lang="en-US" dirty="0" err="1"/>
              <a:t>solde</a:t>
            </a:r>
            <a:r>
              <a:rPr lang="en-US" dirty="0"/>
              <a:t> </a:t>
            </a:r>
            <a:r>
              <a:rPr lang="en-US" dirty="0" err="1"/>
              <a:t>exportateur</a:t>
            </a:r>
            <a:r>
              <a:rPr lang="en-US" dirty="0"/>
              <a:t> record de 89 </a:t>
            </a:r>
            <a:r>
              <a:rPr lang="en-US" dirty="0" err="1"/>
              <a:t>térawattheures</a:t>
            </a:r>
            <a:r>
              <a:rPr lang="en-US" dirty="0"/>
              <a:t>, le plus </a:t>
            </a:r>
            <a:r>
              <a:rPr lang="en-US" dirty="0" err="1"/>
              <a:t>élevé</a:t>
            </a:r>
            <a:r>
              <a:rPr lang="en-US" dirty="0"/>
              <a:t> </a:t>
            </a:r>
            <a:r>
              <a:rPr lang="en-US" dirty="0" err="1"/>
              <a:t>d'Europe</a:t>
            </a:r>
            <a:r>
              <a:rPr lang="en-US" dirty="0"/>
              <a:t>.</a:t>
            </a:r>
          </a:p>
          <a:p>
            <a:endParaRPr lang="en-US" dirty="0"/>
          </a:p>
          <a:p>
            <a:r>
              <a:rPr lang="en-US" dirty="0"/>
              <a:t>Et </a:t>
            </a:r>
            <a:r>
              <a:rPr lang="en-US" dirty="0" err="1"/>
              <a:t>c'est</a:t>
            </a:r>
            <a:r>
              <a:rPr lang="en-US" dirty="0"/>
              <a:t> </a:t>
            </a:r>
            <a:r>
              <a:rPr lang="en-US" dirty="0" err="1"/>
              <a:t>ici</a:t>
            </a:r>
            <a:r>
              <a:rPr lang="en-US" dirty="0"/>
              <a:t> que la question change de nature. Un site de 200 </a:t>
            </a:r>
            <a:r>
              <a:rPr lang="en-US" dirty="0" err="1"/>
              <a:t>mégawatts</a:t>
            </a:r>
            <a:r>
              <a:rPr lang="en-US" dirty="0"/>
              <a:t>, pris </a:t>
            </a:r>
            <a:r>
              <a:rPr lang="en-US" dirty="0" err="1"/>
              <a:t>isolément</a:t>
            </a:r>
            <a:r>
              <a:rPr lang="en-US" dirty="0"/>
              <a:t>, le </a:t>
            </a:r>
            <a:r>
              <a:rPr lang="en-US" dirty="0" err="1"/>
              <a:t>système</a:t>
            </a:r>
            <a:r>
              <a:rPr lang="en-US" dirty="0"/>
              <a:t> </a:t>
            </a:r>
            <a:r>
              <a:rPr lang="en-US" dirty="0" err="1"/>
              <a:t>électrique</a:t>
            </a:r>
            <a:r>
              <a:rPr lang="en-US" dirty="0"/>
              <a:t> français </a:t>
            </a:r>
            <a:r>
              <a:rPr lang="en-US" dirty="0" err="1"/>
              <a:t>l'absorbe</a:t>
            </a:r>
            <a:r>
              <a:rPr lang="en-US" dirty="0"/>
              <a:t> sans </a:t>
            </a:r>
            <a:r>
              <a:rPr lang="en-US" dirty="0" err="1"/>
              <a:t>difficulté</a:t>
            </a:r>
            <a:r>
              <a:rPr lang="en-US" dirty="0"/>
              <a:t>. Nous le </a:t>
            </a:r>
            <a:r>
              <a:rPr lang="en-US" dirty="0" err="1"/>
              <a:t>vérifierons</a:t>
            </a:r>
            <a:r>
              <a:rPr lang="en-US" dirty="0"/>
              <a:t> à </a:t>
            </a:r>
            <a:r>
              <a:rPr lang="en-US" dirty="0" err="1"/>
              <a:t>l'écran</a:t>
            </a:r>
            <a:r>
              <a:rPr lang="en-US" dirty="0"/>
              <a:t> dans </a:t>
            </a:r>
            <a:r>
              <a:rPr lang="en-US" dirty="0" err="1"/>
              <a:t>quelques</a:t>
            </a:r>
            <a:r>
              <a:rPr lang="en-US" dirty="0"/>
              <a:t> minutes.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 </a:t>
            </a:r>
            <a:r>
              <a:rPr lang="en-US" dirty="0" err="1"/>
              <a:t>vrai</a:t>
            </a:r>
            <a:r>
              <a:rPr lang="en-US" dirty="0"/>
              <a:t> </a:t>
            </a:r>
            <a:r>
              <a:rPr lang="en-US" dirty="0" err="1"/>
              <a:t>objet</a:t>
            </a:r>
            <a:r>
              <a:rPr lang="en-US" dirty="0"/>
              <a:t> </a:t>
            </a:r>
            <a:r>
              <a:rPr lang="en-US" dirty="0" err="1"/>
              <a:t>d'analyse</a:t>
            </a:r>
            <a:r>
              <a:rPr lang="en-US" dirty="0"/>
              <a:t>, </a:t>
            </a:r>
            <a:r>
              <a:rPr lang="en-US" dirty="0" err="1"/>
              <a:t>ce</a:t>
            </a:r>
            <a:r>
              <a:rPr lang="en-US" dirty="0"/>
              <a:t> </a:t>
            </a:r>
            <a:r>
              <a:rPr lang="en-US" dirty="0" err="1"/>
              <a:t>n'est</a:t>
            </a:r>
            <a:r>
              <a:rPr lang="en-US" dirty="0"/>
              <a:t> pas le </a:t>
            </a:r>
            <a:r>
              <a:rPr lang="en-US" dirty="0" err="1"/>
              <a:t>cas</a:t>
            </a:r>
            <a:r>
              <a:rPr lang="en-US" dirty="0"/>
              <a:t> : </a:t>
            </a:r>
            <a:r>
              <a:rPr lang="en-US" dirty="0" err="1"/>
              <a:t>c'est</a:t>
            </a:r>
            <a:r>
              <a:rPr lang="en-US" dirty="0"/>
              <a:t> la tendance. Que se passe-t-il </a:t>
            </a:r>
            <a:r>
              <a:rPr lang="en-US" dirty="0" err="1"/>
              <a:t>si</a:t>
            </a:r>
            <a:r>
              <a:rPr lang="en-US" dirty="0"/>
              <a:t> </a:t>
            </a:r>
            <a:r>
              <a:rPr lang="en-US" dirty="0" err="1"/>
              <a:t>une</a:t>
            </a:r>
            <a:r>
              <a:rPr lang="en-US" dirty="0"/>
              <a:t> part significative de </a:t>
            </a:r>
            <a:r>
              <a:rPr lang="en-US" dirty="0" err="1"/>
              <a:t>ces</a:t>
            </a:r>
            <a:r>
              <a:rPr lang="en-US" dirty="0"/>
              <a:t> </a:t>
            </a:r>
            <a:r>
              <a:rPr lang="en-US" dirty="0" err="1"/>
              <a:t>trente</a:t>
            </a:r>
            <a:r>
              <a:rPr lang="en-US" dirty="0"/>
              <a:t>-cinq sites se </a:t>
            </a:r>
            <a:r>
              <a:rPr lang="en-US" dirty="0" err="1"/>
              <a:t>réalise</a:t>
            </a:r>
            <a:r>
              <a:rPr lang="en-US" dirty="0"/>
              <a:t> ? À </a:t>
            </a:r>
            <a:r>
              <a:rPr lang="en-US" dirty="0" err="1"/>
              <a:t>quel</a:t>
            </a:r>
            <a:r>
              <a:rPr lang="en-US" dirty="0"/>
              <a:t> </a:t>
            </a:r>
            <a:r>
              <a:rPr lang="en-US" dirty="0" err="1"/>
              <a:t>rythme</a:t>
            </a:r>
            <a:r>
              <a:rPr lang="en-US" dirty="0"/>
              <a:t>, sur les </a:t>
            </a:r>
            <a:r>
              <a:rPr lang="en-US" dirty="0" err="1"/>
              <a:t>territoires</a:t>
            </a:r>
            <a:r>
              <a:rPr lang="en-US" dirty="0"/>
              <a:t> ?</a:t>
            </a:r>
          </a:p>
          <a:p>
            <a:endParaRPr lang="en-US" dirty="0"/>
          </a:p>
          <a:p>
            <a:r>
              <a:rPr lang="en-US" dirty="0" err="1"/>
              <a:t>C'est</a:t>
            </a:r>
            <a:r>
              <a:rPr lang="en-US" dirty="0"/>
              <a:t> </a:t>
            </a:r>
            <a:r>
              <a:rPr lang="en-US" dirty="0" err="1"/>
              <a:t>ce</a:t>
            </a:r>
            <a:r>
              <a:rPr lang="en-US" dirty="0"/>
              <a:t> </a:t>
            </a:r>
            <a:r>
              <a:rPr lang="en-US" dirty="0" err="1"/>
              <a:t>qu’on</a:t>
            </a:r>
            <a:r>
              <a:rPr lang="en-US" dirty="0"/>
              <a:t> </a:t>
            </a:r>
            <a:r>
              <a:rPr lang="en-US" dirty="0" err="1"/>
              <a:t>cherche</a:t>
            </a:r>
            <a:r>
              <a:rPr lang="en-US" dirty="0"/>
              <a:t> à </a:t>
            </a:r>
            <a:r>
              <a:rPr lang="en-US" dirty="0" err="1"/>
              <a:t>montrer</a:t>
            </a:r>
            <a:r>
              <a:rPr lang="en-US" dirty="0"/>
              <a:t> : </a:t>
            </a:r>
            <a:r>
              <a:rPr lang="en-US" dirty="0" err="1"/>
              <a:t>partir</a:t>
            </a:r>
            <a:r>
              <a:rPr lang="en-US" dirty="0"/>
              <a:t> du </a:t>
            </a:r>
            <a:r>
              <a:rPr lang="en-US" dirty="0" err="1"/>
              <a:t>cas</a:t>
            </a:r>
            <a:r>
              <a:rPr lang="en-US" dirty="0"/>
              <a:t> pour </a:t>
            </a:r>
            <a:r>
              <a:rPr lang="en-US" dirty="0" err="1"/>
              <a:t>capter</a:t>
            </a:r>
            <a:r>
              <a:rPr lang="en-US" dirty="0"/>
              <a:t> </a:t>
            </a:r>
            <a:r>
              <a:rPr lang="en-US" dirty="0" err="1"/>
              <a:t>l'attention</a:t>
            </a:r>
            <a:r>
              <a:rPr lang="en-US" dirty="0"/>
              <a:t>, </a:t>
            </a:r>
            <a:r>
              <a:rPr lang="en-US" dirty="0" err="1"/>
              <a:t>dézoomer</a:t>
            </a:r>
            <a:r>
              <a:rPr lang="en-US" dirty="0"/>
              <a:t> </a:t>
            </a:r>
            <a:r>
              <a:rPr lang="en-US" dirty="0" err="1"/>
              <a:t>vers</a:t>
            </a:r>
            <a:r>
              <a:rPr lang="en-US" dirty="0"/>
              <a:t> la tendance pour </a:t>
            </a:r>
            <a:r>
              <a:rPr lang="en-US" dirty="0" err="1"/>
              <a:t>construire</a:t>
            </a:r>
            <a:r>
              <a:rPr lang="en-US" dirty="0"/>
              <a:t> </a:t>
            </a:r>
            <a:r>
              <a:rPr lang="en-US" dirty="0" err="1"/>
              <a:t>l'analyse</a:t>
            </a:r>
            <a:r>
              <a:rPr lang="en-US" dirty="0"/>
              <a:t>, dans </a:t>
            </a:r>
            <a:r>
              <a:rPr lang="en-US" dirty="0" err="1"/>
              <a:t>une</a:t>
            </a:r>
            <a:r>
              <a:rPr lang="en-US" dirty="0"/>
              <a:t> </a:t>
            </a:r>
            <a:r>
              <a:rPr lang="en-US" dirty="0" err="1"/>
              <a:t>approche</a:t>
            </a:r>
            <a:r>
              <a:rPr lang="en-US" dirty="0"/>
              <a:t> </a:t>
            </a:r>
            <a:r>
              <a:rPr lang="en-US" dirty="0" err="1"/>
              <a:t>résolument</a:t>
            </a:r>
            <a:r>
              <a:rPr lang="en-US" dirty="0"/>
              <a:t> </a:t>
            </a:r>
            <a:r>
              <a:rPr lang="en-US" dirty="0" err="1"/>
              <a:t>géospatiale</a:t>
            </a:r>
            <a:r>
              <a:rPr lang="en-US" dirty="0"/>
              <a:t> et </a:t>
            </a:r>
            <a:r>
              <a:rPr lang="en-US" dirty="0" err="1"/>
              <a:t>systémique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Après l'étude de ces différents projets à différentes échelles, nous nous sommes questionnées sur leur matérialité, et leurs impacts. </a:t>
            </a:r>
          </a:p>
          <a:p>
            <a:r>
              <a:rPr lang="en-US"/>
              <a:t>Pour structurer cette réflexion, nous avons repris une logique suivant les étapes du cycle de vie. Ce qui nous permet donc d'aborder chaque étapes en la détaillant, en explorant l'extraction des matières premières, la fabrication des composants. Puis aussi la phase d'usages, avec les enjeux de puissance, de consommation électrique, de gouvernance et de gestion des infrastructures. Ainsi qu'en intégrant la fin de vie, avec les filières de recyclages, mais aussi les limites de ces filières et l'existence de dépôts illégaux. </a:t>
            </a:r>
          </a:p>
          <a:p>
            <a:endParaRPr lang="en-US"/>
          </a:p>
          <a:p>
            <a:r>
              <a:rPr lang="en-US"/>
              <a:t>Ce raisonnement permet donc de poser une idée centrale : derrière l'implantation d'un data center, il y a toute une chaîne matérielle souvent invisibilisé, qui soulèvent des questions sur l'énergie, l'eau, les ressources, les déchets.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 Dashboard </a:t>
            </a:r>
            <a:r>
              <a:rPr lang="en-US" dirty="0" err="1"/>
              <a:t>est</a:t>
            </a:r>
            <a:r>
              <a:rPr lang="en-US" dirty="0"/>
              <a:t> </a:t>
            </a:r>
            <a:r>
              <a:rPr lang="en-US" dirty="0" err="1"/>
              <a:t>organisé</a:t>
            </a:r>
            <a:r>
              <a:rPr lang="en-US" dirty="0"/>
              <a:t> </a:t>
            </a:r>
            <a:r>
              <a:rPr lang="en-US" dirty="0" err="1"/>
              <a:t>autour</a:t>
            </a:r>
            <a:r>
              <a:rPr lang="en-US" dirty="0"/>
              <a:t> des </a:t>
            </a:r>
            <a:r>
              <a:rPr lang="en-US" dirty="0" err="1"/>
              <a:t>grandes</a:t>
            </a:r>
            <a:r>
              <a:rPr lang="en-US" dirty="0"/>
              <a:t> étapes du cycle de vie </a:t>
            </a:r>
            <a:r>
              <a:rPr lang="en-US" dirty="0" err="1"/>
              <a:t>vue</a:t>
            </a:r>
            <a:r>
              <a:rPr lang="en-US" dirty="0"/>
              <a:t> </a:t>
            </a:r>
            <a:r>
              <a:rPr lang="en-US" dirty="0" err="1"/>
              <a:t>juste</a:t>
            </a:r>
            <a:r>
              <a:rPr lang="en-US" dirty="0"/>
              <a:t> </a:t>
            </a:r>
            <a:r>
              <a:rPr lang="en-US" dirty="0" err="1"/>
              <a:t>avant</a:t>
            </a:r>
            <a:r>
              <a:rPr lang="en-US" dirty="0"/>
              <a:t>. </a:t>
            </a:r>
            <a:r>
              <a:rPr lang="en-US" dirty="0" err="1"/>
              <a:t>L'objectif</a:t>
            </a:r>
            <a:r>
              <a:rPr lang="en-US" dirty="0"/>
              <a:t> </a:t>
            </a:r>
            <a:r>
              <a:rPr lang="en-US" dirty="0" err="1"/>
              <a:t>est</a:t>
            </a:r>
            <a:r>
              <a:rPr lang="en-US" dirty="0"/>
              <a:t> de ne pas limiter </a:t>
            </a:r>
            <a:r>
              <a:rPr lang="en-US" dirty="0" err="1"/>
              <a:t>l'analyse</a:t>
            </a:r>
            <a:r>
              <a:rPr lang="en-US" dirty="0"/>
              <a:t> à la </a:t>
            </a:r>
            <a:r>
              <a:rPr lang="en-US" dirty="0" err="1"/>
              <a:t>seule</a:t>
            </a:r>
            <a:r>
              <a:rPr lang="en-US" dirty="0"/>
              <a:t> phase </a:t>
            </a:r>
            <a:r>
              <a:rPr lang="en-US" dirty="0" err="1"/>
              <a:t>d'utilisation</a:t>
            </a:r>
            <a:r>
              <a:rPr lang="en-US" dirty="0"/>
              <a:t>, </a:t>
            </a:r>
            <a:r>
              <a:rPr lang="en-US" dirty="0" err="1"/>
              <a:t>même</a:t>
            </a:r>
            <a:r>
              <a:rPr lang="en-US" dirty="0"/>
              <a:t> </a:t>
            </a:r>
            <a:r>
              <a:rPr lang="en-US" dirty="0" err="1"/>
              <a:t>si</a:t>
            </a:r>
            <a:r>
              <a:rPr lang="en-US" dirty="0"/>
              <a:t> </a:t>
            </a:r>
            <a:r>
              <a:rPr lang="en-US" dirty="0" err="1"/>
              <a:t>c'est</a:t>
            </a:r>
            <a:r>
              <a:rPr lang="en-US" dirty="0"/>
              <a:t> </a:t>
            </a:r>
            <a:r>
              <a:rPr lang="en-US" dirty="0" err="1"/>
              <a:t>souvent</a:t>
            </a:r>
            <a:r>
              <a:rPr lang="en-US" dirty="0"/>
              <a:t> </a:t>
            </a:r>
            <a:r>
              <a:rPr lang="en-US" dirty="0" err="1"/>
              <a:t>celle</a:t>
            </a:r>
            <a:r>
              <a:rPr lang="en-US" dirty="0"/>
              <a:t> qui </a:t>
            </a:r>
            <a:r>
              <a:rPr lang="en-US" dirty="0" err="1"/>
              <a:t>est</a:t>
            </a:r>
            <a:r>
              <a:rPr lang="en-US" dirty="0"/>
              <a:t> la plus visible et avec le plus de données. </a:t>
            </a:r>
          </a:p>
          <a:p>
            <a:r>
              <a:rPr lang="en-US" dirty="0"/>
              <a:t>Pour le moment deux modules </a:t>
            </a:r>
            <a:r>
              <a:rPr lang="en-US" dirty="0" err="1"/>
              <a:t>sont</a:t>
            </a:r>
            <a:r>
              <a:rPr lang="en-US" dirty="0"/>
              <a:t> déjà </a:t>
            </a:r>
            <a:r>
              <a:rPr lang="en-US" dirty="0" err="1"/>
              <a:t>disponibles</a:t>
            </a:r>
            <a:r>
              <a:rPr lang="en-US" dirty="0"/>
              <a:t>. Un module sur la </a:t>
            </a:r>
            <a:r>
              <a:rPr lang="en-US" dirty="0" err="1"/>
              <a:t>répartition</a:t>
            </a:r>
            <a:r>
              <a:rPr lang="en-US" dirty="0"/>
              <a:t> </a:t>
            </a:r>
            <a:r>
              <a:rPr lang="en-US" dirty="0" err="1"/>
              <a:t>géographique</a:t>
            </a:r>
            <a:r>
              <a:rPr lang="en-US" dirty="0"/>
              <a:t> et un sur </a:t>
            </a:r>
            <a:r>
              <a:rPr lang="en-US" dirty="0" err="1"/>
              <a:t>leur</a:t>
            </a:r>
            <a:r>
              <a:rPr lang="en-US" dirty="0"/>
              <a:t> </a:t>
            </a:r>
            <a:r>
              <a:rPr lang="en-US" dirty="0" err="1"/>
              <a:t>consommation</a:t>
            </a:r>
            <a:r>
              <a:rPr lang="en-US" dirty="0"/>
              <a:t> </a:t>
            </a:r>
            <a:r>
              <a:rPr lang="en-US" dirty="0" err="1"/>
              <a:t>électrique</a:t>
            </a:r>
            <a:r>
              <a:rPr lang="en-US" dirty="0"/>
              <a:t>. </a:t>
            </a:r>
            <a:r>
              <a:rPr lang="en-US" dirty="0" err="1"/>
              <a:t>Ces</a:t>
            </a:r>
            <a:r>
              <a:rPr lang="en-US" dirty="0"/>
              <a:t> deux modules </a:t>
            </a:r>
            <a:r>
              <a:rPr lang="en-US" dirty="0" err="1"/>
              <a:t>permettent</a:t>
            </a:r>
            <a:r>
              <a:rPr lang="en-US" dirty="0"/>
              <a:t> </a:t>
            </a:r>
            <a:r>
              <a:rPr lang="en-US" dirty="0" err="1"/>
              <a:t>d'aborder</a:t>
            </a:r>
            <a:r>
              <a:rPr lang="en-US" dirty="0"/>
              <a:t> la question de </a:t>
            </a:r>
            <a:r>
              <a:rPr lang="en-US" dirty="0" err="1"/>
              <a:t>l'implantation</a:t>
            </a:r>
            <a:r>
              <a:rPr lang="en-US" dirty="0"/>
              <a:t> </a:t>
            </a:r>
            <a:r>
              <a:rPr lang="en-US" dirty="0" err="1"/>
              <a:t>territoriale</a:t>
            </a:r>
            <a:r>
              <a:rPr lang="en-US" dirty="0"/>
              <a:t> et </a:t>
            </a:r>
            <a:r>
              <a:rPr lang="en-US" dirty="0" err="1"/>
              <a:t>celle</a:t>
            </a:r>
            <a:r>
              <a:rPr lang="en-US" dirty="0"/>
              <a:t> des </a:t>
            </a:r>
            <a:r>
              <a:rPr lang="en-US" dirty="0" err="1"/>
              <a:t>ordres</a:t>
            </a:r>
            <a:r>
              <a:rPr lang="en-US" dirty="0"/>
              <a:t> de grandeurs </a:t>
            </a:r>
            <a:r>
              <a:rPr lang="en-US" dirty="0" err="1"/>
              <a:t>énergétiques</a:t>
            </a:r>
            <a:r>
              <a:rPr lang="en-US" dirty="0"/>
              <a:t>.</a:t>
            </a:r>
          </a:p>
          <a:p>
            <a:r>
              <a:rPr lang="en-US" dirty="0" err="1"/>
              <a:t>D'autres</a:t>
            </a:r>
            <a:r>
              <a:rPr lang="en-US" dirty="0"/>
              <a:t> modules </a:t>
            </a:r>
            <a:r>
              <a:rPr lang="en-US" dirty="0" err="1"/>
              <a:t>sont</a:t>
            </a:r>
            <a:r>
              <a:rPr lang="en-US" dirty="0"/>
              <a:t> </a:t>
            </a:r>
            <a:r>
              <a:rPr lang="en-US" dirty="0" err="1"/>
              <a:t>en</a:t>
            </a:r>
            <a:r>
              <a:rPr lang="en-US" dirty="0"/>
              <a:t> construction, </a:t>
            </a:r>
            <a:r>
              <a:rPr lang="en-US" dirty="0" err="1"/>
              <a:t>notamment</a:t>
            </a:r>
            <a:r>
              <a:rPr lang="en-US" dirty="0"/>
              <a:t> sur </a:t>
            </a:r>
            <a:r>
              <a:rPr lang="en-US" dirty="0" err="1"/>
              <a:t>l'extraction</a:t>
            </a:r>
            <a:r>
              <a:rPr lang="en-US" dirty="0"/>
              <a:t> avec </a:t>
            </a:r>
            <a:r>
              <a:rPr lang="en-US" dirty="0" err="1"/>
              <a:t>l’extraction</a:t>
            </a:r>
            <a:r>
              <a:rPr lang="en-US" dirty="0"/>
              <a:t> des matières premières, </a:t>
            </a:r>
            <a:r>
              <a:rPr lang="en-US" dirty="0" err="1"/>
              <a:t>ou</a:t>
            </a:r>
            <a:r>
              <a:rPr lang="en-US" dirty="0"/>
              <a:t> encore des </a:t>
            </a:r>
            <a:r>
              <a:rPr lang="en-US" dirty="0" err="1"/>
              <a:t>déchets</a:t>
            </a:r>
            <a:r>
              <a:rPr lang="en-US" dirty="0"/>
              <a:t> </a:t>
            </a:r>
            <a:r>
              <a:rPr lang="en-US" dirty="0" err="1"/>
              <a:t>électronique</a:t>
            </a:r>
            <a:r>
              <a:rPr lang="en-US" dirty="0"/>
              <a:t> aux </a:t>
            </a:r>
            <a:r>
              <a:rPr lang="en-US" dirty="0" err="1"/>
              <a:t>différentes</a:t>
            </a:r>
            <a:r>
              <a:rPr lang="en-US" dirty="0"/>
              <a:t> étapes. </a:t>
            </a:r>
            <a:r>
              <a:rPr lang="en-US" dirty="0" err="1"/>
              <a:t>Cette</a:t>
            </a:r>
            <a:r>
              <a:rPr lang="en-US" dirty="0"/>
              <a:t> </a:t>
            </a:r>
            <a:r>
              <a:rPr lang="en-US" dirty="0" err="1"/>
              <a:t>organisation</a:t>
            </a:r>
            <a:r>
              <a:rPr lang="en-US" dirty="0"/>
              <a:t> montre que le Dashboard </a:t>
            </a:r>
            <a:r>
              <a:rPr lang="en-US" dirty="0" err="1"/>
              <a:t>n'est</a:t>
            </a:r>
            <a:r>
              <a:rPr lang="en-US" dirty="0"/>
              <a:t> pas </a:t>
            </a:r>
            <a:r>
              <a:rPr lang="en-US" dirty="0" err="1"/>
              <a:t>pensé</a:t>
            </a:r>
            <a:r>
              <a:rPr lang="en-US" dirty="0"/>
              <a:t> </a:t>
            </a:r>
            <a:r>
              <a:rPr lang="en-US" dirty="0" err="1"/>
              <a:t>comme</a:t>
            </a:r>
            <a:r>
              <a:rPr lang="en-US" dirty="0"/>
              <a:t> un </a:t>
            </a:r>
            <a:r>
              <a:rPr lang="en-US" dirty="0" err="1"/>
              <a:t>outil</a:t>
            </a:r>
            <a:r>
              <a:rPr lang="en-US" dirty="0"/>
              <a:t> </a:t>
            </a:r>
            <a:r>
              <a:rPr lang="en-US" dirty="0" err="1"/>
              <a:t>figé</a:t>
            </a:r>
            <a:r>
              <a:rPr lang="en-US" dirty="0"/>
              <a:t>, </a:t>
            </a:r>
            <a:r>
              <a:rPr lang="en-US" dirty="0" err="1"/>
              <a:t>mais</a:t>
            </a:r>
            <a:r>
              <a:rPr lang="en-US" dirty="0"/>
              <a:t> </a:t>
            </a:r>
            <a:r>
              <a:rPr lang="en-US" dirty="0" err="1"/>
              <a:t>comme</a:t>
            </a:r>
            <a:r>
              <a:rPr lang="en-US" dirty="0"/>
              <a:t> un support </a:t>
            </a:r>
            <a:r>
              <a:rPr lang="en-US" dirty="0" err="1"/>
              <a:t>évolutif</a:t>
            </a:r>
            <a:r>
              <a:rPr lang="en-US" dirty="0"/>
              <a:t>, </a:t>
            </a:r>
            <a:r>
              <a:rPr lang="en-US" dirty="0" err="1"/>
              <a:t>ou</a:t>
            </a:r>
            <a:r>
              <a:rPr lang="en-US" dirty="0"/>
              <a:t> il </a:t>
            </a:r>
            <a:r>
              <a:rPr lang="en-US" dirty="0" err="1"/>
              <a:t>est</a:t>
            </a:r>
            <a:r>
              <a:rPr lang="en-US" dirty="0"/>
              <a:t> possible de </a:t>
            </a:r>
            <a:r>
              <a:rPr lang="en-US" dirty="0" err="1"/>
              <a:t>voir</a:t>
            </a:r>
            <a:r>
              <a:rPr lang="en-US" dirty="0"/>
              <a:t> la </a:t>
            </a:r>
            <a:r>
              <a:rPr lang="en-US" dirty="0" err="1"/>
              <a:t>chaîne</a:t>
            </a:r>
            <a:r>
              <a:rPr lang="en-US" dirty="0"/>
              <a:t> </a:t>
            </a:r>
            <a:r>
              <a:rPr lang="en-US" dirty="0" err="1"/>
              <a:t>en</a:t>
            </a:r>
            <a:r>
              <a:rPr lang="en-US" dirty="0"/>
              <a:t> </a:t>
            </a:r>
            <a:r>
              <a:rPr lang="en-US" dirty="0" err="1"/>
              <a:t>entier</a:t>
            </a:r>
            <a:r>
              <a:rPr lang="en-US" dirty="0"/>
              <a:t> </a:t>
            </a:r>
            <a:r>
              <a:rPr lang="en-US" dirty="0" err="1"/>
              <a:t>ou</a:t>
            </a:r>
            <a:r>
              <a:rPr lang="en-US" dirty="0"/>
              <a:t> </a:t>
            </a:r>
            <a:r>
              <a:rPr lang="en-US" dirty="0" err="1"/>
              <a:t>seule</a:t>
            </a:r>
            <a:r>
              <a:rPr lang="en-US" dirty="0"/>
              <a:t> </a:t>
            </a:r>
            <a:r>
              <a:rPr lang="en-US" dirty="0" err="1"/>
              <a:t>une</a:t>
            </a:r>
            <a:r>
              <a:rPr lang="en-US" dirty="0"/>
              <a:t> </a:t>
            </a:r>
            <a:r>
              <a:rPr lang="en-US" dirty="0" err="1"/>
              <a:t>partie</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im2ag-vertit-mdn.univ-grenoble-alpes.f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32.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sv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sv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png"/></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9429751"/>
            <a:ext cx="18288000" cy="857250"/>
            <a:chOff x="0" y="0"/>
            <a:chExt cx="4890829" cy="356362"/>
          </a:xfrm>
        </p:grpSpPr>
        <p:sp>
          <p:nvSpPr>
            <p:cNvPr id="3" name="Freeform 3"/>
            <p:cNvSpPr/>
            <p:nvPr/>
          </p:nvSpPr>
          <p:spPr>
            <a:xfrm>
              <a:off x="0" y="0"/>
              <a:ext cx="4890829" cy="356362"/>
            </a:xfrm>
            <a:custGeom>
              <a:avLst/>
              <a:gdLst/>
              <a:ahLst/>
              <a:cxnLst/>
              <a:rect l="l" t="t" r="r" b="b"/>
              <a:pathLst>
                <a:path w="4890829" h="356362">
                  <a:moveTo>
                    <a:pt x="0" y="0"/>
                  </a:moveTo>
                  <a:lnTo>
                    <a:pt x="4890829" y="0"/>
                  </a:lnTo>
                  <a:lnTo>
                    <a:pt x="4890829" y="356362"/>
                  </a:lnTo>
                  <a:lnTo>
                    <a:pt x="0" y="356362"/>
                  </a:lnTo>
                  <a:close/>
                </a:path>
              </a:pathLst>
            </a:custGeom>
            <a:solidFill>
              <a:srgbClr val="F45317"/>
            </a:solidFill>
          </p:spPr>
        </p:sp>
        <p:sp>
          <p:nvSpPr>
            <p:cNvPr id="4" name="TextBox 4"/>
            <p:cNvSpPr txBox="1"/>
            <p:nvPr/>
          </p:nvSpPr>
          <p:spPr>
            <a:xfrm>
              <a:off x="0" y="-47625"/>
              <a:ext cx="4890829" cy="403987"/>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6" name="TextBox 6"/>
          <p:cNvSpPr txBox="1"/>
          <p:nvPr/>
        </p:nvSpPr>
        <p:spPr>
          <a:xfrm>
            <a:off x="1028700" y="923925"/>
            <a:ext cx="1827054"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PLAN</a:t>
            </a:r>
          </a:p>
        </p:txBody>
      </p:sp>
      <p:sp>
        <p:nvSpPr>
          <p:cNvPr id="7" name="TextBox 7"/>
          <p:cNvSpPr txBox="1"/>
          <p:nvPr/>
        </p:nvSpPr>
        <p:spPr>
          <a:xfrm>
            <a:off x="544319" y="800051"/>
            <a:ext cx="16896551" cy="6715128"/>
          </a:xfrm>
          <a:prstGeom prst="rect">
            <a:avLst/>
          </a:prstGeom>
        </p:spPr>
        <p:txBody>
          <a:bodyPr lIns="0" tIns="0" rIns="0" bIns="0" rtlCol="0" anchor="t">
            <a:spAutoFit/>
          </a:bodyPr>
          <a:lstStyle/>
          <a:p>
            <a:pPr algn="l">
              <a:lnSpc>
                <a:spcPts val="8249"/>
              </a:lnSpc>
            </a:pPr>
            <a:endParaRPr dirty="0"/>
          </a:p>
          <a:p>
            <a:pPr algn="l">
              <a:lnSpc>
                <a:spcPts val="8249"/>
              </a:lnSpc>
            </a:pPr>
            <a:endParaRPr dirty="0"/>
          </a:p>
          <a:p>
            <a:pPr algn="l">
              <a:lnSpc>
                <a:spcPts val="8249"/>
              </a:lnSpc>
            </a:pPr>
            <a:r>
              <a:rPr lang="en-US" sz="3299" b="1" dirty="0">
                <a:solidFill>
                  <a:srgbClr val="000000"/>
                </a:solidFill>
                <a:latin typeface="Canva Sans Bold"/>
                <a:ea typeface="Canva Sans Bold"/>
                <a:cs typeface="Canva Sans Bold"/>
                <a:sym typeface="Canva Sans Bold"/>
              </a:rPr>
              <a:t>I. </a:t>
            </a:r>
            <a:r>
              <a:rPr lang="en-US" sz="3299" b="1" dirty="0" err="1">
                <a:solidFill>
                  <a:srgbClr val="000000"/>
                </a:solidFill>
                <a:latin typeface="Canva Sans Bold"/>
                <a:ea typeface="Canva Sans Bold"/>
                <a:cs typeface="Canva Sans Bold"/>
                <a:sym typeface="Canva Sans Bold"/>
              </a:rPr>
              <a:t>Présentation</a:t>
            </a:r>
            <a:r>
              <a:rPr lang="en-US" sz="3299" b="1" dirty="0">
                <a:solidFill>
                  <a:srgbClr val="000000"/>
                </a:solidFill>
                <a:latin typeface="Canva Sans Bold"/>
                <a:ea typeface="Canva Sans Bold"/>
                <a:cs typeface="Canva Sans Bold"/>
                <a:sym typeface="Canva Sans Bold"/>
              </a:rPr>
              <a:t> du dashboard sur la </a:t>
            </a:r>
            <a:r>
              <a:rPr lang="en-US" sz="3299" b="1" dirty="0" err="1">
                <a:solidFill>
                  <a:srgbClr val="000000"/>
                </a:solidFill>
                <a:latin typeface="Canva Sans Bold"/>
                <a:ea typeface="Canva Sans Bold"/>
                <a:cs typeface="Canva Sans Bold"/>
                <a:sym typeface="Canva Sans Bold"/>
              </a:rPr>
              <a:t>matérialité</a:t>
            </a:r>
            <a:r>
              <a:rPr lang="en-US" sz="3299" b="1" dirty="0">
                <a:solidFill>
                  <a:srgbClr val="000000"/>
                </a:solidFill>
                <a:latin typeface="Canva Sans Bold"/>
                <a:ea typeface="Canva Sans Bold"/>
                <a:cs typeface="Canva Sans Bold"/>
                <a:sym typeface="Canva Sans Bold"/>
              </a:rPr>
              <a:t> des data centers - </a:t>
            </a:r>
            <a:r>
              <a:rPr lang="en-US" sz="3299" b="1" dirty="0" err="1">
                <a:solidFill>
                  <a:srgbClr val="000000"/>
                </a:solidFill>
                <a:latin typeface="Canva Sans Bold"/>
                <a:ea typeface="Canva Sans Bold"/>
                <a:cs typeface="Canva Sans Bold"/>
                <a:sym typeface="Canva Sans Bold"/>
              </a:rPr>
              <a:t>Zoé</a:t>
            </a:r>
            <a:r>
              <a:rPr lang="en-US" sz="3299" b="1" dirty="0">
                <a:solidFill>
                  <a:srgbClr val="000000"/>
                </a:solidFill>
                <a:latin typeface="Canva Sans Bold"/>
                <a:ea typeface="Canva Sans Bold"/>
                <a:cs typeface="Canva Sans Bold"/>
                <a:sym typeface="Canva Sans Bold"/>
              </a:rPr>
              <a:t> et Robert</a:t>
            </a:r>
          </a:p>
          <a:p>
            <a:pPr algn="l">
              <a:lnSpc>
                <a:spcPts val="3639"/>
              </a:lnSpc>
            </a:pPr>
            <a:endParaRPr lang="en-US" sz="3299" b="1" dirty="0">
              <a:solidFill>
                <a:srgbClr val="000000"/>
              </a:solidFill>
              <a:latin typeface="Canva Sans Bold"/>
              <a:ea typeface="Canva Sans Bold"/>
              <a:cs typeface="Canva Sans Bold"/>
              <a:sym typeface="Canva Sans Bold"/>
            </a:endParaRPr>
          </a:p>
          <a:p>
            <a:pPr algn="l">
              <a:lnSpc>
                <a:spcPts val="3639"/>
              </a:lnSpc>
            </a:pPr>
            <a:endParaRPr lang="en-US" sz="3299" b="1" dirty="0">
              <a:solidFill>
                <a:srgbClr val="000000"/>
              </a:solidFill>
              <a:latin typeface="Canva Sans Bold"/>
              <a:ea typeface="Canva Sans Bold"/>
              <a:cs typeface="Canva Sans Bold"/>
              <a:sym typeface="Canva Sans Bold"/>
            </a:endParaRPr>
          </a:p>
          <a:p>
            <a:pPr algn="l">
              <a:lnSpc>
                <a:spcPts val="4619"/>
              </a:lnSpc>
            </a:pPr>
            <a:r>
              <a:rPr lang="en-US" sz="3299" b="1" dirty="0">
                <a:solidFill>
                  <a:srgbClr val="000000"/>
                </a:solidFill>
                <a:latin typeface="Canva Sans Bold"/>
                <a:ea typeface="Canva Sans Bold"/>
                <a:cs typeface="Canva Sans Bold"/>
                <a:sym typeface="Canva Sans Bold"/>
              </a:rPr>
              <a:t>II. </a:t>
            </a:r>
            <a:r>
              <a:rPr lang="en-US" sz="3299" b="1" dirty="0" err="1">
                <a:solidFill>
                  <a:srgbClr val="000000"/>
                </a:solidFill>
                <a:latin typeface="Canva Sans Bold"/>
                <a:ea typeface="Canva Sans Bold"/>
                <a:cs typeface="Canva Sans Bold"/>
                <a:sym typeface="Canva Sans Bold"/>
              </a:rPr>
              <a:t>Présentation</a:t>
            </a:r>
            <a:r>
              <a:rPr lang="en-US" sz="3299" b="1" dirty="0">
                <a:solidFill>
                  <a:srgbClr val="000000"/>
                </a:solidFill>
                <a:latin typeface="Canva Sans Bold"/>
                <a:ea typeface="Canva Sans Bold"/>
                <a:cs typeface="Canva Sans Bold"/>
                <a:sym typeface="Canva Sans Bold"/>
              </a:rPr>
              <a:t> du stage sur les impacts </a:t>
            </a:r>
            <a:r>
              <a:rPr lang="en-US" sz="3299" b="1" dirty="0" err="1">
                <a:solidFill>
                  <a:srgbClr val="000000"/>
                </a:solidFill>
                <a:latin typeface="Canva Sans Bold"/>
                <a:ea typeface="Canva Sans Bold"/>
                <a:cs typeface="Canva Sans Bold"/>
                <a:sym typeface="Canva Sans Bold"/>
              </a:rPr>
              <a:t>territoriaux</a:t>
            </a:r>
            <a:r>
              <a:rPr lang="en-US" sz="3299" b="1" dirty="0">
                <a:solidFill>
                  <a:srgbClr val="000000"/>
                </a:solidFill>
                <a:latin typeface="Canva Sans Bold"/>
                <a:ea typeface="Canva Sans Bold"/>
                <a:cs typeface="Canva Sans Bold"/>
                <a:sym typeface="Canva Sans Bold"/>
              </a:rPr>
              <a:t> des data centers - Cédric</a:t>
            </a:r>
          </a:p>
          <a:p>
            <a:pPr algn="l">
              <a:lnSpc>
                <a:spcPts val="3639"/>
              </a:lnSpc>
            </a:pPr>
            <a:r>
              <a:rPr lang="en-US" sz="2599" b="1" dirty="0">
                <a:solidFill>
                  <a:srgbClr val="000000"/>
                </a:solidFill>
                <a:latin typeface="Canva Sans Bold"/>
                <a:ea typeface="Canva Sans Bold"/>
                <a:cs typeface="Canva Sans Bold"/>
                <a:sym typeface="Canva Sans Bold"/>
              </a:rPr>
              <a:t> </a:t>
            </a:r>
          </a:p>
          <a:p>
            <a:pPr algn="l">
              <a:lnSpc>
                <a:spcPts val="3639"/>
              </a:lnSpc>
            </a:pPr>
            <a:endParaRPr lang="en-US" sz="2599" b="1" dirty="0">
              <a:solidFill>
                <a:srgbClr val="000000"/>
              </a:solidFill>
              <a:latin typeface="Canva Sans Bold"/>
              <a:ea typeface="Canva Sans Bold"/>
              <a:cs typeface="Canva Sans Bold"/>
              <a:sym typeface="Canva Sans Bold"/>
            </a:endParaRPr>
          </a:p>
          <a:p>
            <a:pPr algn="l">
              <a:lnSpc>
                <a:spcPts val="4059"/>
              </a:lnSpc>
            </a:pPr>
            <a:r>
              <a:rPr lang="en-US" sz="2899" b="1" dirty="0">
                <a:solidFill>
                  <a:srgbClr val="000000"/>
                </a:solidFill>
                <a:latin typeface="Canva Sans Bold"/>
                <a:ea typeface="Canva Sans Bold"/>
                <a:cs typeface="Canva Sans Bold"/>
                <a:sym typeface="Canva Sans Bold"/>
              </a:rPr>
              <a:t>  </a:t>
            </a:r>
          </a:p>
          <a:p>
            <a:pPr algn="l">
              <a:lnSpc>
                <a:spcPts val="4619"/>
              </a:lnSpc>
              <a:spcBef>
                <a:spcPct val="0"/>
              </a:spcBef>
            </a:pPr>
            <a:r>
              <a:rPr lang="en-US" sz="3299" b="1" dirty="0">
                <a:solidFill>
                  <a:srgbClr val="000000"/>
                </a:solidFill>
                <a:latin typeface="Canva Sans Bold"/>
                <a:ea typeface="Canva Sans Bold"/>
                <a:cs typeface="Canva Sans Bold"/>
                <a:sym typeface="Canva Sans Bold"/>
              </a:rPr>
              <a:t>III. </a:t>
            </a:r>
            <a:r>
              <a:rPr lang="en-US" sz="3299" b="1" dirty="0" err="1">
                <a:solidFill>
                  <a:srgbClr val="000000"/>
                </a:solidFill>
                <a:latin typeface="Canva Sans Bold"/>
                <a:ea typeface="Canva Sans Bold"/>
                <a:cs typeface="Canva Sans Bold"/>
                <a:sym typeface="Canva Sans Bold"/>
              </a:rPr>
              <a:t>Échanges</a:t>
            </a:r>
            <a:r>
              <a:rPr lang="en-US" sz="3299" b="1" dirty="0">
                <a:solidFill>
                  <a:srgbClr val="000000"/>
                </a:solidFill>
                <a:latin typeface="Canva Sans Bold"/>
                <a:ea typeface="Canva Sans Bold"/>
                <a:cs typeface="Canva Sans Bold"/>
                <a:sym typeface="Canva Sans Bold"/>
              </a:rPr>
              <a:t> et questions</a:t>
            </a:r>
          </a:p>
        </p:txBody>
      </p:sp>
      <p:sp>
        <p:nvSpPr>
          <p:cNvPr id="8" name="TextBox 8"/>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9" name="TextBox 9"/>
          <p:cNvSpPr txBox="1"/>
          <p:nvPr/>
        </p:nvSpPr>
        <p:spPr>
          <a:xfrm>
            <a:off x="16867782" y="3229898"/>
            <a:ext cx="1146175" cy="464820"/>
          </a:xfrm>
          <a:prstGeom prst="rect">
            <a:avLst/>
          </a:prstGeom>
        </p:spPr>
        <p:txBody>
          <a:bodyPr lIns="0" tIns="0" rIns="0" bIns="0" rtlCol="0" anchor="t">
            <a:spAutoFit/>
          </a:bodyPr>
          <a:lstStyle/>
          <a:p>
            <a:pPr algn="ctr">
              <a:lnSpc>
                <a:spcPts val="3779"/>
              </a:lnSpc>
              <a:spcBef>
                <a:spcPct val="0"/>
              </a:spcBef>
            </a:pPr>
            <a:r>
              <a:rPr lang="en-US" sz="2699" b="1" dirty="0">
                <a:solidFill>
                  <a:srgbClr val="000000"/>
                </a:solidFill>
                <a:latin typeface="Canva Sans Bold"/>
                <a:ea typeface="Canva Sans Bold"/>
                <a:cs typeface="Canva Sans Bold"/>
                <a:sym typeface="Canva Sans Bold"/>
              </a:rPr>
              <a:t>20 min</a:t>
            </a:r>
          </a:p>
        </p:txBody>
      </p:sp>
      <p:sp>
        <p:nvSpPr>
          <p:cNvPr id="10" name="TextBox 10"/>
          <p:cNvSpPr txBox="1"/>
          <p:nvPr/>
        </p:nvSpPr>
        <p:spPr>
          <a:xfrm>
            <a:off x="16839524" y="4943168"/>
            <a:ext cx="1157764" cy="464820"/>
          </a:xfrm>
          <a:prstGeom prst="rect">
            <a:avLst/>
          </a:prstGeom>
        </p:spPr>
        <p:txBody>
          <a:bodyPr wrap="square" lIns="0" tIns="0" rIns="0" bIns="0" rtlCol="0" anchor="t">
            <a:spAutoFit/>
          </a:bodyPr>
          <a:lstStyle/>
          <a:p>
            <a:pPr algn="ctr">
              <a:lnSpc>
                <a:spcPts val="3779"/>
              </a:lnSpc>
              <a:spcBef>
                <a:spcPct val="0"/>
              </a:spcBef>
            </a:pPr>
            <a:r>
              <a:rPr lang="en-US" sz="2699" b="1" dirty="0">
                <a:solidFill>
                  <a:srgbClr val="000000"/>
                </a:solidFill>
                <a:latin typeface="Canva Sans Bold"/>
                <a:ea typeface="Canva Sans Bold"/>
                <a:cs typeface="Canva Sans Bold"/>
                <a:sym typeface="Canva Sans Bold"/>
              </a:rPr>
              <a:t>10 min</a:t>
            </a:r>
          </a:p>
        </p:txBody>
      </p:sp>
      <p:sp>
        <p:nvSpPr>
          <p:cNvPr id="11" name="TextBox 11"/>
          <p:cNvSpPr txBox="1"/>
          <p:nvPr/>
        </p:nvSpPr>
        <p:spPr>
          <a:xfrm>
            <a:off x="16839524" y="6770064"/>
            <a:ext cx="1186022" cy="464820"/>
          </a:xfrm>
          <a:prstGeom prst="rect">
            <a:avLst/>
          </a:prstGeom>
        </p:spPr>
        <p:txBody>
          <a:bodyPr wrap="square" lIns="0" tIns="0" rIns="0" bIns="0" rtlCol="0" anchor="t">
            <a:spAutoFit/>
          </a:bodyPr>
          <a:lstStyle/>
          <a:p>
            <a:pPr algn="ctr">
              <a:lnSpc>
                <a:spcPts val="3779"/>
              </a:lnSpc>
              <a:spcBef>
                <a:spcPct val="0"/>
              </a:spcBef>
            </a:pPr>
            <a:r>
              <a:rPr lang="en-US" sz="2699" b="1" dirty="0">
                <a:solidFill>
                  <a:srgbClr val="000000"/>
                </a:solidFill>
                <a:latin typeface="Canva Sans Bold"/>
                <a:ea typeface="Canva Sans Bold"/>
                <a:cs typeface="Canva Sans Bold"/>
                <a:sym typeface="Canva Sans Bold"/>
              </a:rPr>
              <a:t>30 min</a:t>
            </a:r>
          </a:p>
        </p:txBody>
      </p:sp>
      <p:sp>
        <p:nvSpPr>
          <p:cNvPr id="12" name="TextBox 12"/>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288000" cy="863124"/>
            <a:chOff x="0" y="0"/>
            <a:chExt cx="4816593" cy="227325"/>
          </a:xfrm>
        </p:grpSpPr>
        <p:sp>
          <p:nvSpPr>
            <p:cNvPr id="8" name="Freeform 8"/>
            <p:cNvSpPr/>
            <p:nvPr/>
          </p:nvSpPr>
          <p:spPr>
            <a:xfrm>
              <a:off x="0" y="0"/>
              <a:ext cx="4816592" cy="227325"/>
            </a:xfrm>
            <a:custGeom>
              <a:avLst/>
              <a:gdLst/>
              <a:ahLst/>
              <a:cxnLst/>
              <a:rect l="l" t="t" r="r" b="b"/>
              <a:pathLst>
                <a:path w="4816592" h="227325">
                  <a:moveTo>
                    <a:pt x="0" y="0"/>
                  </a:moveTo>
                  <a:lnTo>
                    <a:pt x="4816592" y="0"/>
                  </a:lnTo>
                  <a:lnTo>
                    <a:pt x="4816592" y="227325"/>
                  </a:lnTo>
                  <a:lnTo>
                    <a:pt x="0" y="227325"/>
                  </a:lnTo>
                  <a:close/>
                </a:path>
              </a:pathLst>
            </a:custGeom>
            <a:solidFill>
              <a:srgbClr val="F45317"/>
            </a:solidFill>
          </p:spPr>
        </p:sp>
        <p:sp>
          <p:nvSpPr>
            <p:cNvPr id="9" name="TextBox 9"/>
            <p:cNvSpPr txBox="1"/>
            <p:nvPr/>
          </p:nvSpPr>
          <p:spPr>
            <a:xfrm>
              <a:off x="0" y="-47625"/>
              <a:ext cx="4816593" cy="274950"/>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11" name="TextBox 11"/>
          <p:cNvSpPr txBox="1"/>
          <p:nvPr/>
        </p:nvSpPr>
        <p:spPr>
          <a:xfrm>
            <a:off x="1028700" y="923925"/>
            <a:ext cx="13516610"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Ce que le support peut apporter au cours</a:t>
            </a:r>
          </a:p>
        </p:txBody>
      </p:sp>
      <p:grpSp>
        <p:nvGrpSpPr>
          <p:cNvPr id="12" name="Group 12"/>
          <p:cNvGrpSpPr/>
          <p:nvPr/>
        </p:nvGrpSpPr>
        <p:grpSpPr>
          <a:xfrm>
            <a:off x="1173162" y="2806568"/>
            <a:ext cx="16042961" cy="1731329"/>
            <a:chOff x="0" y="-133349"/>
            <a:chExt cx="21390614" cy="2308439"/>
          </a:xfrm>
        </p:grpSpPr>
        <p:sp>
          <p:nvSpPr>
            <p:cNvPr id="13" name="TextBox 13"/>
            <p:cNvSpPr txBox="1"/>
            <p:nvPr/>
          </p:nvSpPr>
          <p:spPr>
            <a:xfrm>
              <a:off x="0" y="-133349"/>
              <a:ext cx="1545379" cy="1565728"/>
            </a:xfrm>
            <a:prstGeom prst="rect">
              <a:avLst/>
            </a:prstGeom>
          </p:spPr>
          <p:txBody>
            <a:bodyPr wrap="square" lIns="0" tIns="0" rIns="0" bIns="0" rtlCol="0" anchor="t">
              <a:spAutoFit/>
            </a:bodyPr>
            <a:lstStyle/>
            <a:p>
              <a:pPr algn="l">
                <a:lnSpc>
                  <a:spcPts val="9799"/>
                </a:lnSpc>
                <a:spcBef>
                  <a:spcPct val="0"/>
                </a:spcBef>
              </a:pPr>
              <a:r>
                <a:rPr lang="en-US" sz="6999" b="1" dirty="0">
                  <a:solidFill>
                    <a:srgbClr val="F45317">
                      <a:alpha val="49804"/>
                    </a:srgbClr>
                  </a:solidFill>
                  <a:latin typeface="Canva Sans Bold"/>
                  <a:ea typeface="Canva Sans Bold"/>
                  <a:cs typeface="Canva Sans Bold"/>
                  <a:sym typeface="Canva Sans Bold"/>
                </a:rPr>
                <a:t>01</a:t>
              </a:r>
            </a:p>
          </p:txBody>
        </p:sp>
        <p:sp>
          <p:nvSpPr>
            <p:cNvPr id="14" name="TextBox 14"/>
            <p:cNvSpPr txBox="1"/>
            <p:nvPr/>
          </p:nvSpPr>
          <p:spPr>
            <a:xfrm>
              <a:off x="2266087" y="-85725"/>
              <a:ext cx="19124527" cy="978114"/>
            </a:xfrm>
            <a:prstGeom prst="rect">
              <a:avLst/>
            </a:prstGeom>
          </p:spPr>
          <p:txBody>
            <a:bodyPr lIns="0" tIns="0" rIns="0" bIns="0" rtlCol="0" anchor="t">
              <a:spAutoFit/>
            </a:bodyPr>
            <a:lstStyle/>
            <a:p>
              <a:pPr algn="l">
                <a:lnSpc>
                  <a:spcPts val="6159"/>
                </a:lnSpc>
                <a:spcBef>
                  <a:spcPct val="0"/>
                </a:spcBef>
              </a:pPr>
              <a:r>
                <a:rPr lang="en-US" sz="4399" b="1" spc="-105">
                  <a:solidFill>
                    <a:srgbClr val="000000"/>
                  </a:solidFill>
                  <a:latin typeface="Canva Sans Bold"/>
                  <a:ea typeface="Canva Sans Bold"/>
                  <a:cs typeface="Canva Sans Bold"/>
                  <a:sym typeface="Canva Sans Bold"/>
                </a:rPr>
                <a:t>Du discours à la matière : un site, plusieurs territoires</a:t>
              </a:r>
            </a:p>
          </p:txBody>
        </p:sp>
        <p:sp>
          <p:nvSpPr>
            <p:cNvPr id="15" name="TextBox 15"/>
            <p:cNvSpPr txBox="1"/>
            <p:nvPr/>
          </p:nvSpPr>
          <p:spPr>
            <a:xfrm>
              <a:off x="2266087" y="1138558"/>
              <a:ext cx="18976129" cy="1036532"/>
            </a:xfrm>
            <a:prstGeom prst="rect">
              <a:avLst/>
            </a:prstGeom>
          </p:spPr>
          <p:txBody>
            <a:bodyPr lIns="0" tIns="0" rIns="0" bIns="0" rtlCol="0" anchor="t">
              <a:spAutoFit/>
            </a:bodyPr>
            <a:lstStyle/>
            <a:p>
              <a:pPr algn="l">
                <a:lnSpc>
                  <a:spcPts val="3219"/>
                </a:lnSpc>
                <a:spcBef>
                  <a:spcPct val="0"/>
                </a:spcBef>
              </a:pPr>
              <a:r>
                <a:rPr lang="en-US" sz="2299" spc="-55">
                  <a:solidFill>
                    <a:srgbClr val="414042"/>
                  </a:solidFill>
                  <a:latin typeface="Canva Sans"/>
                  <a:ea typeface="Canva Sans"/>
                  <a:cs typeface="Canva Sans"/>
                  <a:sym typeface="Canva Sans"/>
                </a:rPr>
                <a:t>Donner aux apprenant.es des outils pour traduire une annonce IA en MW, TWh, km2 et effets sur un territoire (tendances). </a:t>
              </a:r>
            </a:p>
          </p:txBody>
        </p:sp>
      </p:grpSp>
      <p:grpSp>
        <p:nvGrpSpPr>
          <p:cNvPr id="16" name="Group 16"/>
          <p:cNvGrpSpPr/>
          <p:nvPr/>
        </p:nvGrpSpPr>
        <p:grpSpPr>
          <a:xfrm>
            <a:off x="1173162" y="4712970"/>
            <a:ext cx="16086139" cy="1731329"/>
            <a:chOff x="0" y="-133349"/>
            <a:chExt cx="21448184" cy="2308439"/>
          </a:xfrm>
        </p:grpSpPr>
        <p:sp>
          <p:nvSpPr>
            <p:cNvPr id="17" name="TextBox 17"/>
            <p:cNvSpPr txBox="1"/>
            <p:nvPr/>
          </p:nvSpPr>
          <p:spPr>
            <a:xfrm>
              <a:off x="0" y="-133349"/>
              <a:ext cx="1686984" cy="1565728"/>
            </a:xfrm>
            <a:prstGeom prst="rect">
              <a:avLst/>
            </a:prstGeom>
          </p:spPr>
          <p:txBody>
            <a:bodyPr wrap="square" lIns="0" tIns="0" rIns="0" bIns="0" rtlCol="0" anchor="t">
              <a:spAutoFit/>
            </a:bodyPr>
            <a:lstStyle/>
            <a:p>
              <a:pPr algn="l">
                <a:lnSpc>
                  <a:spcPts val="9799"/>
                </a:lnSpc>
                <a:spcBef>
                  <a:spcPct val="0"/>
                </a:spcBef>
              </a:pPr>
              <a:r>
                <a:rPr lang="en-US" sz="6999" b="1" dirty="0">
                  <a:solidFill>
                    <a:srgbClr val="F45317">
                      <a:alpha val="49804"/>
                    </a:srgbClr>
                  </a:solidFill>
                  <a:latin typeface="Canva Sans Bold"/>
                  <a:ea typeface="Canva Sans Bold"/>
                  <a:cs typeface="Canva Sans Bold"/>
                  <a:sym typeface="Canva Sans Bold"/>
                </a:rPr>
                <a:t>02</a:t>
              </a:r>
            </a:p>
          </p:txBody>
        </p:sp>
        <p:sp>
          <p:nvSpPr>
            <p:cNvPr id="18" name="TextBox 18"/>
            <p:cNvSpPr txBox="1"/>
            <p:nvPr/>
          </p:nvSpPr>
          <p:spPr>
            <a:xfrm>
              <a:off x="2266087" y="-85725"/>
              <a:ext cx="12613640" cy="978114"/>
            </a:xfrm>
            <a:prstGeom prst="rect">
              <a:avLst/>
            </a:prstGeom>
          </p:spPr>
          <p:txBody>
            <a:bodyPr lIns="0" tIns="0" rIns="0" bIns="0" rtlCol="0" anchor="t">
              <a:spAutoFit/>
            </a:bodyPr>
            <a:lstStyle/>
            <a:p>
              <a:pPr algn="l">
                <a:lnSpc>
                  <a:spcPts val="6159"/>
                </a:lnSpc>
                <a:spcBef>
                  <a:spcPct val="0"/>
                </a:spcBef>
              </a:pPr>
              <a:r>
                <a:rPr lang="en-US" sz="4399" b="1" spc="-105" dirty="0">
                  <a:solidFill>
                    <a:srgbClr val="000000"/>
                  </a:solidFill>
                  <a:latin typeface="Canva Sans Bold"/>
                  <a:ea typeface="Canva Sans Bold"/>
                  <a:cs typeface="Canva Sans Bold"/>
                  <a:sym typeface="Canva Sans Bold"/>
                </a:rPr>
                <a:t>Le data center </a:t>
              </a:r>
              <a:r>
                <a:rPr lang="en-US" sz="4399" b="1" spc="-105" dirty="0" err="1">
                  <a:solidFill>
                    <a:srgbClr val="000000"/>
                  </a:solidFill>
                  <a:latin typeface="Canva Sans Bold"/>
                  <a:ea typeface="Canva Sans Bold"/>
                  <a:cs typeface="Canva Sans Bold"/>
                  <a:sym typeface="Canva Sans Bold"/>
                </a:rPr>
                <a:t>comme</a:t>
              </a:r>
              <a:r>
                <a:rPr lang="en-US" sz="4399" b="1" spc="-105" dirty="0">
                  <a:solidFill>
                    <a:srgbClr val="000000"/>
                  </a:solidFill>
                  <a:latin typeface="Canva Sans Bold"/>
                  <a:ea typeface="Canva Sans Bold"/>
                  <a:cs typeface="Canva Sans Bold"/>
                  <a:sym typeface="Canva Sans Bold"/>
                </a:rPr>
                <a:t> </a:t>
              </a:r>
              <a:r>
                <a:rPr lang="en-US" sz="4399" b="1" spc="-105" dirty="0" err="1">
                  <a:solidFill>
                    <a:srgbClr val="000000"/>
                  </a:solidFill>
                  <a:latin typeface="Canva Sans Bold"/>
                  <a:ea typeface="Canva Sans Bold"/>
                  <a:cs typeface="Canva Sans Bold"/>
                  <a:sym typeface="Canva Sans Bold"/>
                </a:rPr>
                <a:t>objet</a:t>
              </a:r>
              <a:r>
                <a:rPr lang="en-US" sz="4399" b="1" spc="-105" dirty="0">
                  <a:solidFill>
                    <a:srgbClr val="000000"/>
                  </a:solidFill>
                  <a:latin typeface="Canva Sans Bold"/>
                  <a:ea typeface="Canva Sans Bold"/>
                  <a:cs typeface="Canva Sans Bold"/>
                  <a:sym typeface="Canva Sans Bold"/>
                </a:rPr>
                <a:t> critique</a:t>
              </a:r>
            </a:p>
          </p:txBody>
        </p:sp>
        <p:sp>
          <p:nvSpPr>
            <p:cNvPr id="19" name="TextBox 19"/>
            <p:cNvSpPr txBox="1"/>
            <p:nvPr/>
          </p:nvSpPr>
          <p:spPr>
            <a:xfrm>
              <a:off x="2266087" y="1138558"/>
              <a:ext cx="19182097" cy="1036532"/>
            </a:xfrm>
            <a:prstGeom prst="rect">
              <a:avLst/>
            </a:prstGeom>
          </p:spPr>
          <p:txBody>
            <a:bodyPr lIns="0" tIns="0" rIns="0" bIns="0" rtlCol="0" anchor="t">
              <a:spAutoFit/>
            </a:bodyPr>
            <a:lstStyle/>
            <a:p>
              <a:pPr algn="l">
                <a:lnSpc>
                  <a:spcPts val="3219"/>
                </a:lnSpc>
                <a:spcBef>
                  <a:spcPct val="0"/>
                </a:spcBef>
              </a:pPr>
              <a:r>
                <a:rPr lang="en-US" sz="2299" spc="-55">
                  <a:solidFill>
                    <a:srgbClr val="414042"/>
                  </a:solidFill>
                  <a:latin typeface="Canva Sans"/>
                  <a:ea typeface="Canva Sans"/>
                  <a:cs typeface="Canva Sans"/>
                  <a:sym typeface="Canva Sans"/>
                </a:rPr>
                <a:t>Eybens, Utah,  35 sites IA en France..... un objet sur lequel exercer une lecture politique outillée (localisation, mix, solde, voisinage...)</a:t>
              </a:r>
            </a:p>
          </p:txBody>
        </p:sp>
      </p:grpSp>
      <p:grpSp>
        <p:nvGrpSpPr>
          <p:cNvPr id="20" name="Group 20"/>
          <p:cNvGrpSpPr/>
          <p:nvPr/>
        </p:nvGrpSpPr>
        <p:grpSpPr>
          <a:xfrm>
            <a:off x="1186656" y="6716079"/>
            <a:ext cx="16072644" cy="1731329"/>
            <a:chOff x="0" y="-133349"/>
            <a:chExt cx="21430192" cy="2308439"/>
          </a:xfrm>
        </p:grpSpPr>
        <p:sp>
          <p:nvSpPr>
            <p:cNvPr id="21" name="TextBox 21"/>
            <p:cNvSpPr txBox="1"/>
            <p:nvPr/>
          </p:nvSpPr>
          <p:spPr>
            <a:xfrm>
              <a:off x="0" y="-133349"/>
              <a:ext cx="1686984" cy="1565728"/>
            </a:xfrm>
            <a:prstGeom prst="rect">
              <a:avLst/>
            </a:prstGeom>
          </p:spPr>
          <p:txBody>
            <a:bodyPr wrap="square" lIns="0" tIns="0" rIns="0" bIns="0" rtlCol="0" anchor="t">
              <a:spAutoFit/>
            </a:bodyPr>
            <a:lstStyle/>
            <a:p>
              <a:pPr algn="l">
                <a:lnSpc>
                  <a:spcPts val="9799"/>
                </a:lnSpc>
                <a:spcBef>
                  <a:spcPct val="0"/>
                </a:spcBef>
              </a:pPr>
              <a:r>
                <a:rPr lang="en-US" sz="6999" b="1" dirty="0">
                  <a:solidFill>
                    <a:srgbClr val="F45317">
                      <a:alpha val="49804"/>
                    </a:srgbClr>
                  </a:solidFill>
                  <a:latin typeface="Canva Sans Bold"/>
                  <a:ea typeface="Canva Sans Bold"/>
                  <a:cs typeface="Canva Sans Bold"/>
                  <a:sym typeface="Canva Sans Bold"/>
                </a:rPr>
                <a:t>03</a:t>
              </a:r>
            </a:p>
          </p:txBody>
        </p:sp>
        <p:sp>
          <p:nvSpPr>
            <p:cNvPr id="22" name="TextBox 22"/>
            <p:cNvSpPr txBox="1"/>
            <p:nvPr/>
          </p:nvSpPr>
          <p:spPr>
            <a:xfrm>
              <a:off x="2248095" y="-85725"/>
              <a:ext cx="8361697" cy="989331"/>
            </a:xfrm>
            <a:prstGeom prst="rect">
              <a:avLst/>
            </a:prstGeom>
          </p:spPr>
          <p:txBody>
            <a:bodyPr wrap="square" lIns="0" tIns="0" rIns="0" bIns="0" rtlCol="0" anchor="t">
              <a:spAutoFit/>
            </a:bodyPr>
            <a:lstStyle/>
            <a:p>
              <a:pPr algn="l">
                <a:lnSpc>
                  <a:spcPts val="6159"/>
                </a:lnSpc>
                <a:spcBef>
                  <a:spcPct val="0"/>
                </a:spcBef>
              </a:pPr>
              <a:r>
                <a:rPr lang="en-US" sz="4399" b="1" spc="-105" dirty="0">
                  <a:solidFill>
                    <a:srgbClr val="000000"/>
                  </a:solidFill>
                  <a:latin typeface="Canva Sans Bold"/>
                  <a:ea typeface="Canva Sans Bold"/>
                  <a:cs typeface="Canva Sans Bold"/>
                  <a:sym typeface="Canva Sans Bold"/>
                </a:rPr>
                <a:t>Un </a:t>
              </a:r>
              <a:r>
                <a:rPr lang="en-US" sz="4399" b="1" spc="-105" dirty="0" err="1">
                  <a:solidFill>
                    <a:srgbClr val="000000"/>
                  </a:solidFill>
                  <a:latin typeface="Canva Sans Bold"/>
                  <a:ea typeface="Canva Sans Bold"/>
                  <a:cs typeface="Canva Sans Bold"/>
                  <a:sym typeface="Canva Sans Bold"/>
                </a:rPr>
                <a:t>référentiel</a:t>
              </a:r>
              <a:r>
                <a:rPr lang="en-US" sz="4399" b="1" spc="-105" dirty="0">
                  <a:solidFill>
                    <a:srgbClr val="000000"/>
                  </a:solidFill>
                  <a:latin typeface="Canva Sans Bold"/>
                  <a:ea typeface="Canva Sans Bold"/>
                  <a:cs typeface="Canva Sans Bold"/>
                  <a:sym typeface="Canva Sans Bold"/>
                </a:rPr>
                <a:t> </a:t>
              </a:r>
              <a:r>
                <a:rPr lang="en-US" sz="4399" b="1" spc="-105" dirty="0" err="1">
                  <a:solidFill>
                    <a:srgbClr val="000000"/>
                  </a:solidFill>
                  <a:latin typeface="Canva Sans Bold"/>
                  <a:ea typeface="Canva Sans Bold"/>
                  <a:cs typeface="Canva Sans Bold"/>
                  <a:sym typeface="Canva Sans Bold"/>
                </a:rPr>
                <a:t>partagé</a:t>
              </a:r>
              <a:endParaRPr lang="en-US" sz="4399" b="1" spc="-105" dirty="0">
                <a:solidFill>
                  <a:srgbClr val="000000"/>
                </a:solidFill>
                <a:latin typeface="Canva Sans Bold"/>
                <a:ea typeface="Canva Sans Bold"/>
                <a:cs typeface="Canva Sans Bold"/>
                <a:sym typeface="Canva Sans Bold"/>
              </a:endParaRPr>
            </a:p>
          </p:txBody>
        </p:sp>
        <p:sp>
          <p:nvSpPr>
            <p:cNvPr id="23" name="TextBox 23"/>
            <p:cNvSpPr txBox="1"/>
            <p:nvPr/>
          </p:nvSpPr>
          <p:spPr>
            <a:xfrm>
              <a:off x="2248095" y="1138558"/>
              <a:ext cx="19182097" cy="1036532"/>
            </a:xfrm>
            <a:prstGeom prst="rect">
              <a:avLst/>
            </a:prstGeom>
          </p:spPr>
          <p:txBody>
            <a:bodyPr lIns="0" tIns="0" rIns="0" bIns="0" rtlCol="0" anchor="t">
              <a:spAutoFit/>
            </a:bodyPr>
            <a:lstStyle/>
            <a:p>
              <a:pPr algn="l">
                <a:lnSpc>
                  <a:spcPts val="3219"/>
                </a:lnSpc>
                <a:spcBef>
                  <a:spcPct val="0"/>
                </a:spcBef>
              </a:pPr>
              <a:r>
                <a:rPr lang="en-US" sz="2299" spc="-55">
                  <a:solidFill>
                    <a:srgbClr val="414042"/>
                  </a:solidFill>
                  <a:latin typeface="Canva Sans"/>
                  <a:ea typeface="Canva Sans"/>
                  <a:cs typeface="Canva Sans"/>
                  <a:sym typeface="Canva Sans"/>
                </a:rPr>
                <a:t>Sortir des chiffres médiatiques bruts : mêmes ordres de grandeur, mêmes conventions, pour un débat informé en cours</a:t>
              </a:r>
            </a:p>
          </p:txBody>
        </p:sp>
      </p:grpSp>
      <p:sp>
        <p:nvSpPr>
          <p:cNvPr id="24" name="TextBox 24"/>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9/11</a:t>
            </a:r>
          </a:p>
        </p:txBody>
      </p:sp>
      <p:sp>
        <p:nvSpPr>
          <p:cNvPr id="25" name="TextBox 25"/>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26" name="TextBox 26"/>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27" name="TextBox 27"/>
          <p:cNvSpPr txBox="1"/>
          <p:nvPr/>
        </p:nvSpPr>
        <p:spPr>
          <a:xfrm>
            <a:off x="1028700" y="679450"/>
            <a:ext cx="5486559" cy="422275"/>
          </a:xfrm>
          <a:prstGeom prst="rect">
            <a:avLst/>
          </a:prstGeom>
        </p:spPr>
        <p:txBody>
          <a:bodyPr lIns="0" tIns="0" rIns="0" bIns="0" rtlCol="0" anchor="t">
            <a:spAutoFit/>
          </a:bodyPr>
          <a:lstStyle/>
          <a:p>
            <a:pPr algn="l">
              <a:lnSpc>
                <a:spcPts val="3499"/>
              </a:lnSpc>
              <a:spcBef>
                <a:spcPct val="0"/>
              </a:spcBef>
            </a:pPr>
            <a:r>
              <a:rPr lang="en-US" sz="2499" spc="462">
                <a:solidFill>
                  <a:srgbClr val="5F5E5A"/>
                </a:solidFill>
                <a:latin typeface="Canva Sans"/>
                <a:ea typeface="Canva Sans"/>
                <a:cs typeface="Canva Sans"/>
                <a:sym typeface="Canva Sans"/>
              </a:rPr>
              <a:t>III.c PISTES DE RÉFLEXION</a:t>
            </a:r>
          </a:p>
        </p:txBody>
      </p:sp>
      <p:sp>
        <p:nvSpPr>
          <p:cNvPr id="28" name="TextBox 28"/>
          <p:cNvSpPr txBox="1"/>
          <p:nvPr/>
        </p:nvSpPr>
        <p:spPr>
          <a:xfrm>
            <a:off x="1028700" y="1981637"/>
            <a:ext cx="13516610" cy="406458"/>
          </a:xfrm>
          <a:prstGeom prst="rect">
            <a:avLst/>
          </a:prstGeom>
        </p:spPr>
        <p:txBody>
          <a:bodyPr wrap="square" lIns="0" tIns="0" rIns="0" bIns="0" rtlCol="0" anchor="t">
            <a:spAutoFit/>
          </a:bodyPr>
          <a:lstStyle/>
          <a:p>
            <a:pPr algn="l">
              <a:lnSpc>
                <a:spcPts val="3359"/>
              </a:lnSpc>
              <a:spcBef>
                <a:spcPct val="0"/>
              </a:spcBef>
            </a:pPr>
            <a:r>
              <a:rPr lang="en-US" sz="2399" spc="266" dirty="0">
                <a:solidFill>
                  <a:srgbClr val="5F5E5A"/>
                </a:solidFill>
                <a:latin typeface="Canva Sans"/>
                <a:ea typeface="Canva Sans"/>
                <a:cs typeface="Canva Sans"/>
                <a:sym typeface="Canva Sans"/>
              </a:rPr>
              <a:t>La </a:t>
            </a:r>
            <a:r>
              <a:rPr lang="en-US" sz="2399" spc="266" dirty="0" err="1">
                <a:solidFill>
                  <a:srgbClr val="5F5E5A"/>
                </a:solidFill>
                <a:latin typeface="Canva Sans"/>
                <a:ea typeface="Canva Sans"/>
                <a:cs typeface="Canva Sans"/>
                <a:sym typeface="Canva Sans"/>
              </a:rPr>
              <a:t>matérialité</a:t>
            </a:r>
            <a:r>
              <a:rPr lang="en-US" sz="2399" spc="266" dirty="0">
                <a:solidFill>
                  <a:srgbClr val="5F5E5A"/>
                </a:solidFill>
                <a:latin typeface="Canva Sans"/>
                <a:ea typeface="Canva Sans"/>
                <a:cs typeface="Canva Sans"/>
                <a:sym typeface="Canva Sans"/>
              </a:rPr>
              <a:t> se </a:t>
            </a:r>
            <a:r>
              <a:rPr lang="en-US" sz="2399" spc="266" dirty="0" err="1">
                <a:solidFill>
                  <a:srgbClr val="5F5E5A"/>
                </a:solidFill>
                <a:latin typeface="Canva Sans"/>
                <a:ea typeface="Canva Sans"/>
                <a:cs typeface="Canva Sans"/>
                <a:sym typeface="Canva Sans"/>
              </a:rPr>
              <a:t>joue</a:t>
            </a:r>
            <a:r>
              <a:rPr lang="en-US" sz="2399" spc="266" dirty="0">
                <a:solidFill>
                  <a:srgbClr val="5F5E5A"/>
                </a:solidFill>
                <a:latin typeface="Canva Sans"/>
                <a:ea typeface="Canva Sans"/>
                <a:cs typeface="Canva Sans"/>
                <a:sym typeface="Canva Sans"/>
              </a:rPr>
              <a:t> sur tout le cycle de vie et sur </a:t>
            </a:r>
            <a:r>
              <a:rPr lang="en-US" sz="2399" spc="266" dirty="0" err="1">
                <a:solidFill>
                  <a:srgbClr val="5F5E5A"/>
                </a:solidFill>
                <a:latin typeface="Canva Sans"/>
                <a:ea typeface="Canva Sans"/>
                <a:cs typeface="Canva Sans"/>
                <a:sym typeface="Canva Sans"/>
              </a:rPr>
              <a:t>plusieurs</a:t>
            </a:r>
            <a:r>
              <a:rPr lang="en-US" sz="2399" spc="266" dirty="0">
                <a:solidFill>
                  <a:srgbClr val="5F5E5A"/>
                </a:solidFill>
                <a:latin typeface="Canva Sans"/>
                <a:ea typeface="Canva Sans"/>
                <a:cs typeface="Canva Sans"/>
                <a:sym typeface="Canva Sans"/>
              </a:rPr>
              <a:t> </a:t>
            </a:r>
            <a:r>
              <a:rPr lang="en-US" sz="2399" spc="266" dirty="0" err="1">
                <a:solidFill>
                  <a:srgbClr val="5F5E5A"/>
                </a:solidFill>
                <a:latin typeface="Canva Sans"/>
                <a:ea typeface="Canva Sans"/>
                <a:cs typeface="Canva Sans"/>
                <a:sym typeface="Canva Sans"/>
              </a:rPr>
              <a:t>territoires</a:t>
            </a:r>
            <a:endParaRPr lang="en-US" sz="2399" spc="266" dirty="0">
              <a:solidFill>
                <a:srgbClr val="5F5E5A"/>
              </a:solidFill>
              <a:latin typeface="Canva Sans"/>
              <a:ea typeface="Canva Sans"/>
              <a:cs typeface="Canva Sans"/>
              <a:sym typeface="Canva Sans"/>
            </a:endParaRPr>
          </a:p>
        </p:txBody>
      </p:sp>
      <p:sp>
        <p:nvSpPr>
          <p:cNvPr id="29" name="Freeform 29"/>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504819" cy="993441"/>
            <a:chOff x="0" y="0"/>
            <a:chExt cx="4873697" cy="261647"/>
          </a:xfrm>
        </p:grpSpPr>
        <p:sp>
          <p:nvSpPr>
            <p:cNvPr id="8" name="Freeform 8"/>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9" name="TextBox 9"/>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11" name="Freeform 11"/>
          <p:cNvSpPr/>
          <p:nvPr/>
        </p:nvSpPr>
        <p:spPr>
          <a:xfrm>
            <a:off x="1028700" y="2771811"/>
            <a:ext cx="16230600" cy="5254657"/>
          </a:xfrm>
          <a:custGeom>
            <a:avLst/>
            <a:gdLst/>
            <a:ahLst/>
            <a:cxnLst/>
            <a:rect l="l" t="t" r="r" b="b"/>
            <a:pathLst>
              <a:path w="16230600" h="5254657">
                <a:moveTo>
                  <a:pt x="0" y="0"/>
                </a:moveTo>
                <a:lnTo>
                  <a:pt x="16230600" y="0"/>
                </a:lnTo>
                <a:lnTo>
                  <a:pt x="16230600" y="5254657"/>
                </a:lnTo>
                <a:lnTo>
                  <a:pt x="0" y="5254657"/>
                </a:lnTo>
                <a:lnTo>
                  <a:pt x="0" y="0"/>
                </a:lnTo>
                <a:close/>
              </a:path>
            </a:pathLst>
          </a:custGeom>
          <a:blipFill>
            <a:blip r:embed="rId4"/>
            <a:stretch>
              <a:fillRect/>
            </a:stretch>
          </a:blipFill>
        </p:spPr>
        <p:txBody>
          <a:bodyPr/>
          <a:lstStyle/>
          <a:p>
            <a:endParaRPr lang="fr-FR" dirty="0"/>
          </a:p>
        </p:txBody>
      </p:sp>
      <p:sp>
        <p:nvSpPr>
          <p:cNvPr id="12" name="TextBox 12"/>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10/11</a:t>
            </a:r>
          </a:p>
        </p:txBody>
      </p:sp>
      <p:sp>
        <p:nvSpPr>
          <p:cNvPr id="13" name="TextBox 13"/>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4" name="TextBox 14"/>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15" name="TextBox 15"/>
          <p:cNvSpPr txBox="1"/>
          <p:nvPr/>
        </p:nvSpPr>
        <p:spPr>
          <a:xfrm>
            <a:off x="1028700" y="923925"/>
            <a:ext cx="8867458"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Limites et travaux en cours</a:t>
            </a:r>
          </a:p>
        </p:txBody>
      </p:sp>
      <p:sp>
        <p:nvSpPr>
          <p:cNvPr id="16" name="TextBox 16"/>
          <p:cNvSpPr txBox="1"/>
          <p:nvPr/>
        </p:nvSpPr>
        <p:spPr>
          <a:xfrm>
            <a:off x="1028700" y="1981637"/>
            <a:ext cx="12495213" cy="396240"/>
          </a:xfrm>
          <a:prstGeom prst="rect">
            <a:avLst/>
          </a:prstGeom>
        </p:spPr>
        <p:txBody>
          <a:bodyPr lIns="0" tIns="0" rIns="0" bIns="0" rtlCol="0" anchor="t">
            <a:spAutoFit/>
          </a:bodyPr>
          <a:lstStyle/>
          <a:p>
            <a:pPr algn="l">
              <a:lnSpc>
                <a:spcPts val="3359"/>
              </a:lnSpc>
              <a:spcBef>
                <a:spcPct val="0"/>
              </a:spcBef>
            </a:pPr>
            <a:r>
              <a:rPr lang="en-US" sz="2399" spc="266">
                <a:solidFill>
                  <a:srgbClr val="5F5E5A"/>
                </a:solidFill>
                <a:latin typeface="Canva Sans"/>
                <a:ea typeface="Canva Sans"/>
                <a:cs typeface="Canva Sans"/>
                <a:sym typeface="Canva Sans"/>
              </a:rPr>
              <a:t>Un outil en développement : périmètre assumé, hypothèses explicites</a:t>
            </a:r>
          </a:p>
        </p:txBody>
      </p:sp>
      <p:sp>
        <p:nvSpPr>
          <p:cNvPr id="17" name="TextBox 17"/>
          <p:cNvSpPr txBox="1"/>
          <p:nvPr/>
        </p:nvSpPr>
        <p:spPr>
          <a:xfrm>
            <a:off x="1028700" y="679450"/>
            <a:ext cx="8490600" cy="422275"/>
          </a:xfrm>
          <a:prstGeom prst="rect">
            <a:avLst/>
          </a:prstGeom>
        </p:spPr>
        <p:txBody>
          <a:bodyPr wrap="square" lIns="0" tIns="0" rIns="0" bIns="0" rtlCol="0" anchor="t">
            <a:spAutoFit/>
          </a:bodyPr>
          <a:lstStyle/>
          <a:p>
            <a:pPr algn="l">
              <a:lnSpc>
                <a:spcPts val="3499"/>
              </a:lnSpc>
              <a:spcBef>
                <a:spcPct val="0"/>
              </a:spcBef>
            </a:pPr>
            <a:r>
              <a:rPr lang="en-US" sz="2499" spc="462" dirty="0" err="1">
                <a:solidFill>
                  <a:srgbClr val="5F5E5A"/>
                </a:solidFill>
                <a:latin typeface="Canva Sans"/>
                <a:ea typeface="Canva Sans"/>
                <a:cs typeface="Canva Sans"/>
                <a:sym typeface="Canva Sans"/>
              </a:rPr>
              <a:t>III.d</a:t>
            </a:r>
            <a:r>
              <a:rPr lang="en-US" sz="2499" spc="462" dirty="0">
                <a:solidFill>
                  <a:srgbClr val="5F5E5A"/>
                </a:solidFill>
                <a:latin typeface="Canva Sans"/>
                <a:ea typeface="Canva Sans"/>
                <a:cs typeface="Canva Sans"/>
                <a:sym typeface="Canva Sans"/>
              </a:rPr>
              <a:t> TRANSPARENCE MÉTHODOLOGIQUE</a:t>
            </a:r>
          </a:p>
        </p:txBody>
      </p:sp>
      <p:sp>
        <p:nvSpPr>
          <p:cNvPr id="18" name="Freeform 18"/>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5"/>
            <a:stretch>
              <a:fillRect l="-262776"/>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504819" cy="993441"/>
            <a:chOff x="0" y="0"/>
            <a:chExt cx="4873697" cy="261647"/>
          </a:xfrm>
        </p:grpSpPr>
        <p:sp>
          <p:nvSpPr>
            <p:cNvPr id="8" name="Freeform 8"/>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9" name="TextBox 9"/>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12" name="TextBox 12"/>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11/11</a:t>
            </a:r>
          </a:p>
        </p:txBody>
      </p:sp>
      <p:sp>
        <p:nvSpPr>
          <p:cNvPr id="13" name="TextBox 13"/>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4" name="TextBox 14"/>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15" name="TextBox 15"/>
          <p:cNvSpPr txBox="1"/>
          <p:nvPr/>
        </p:nvSpPr>
        <p:spPr>
          <a:xfrm>
            <a:off x="1028700" y="923925"/>
            <a:ext cx="8867458" cy="903606"/>
          </a:xfrm>
          <a:prstGeom prst="rect">
            <a:avLst/>
          </a:prstGeom>
        </p:spPr>
        <p:txBody>
          <a:bodyPr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Conclusion</a:t>
            </a:r>
          </a:p>
        </p:txBody>
      </p:sp>
      <p:sp>
        <p:nvSpPr>
          <p:cNvPr id="18" name="Freeform 18"/>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19" name="Group 12">
            <a:extLst>
              <a:ext uri="{FF2B5EF4-FFF2-40B4-BE49-F238E27FC236}">
                <a16:creationId xmlns:a16="http://schemas.microsoft.com/office/drawing/2014/main" id="{0AFDE26C-2D52-2270-C22E-9229AEC2FD9F}"/>
              </a:ext>
            </a:extLst>
          </p:cNvPr>
          <p:cNvGrpSpPr/>
          <p:nvPr/>
        </p:nvGrpSpPr>
        <p:grpSpPr>
          <a:xfrm>
            <a:off x="1173162" y="2806568"/>
            <a:ext cx="16042961" cy="1337818"/>
            <a:chOff x="0" y="-133349"/>
            <a:chExt cx="21390614" cy="1783758"/>
          </a:xfrm>
        </p:grpSpPr>
        <p:sp>
          <p:nvSpPr>
            <p:cNvPr id="20" name="TextBox 13">
              <a:extLst>
                <a:ext uri="{FF2B5EF4-FFF2-40B4-BE49-F238E27FC236}">
                  <a16:creationId xmlns:a16="http://schemas.microsoft.com/office/drawing/2014/main" id="{8B49F4A1-CC86-FCB0-6FC3-7F15D19F0749}"/>
                </a:ext>
              </a:extLst>
            </p:cNvPr>
            <p:cNvSpPr txBox="1"/>
            <p:nvPr/>
          </p:nvSpPr>
          <p:spPr>
            <a:xfrm>
              <a:off x="0" y="-133349"/>
              <a:ext cx="1545379" cy="1565728"/>
            </a:xfrm>
            <a:prstGeom prst="rect">
              <a:avLst/>
            </a:prstGeom>
          </p:spPr>
          <p:txBody>
            <a:bodyPr wrap="square" lIns="0" tIns="0" rIns="0" bIns="0" rtlCol="0" anchor="t">
              <a:spAutoFit/>
            </a:bodyPr>
            <a:lstStyle/>
            <a:p>
              <a:pPr algn="l">
                <a:lnSpc>
                  <a:spcPts val="9799"/>
                </a:lnSpc>
                <a:spcBef>
                  <a:spcPct val="0"/>
                </a:spcBef>
              </a:pPr>
              <a:r>
                <a:rPr lang="en-US" sz="6999" b="1" dirty="0">
                  <a:solidFill>
                    <a:srgbClr val="F45317">
                      <a:alpha val="49804"/>
                    </a:srgbClr>
                  </a:solidFill>
                  <a:latin typeface="Canva Sans Bold"/>
                  <a:ea typeface="Canva Sans Bold"/>
                  <a:cs typeface="Canva Sans Bold"/>
                  <a:sym typeface="Canva Sans Bold"/>
                </a:rPr>
                <a:t>01</a:t>
              </a:r>
            </a:p>
          </p:txBody>
        </p:sp>
        <p:sp>
          <p:nvSpPr>
            <p:cNvPr id="21" name="TextBox 14">
              <a:extLst>
                <a:ext uri="{FF2B5EF4-FFF2-40B4-BE49-F238E27FC236}">
                  <a16:creationId xmlns:a16="http://schemas.microsoft.com/office/drawing/2014/main" id="{D397ECA0-8A92-D0BD-44B3-20F9C91CF729}"/>
                </a:ext>
              </a:extLst>
            </p:cNvPr>
            <p:cNvSpPr txBox="1"/>
            <p:nvPr/>
          </p:nvSpPr>
          <p:spPr>
            <a:xfrm>
              <a:off x="2266087" y="164430"/>
              <a:ext cx="19124527" cy="989331"/>
            </a:xfrm>
            <a:prstGeom prst="rect">
              <a:avLst/>
            </a:prstGeom>
          </p:spPr>
          <p:txBody>
            <a:bodyPr lIns="0" tIns="0" rIns="0" bIns="0" rtlCol="0" anchor="t">
              <a:spAutoFit/>
            </a:bodyPr>
            <a:lstStyle/>
            <a:p>
              <a:pPr algn="l">
                <a:lnSpc>
                  <a:spcPts val="6159"/>
                </a:lnSpc>
                <a:spcBef>
                  <a:spcPct val="0"/>
                </a:spcBef>
              </a:pPr>
              <a:r>
                <a:rPr lang="en-US" sz="4399" b="1" spc="-105" dirty="0">
                  <a:solidFill>
                    <a:srgbClr val="000000"/>
                  </a:solidFill>
                  <a:latin typeface="Canva Sans Bold"/>
                  <a:ea typeface="Canva Sans Bold"/>
                  <a:cs typeface="Canva Sans Bold"/>
                  <a:sym typeface="Canva Sans Bold"/>
                </a:rPr>
                <a:t>Pas de </a:t>
              </a:r>
              <a:r>
                <a:rPr lang="en-US" sz="4399" b="1" spc="-105" dirty="0" err="1">
                  <a:solidFill>
                    <a:srgbClr val="000000"/>
                  </a:solidFill>
                  <a:latin typeface="Canva Sans Bold"/>
                  <a:ea typeface="Canva Sans Bold"/>
                  <a:cs typeface="Canva Sans Bold"/>
                  <a:sym typeface="Canva Sans Bold"/>
                </a:rPr>
                <a:t>jugement</a:t>
              </a:r>
              <a:r>
                <a:rPr lang="en-US" sz="4399" b="1" spc="-105" dirty="0">
                  <a:solidFill>
                    <a:srgbClr val="000000"/>
                  </a:solidFill>
                  <a:latin typeface="Canva Sans Bold"/>
                  <a:ea typeface="Canva Sans Bold"/>
                  <a:cs typeface="Canva Sans Bold"/>
                  <a:sym typeface="Canva Sans Bold"/>
                </a:rPr>
                <a:t> </a:t>
              </a:r>
              <a:r>
                <a:rPr lang="en-US" sz="4399" b="1" spc="-105" dirty="0" err="1">
                  <a:solidFill>
                    <a:srgbClr val="000000"/>
                  </a:solidFill>
                  <a:latin typeface="Canva Sans Bold"/>
                  <a:ea typeface="Canva Sans Bold"/>
                  <a:cs typeface="Canva Sans Bold"/>
                  <a:sym typeface="Canva Sans Bold"/>
                </a:rPr>
                <a:t>simpliste</a:t>
              </a:r>
              <a:endParaRPr lang="en-US" sz="4399" b="1" spc="-105" dirty="0">
                <a:solidFill>
                  <a:srgbClr val="000000"/>
                </a:solidFill>
                <a:latin typeface="Canva Sans Bold"/>
                <a:ea typeface="Canva Sans Bold"/>
                <a:cs typeface="Canva Sans Bold"/>
                <a:sym typeface="Canva Sans Bold"/>
              </a:endParaRPr>
            </a:p>
          </p:txBody>
        </p:sp>
        <p:sp>
          <p:nvSpPr>
            <p:cNvPr id="22" name="TextBox 15">
              <a:extLst>
                <a:ext uri="{FF2B5EF4-FFF2-40B4-BE49-F238E27FC236}">
                  <a16:creationId xmlns:a16="http://schemas.microsoft.com/office/drawing/2014/main" id="{A6D314FD-72B7-1191-A50E-AE41C1166EDD}"/>
                </a:ext>
              </a:extLst>
            </p:cNvPr>
            <p:cNvSpPr txBox="1"/>
            <p:nvPr/>
          </p:nvSpPr>
          <p:spPr>
            <a:xfrm>
              <a:off x="2266087" y="1138558"/>
              <a:ext cx="18976129" cy="511851"/>
            </a:xfrm>
            <a:prstGeom prst="rect">
              <a:avLst/>
            </a:prstGeom>
          </p:spPr>
          <p:txBody>
            <a:bodyPr lIns="0" tIns="0" rIns="0" bIns="0" rtlCol="0" anchor="t">
              <a:spAutoFit/>
            </a:bodyPr>
            <a:lstStyle/>
            <a:p>
              <a:pPr algn="l">
                <a:lnSpc>
                  <a:spcPts val="3219"/>
                </a:lnSpc>
                <a:spcBef>
                  <a:spcPct val="0"/>
                </a:spcBef>
              </a:pPr>
              <a:endParaRPr lang="en-US" sz="2299" spc="-55" dirty="0">
                <a:solidFill>
                  <a:srgbClr val="414042"/>
                </a:solidFill>
                <a:latin typeface="Canva Sans"/>
                <a:ea typeface="Canva Sans"/>
                <a:cs typeface="Canva Sans"/>
                <a:sym typeface="Canva Sans"/>
              </a:endParaRPr>
            </a:p>
          </p:txBody>
        </p:sp>
      </p:grpSp>
      <p:grpSp>
        <p:nvGrpSpPr>
          <p:cNvPr id="23" name="Group 16">
            <a:extLst>
              <a:ext uri="{FF2B5EF4-FFF2-40B4-BE49-F238E27FC236}">
                <a16:creationId xmlns:a16="http://schemas.microsoft.com/office/drawing/2014/main" id="{2586F3BA-9C23-9610-3927-89887EBC397F}"/>
              </a:ext>
            </a:extLst>
          </p:cNvPr>
          <p:cNvGrpSpPr/>
          <p:nvPr/>
        </p:nvGrpSpPr>
        <p:grpSpPr>
          <a:xfrm>
            <a:off x="1173162" y="4712970"/>
            <a:ext cx="16086139" cy="1337818"/>
            <a:chOff x="0" y="-133349"/>
            <a:chExt cx="21448184" cy="1783758"/>
          </a:xfrm>
        </p:grpSpPr>
        <p:sp>
          <p:nvSpPr>
            <p:cNvPr id="24" name="TextBox 17">
              <a:extLst>
                <a:ext uri="{FF2B5EF4-FFF2-40B4-BE49-F238E27FC236}">
                  <a16:creationId xmlns:a16="http://schemas.microsoft.com/office/drawing/2014/main" id="{0B677411-3525-D733-6CB7-6984F9F2F8DD}"/>
                </a:ext>
              </a:extLst>
            </p:cNvPr>
            <p:cNvSpPr txBox="1"/>
            <p:nvPr/>
          </p:nvSpPr>
          <p:spPr>
            <a:xfrm>
              <a:off x="0" y="-133349"/>
              <a:ext cx="1686984" cy="1565728"/>
            </a:xfrm>
            <a:prstGeom prst="rect">
              <a:avLst/>
            </a:prstGeom>
          </p:spPr>
          <p:txBody>
            <a:bodyPr wrap="square" lIns="0" tIns="0" rIns="0" bIns="0" rtlCol="0" anchor="t">
              <a:spAutoFit/>
            </a:bodyPr>
            <a:lstStyle/>
            <a:p>
              <a:pPr algn="l">
                <a:lnSpc>
                  <a:spcPts val="9799"/>
                </a:lnSpc>
                <a:spcBef>
                  <a:spcPct val="0"/>
                </a:spcBef>
              </a:pPr>
              <a:r>
                <a:rPr lang="en-US" sz="6999" b="1" dirty="0">
                  <a:solidFill>
                    <a:srgbClr val="F45317">
                      <a:alpha val="49804"/>
                    </a:srgbClr>
                  </a:solidFill>
                  <a:latin typeface="Canva Sans Bold"/>
                  <a:ea typeface="Canva Sans Bold"/>
                  <a:cs typeface="Canva Sans Bold"/>
                  <a:sym typeface="Canva Sans Bold"/>
                </a:rPr>
                <a:t>02</a:t>
              </a:r>
            </a:p>
          </p:txBody>
        </p:sp>
        <p:sp>
          <p:nvSpPr>
            <p:cNvPr id="25" name="TextBox 18">
              <a:extLst>
                <a:ext uri="{FF2B5EF4-FFF2-40B4-BE49-F238E27FC236}">
                  <a16:creationId xmlns:a16="http://schemas.microsoft.com/office/drawing/2014/main" id="{651C9DC1-9BBC-73E2-BD9D-1C0EECF74411}"/>
                </a:ext>
              </a:extLst>
            </p:cNvPr>
            <p:cNvSpPr txBox="1"/>
            <p:nvPr/>
          </p:nvSpPr>
          <p:spPr>
            <a:xfrm>
              <a:off x="2266087" y="162560"/>
              <a:ext cx="12613641" cy="989331"/>
            </a:xfrm>
            <a:prstGeom prst="rect">
              <a:avLst/>
            </a:prstGeom>
          </p:spPr>
          <p:txBody>
            <a:bodyPr lIns="0" tIns="0" rIns="0" bIns="0" rtlCol="0" anchor="t">
              <a:spAutoFit/>
            </a:bodyPr>
            <a:lstStyle/>
            <a:p>
              <a:pPr algn="l">
                <a:lnSpc>
                  <a:spcPts val="6159"/>
                </a:lnSpc>
                <a:spcBef>
                  <a:spcPct val="0"/>
                </a:spcBef>
              </a:pPr>
              <a:r>
                <a:rPr lang="en-US" sz="4399" b="1" spc="-105" dirty="0" err="1">
                  <a:solidFill>
                    <a:srgbClr val="000000"/>
                  </a:solidFill>
                  <a:latin typeface="Canva Sans Bold"/>
                  <a:ea typeface="Canva Sans Bold"/>
                  <a:cs typeface="Canva Sans Bold"/>
                  <a:sym typeface="Canva Sans Bold"/>
                </a:rPr>
                <a:t>Initier</a:t>
              </a:r>
              <a:r>
                <a:rPr lang="en-US" sz="4399" b="1" spc="-105" dirty="0">
                  <a:solidFill>
                    <a:srgbClr val="000000"/>
                  </a:solidFill>
                  <a:latin typeface="Canva Sans Bold"/>
                  <a:ea typeface="Canva Sans Bold"/>
                  <a:cs typeface="Canva Sans Bold"/>
                  <a:sym typeface="Canva Sans Bold"/>
                </a:rPr>
                <a:t> la </a:t>
              </a:r>
              <a:r>
                <a:rPr lang="en-US" sz="4399" b="1" spc="-105" dirty="0" err="1">
                  <a:solidFill>
                    <a:srgbClr val="000000"/>
                  </a:solidFill>
                  <a:latin typeface="Canva Sans Bold"/>
                  <a:ea typeface="Canva Sans Bold"/>
                  <a:cs typeface="Canva Sans Bold"/>
                  <a:sym typeface="Canva Sans Bold"/>
                </a:rPr>
                <a:t>réflexion</a:t>
              </a:r>
              <a:endParaRPr lang="en-US" sz="4399" b="1" spc="-105" dirty="0">
                <a:solidFill>
                  <a:srgbClr val="000000"/>
                </a:solidFill>
                <a:latin typeface="Canva Sans Bold"/>
                <a:ea typeface="Canva Sans Bold"/>
                <a:cs typeface="Canva Sans Bold"/>
                <a:sym typeface="Canva Sans Bold"/>
              </a:endParaRPr>
            </a:p>
          </p:txBody>
        </p:sp>
        <p:sp>
          <p:nvSpPr>
            <p:cNvPr id="26" name="TextBox 19">
              <a:extLst>
                <a:ext uri="{FF2B5EF4-FFF2-40B4-BE49-F238E27FC236}">
                  <a16:creationId xmlns:a16="http://schemas.microsoft.com/office/drawing/2014/main" id="{9215D6DA-BEFF-3E19-805A-A0D473CD712C}"/>
                </a:ext>
              </a:extLst>
            </p:cNvPr>
            <p:cNvSpPr txBox="1"/>
            <p:nvPr/>
          </p:nvSpPr>
          <p:spPr>
            <a:xfrm>
              <a:off x="2266087" y="1138558"/>
              <a:ext cx="19182097" cy="511851"/>
            </a:xfrm>
            <a:prstGeom prst="rect">
              <a:avLst/>
            </a:prstGeom>
          </p:spPr>
          <p:txBody>
            <a:bodyPr lIns="0" tIns="0" rIns="0" bIns="0" rtlCol="0" anchor="t">
              <a:spAutoFit/>
            </a:bodyPr>
            <a:lstStyle/>
            <a:p>
              <a:pPr algn="l">
                <a:lnSpc>
                  <a:spcPts val="3219"/>
                </a:lnSpc>
                <a:spcBef>
                  <a:spcPct val="0"/>
                </a:spcBef>
              </a:pPr>
              <a:endParaRPr lang="en-US" sz="2299" spc="-55" dirty="0">
                <a:solidFill>
                  <a:srgbClr val="414042"/>
                </a:solidFill>
                <a:latin typeface="Canva Sans"/>
                <a:ea typeface="Canva Sans"/>
                <a:cs typeface="Canva Sans"/>
                <a:sym typeface="Canva Sans"/>
              </a:endParaRPr>
            </a:p>
          </p:txBody>
        </p:sp>
      </p:grpSp>
      <p:grpSp>
        <p:nvGrpSpPr>
          <p:cNvPr id="27" name="Group 20">
            <a:extLst>
              <a:ext uri="{FF2B5EF4-FFF2-40B4-BE49-F238E27FC236}">
                <a16:creationId xmlns:a16="http://schemas.microsoft.com/office/drawing/2014/main" id="{871C22A0-857F-2B2D-A2AD-365741A90066}"/>
              </a:ext>
            </a:extLst>
          </p:cNvPr>
          <p:cNvGrpSpPr/>
          <p:nvPr/>
        </p:nvGrpSpPr>
        <p:grpSpPr>
          <a:xfrm>
            <a:off x="1186656" y="6716079"/>
            <a:ext cx="16072644" cy="1337818"/>
            <a:chOff x="0" y="-133349"/>
            <a:chExt cx="21430192" cy="1783758"/>
          </a:xfrm>
        </p:grpSpPr>
        <p:sp>
          <p:nvSpPr>
            <p:cNvPr id="28" name="TextBox 21">
              <a:extLst>
                <a:ext uri="{FF2B5EF4-FFF2-40B4-BE49-F238E27FC236}">
                  <a16:creationId xmlns:a16="http://schemas.microsoft.com/office/drawing/2014/main" id="{E19CB746-750E-F829-4560-E99DC8D110F0}"/>
                </a:ext>
              </a:extLst>
            </p:cNvPr>
            <p:cNvSpPr txBox="1"/>
            <p:nvPr/>
          </p:nvSpPr>
          <p:spPr>
            <a:xfrm>
              <a:off x="0" y="-133349"/>
              <a:ext cx="1686984" cy="1565728"/>
            </a:xfrm>
            <a:prstGeom prst="rect">
              <a:avLst/>
            </a:prstGeom>
          </p:spPr>
          <p:txBody>
            <a:bodyPr wrap="square" lIns="0" tIns="0" rIns="0" bIns="0" rtlCol="0" anchor="t">
              <a:spAutoFit/>
            </a:bodyPr>
            <a:lstStyle/>
            <a:p>
              <a:pPr algn="l">
                <a:lnSpc>
                  <a:spcPts val="9799"/>
                </a:lnSpc>
                <a:spcBef>
                  <a:spcPct val="0"/>
                </a:spcBef>
              </a:pPr>
              <a:r>
                <a:rPr lang="en-US" sz="6999" b="1" dirty="0">
                  <a:solidFill>
                    <a:srgbClr val="F45317">
                      <a:alpha val="49804"/>
                    </a:srgbClr>
                  </a:solidFill>
                  <a:latin typeface="Canva Sans Bold"/>
                  <a:ea typeface="Canva Sans Bold"/>
                  <a:cs typeface="Canva Sans Bold"/>
                  <a:sym typeface="Canva Sans Bold"/>
                </a:rPr>
                <a:t>03</a:t>
              </a:r>
            </a:p>
          </p:txBody>
        </p:sp>
        <p:sp>
          <p:nvSpPr>
            <p:cNvPr id="29" name="TextBox 22">
              <a:extLst>
                <a:ext uri="{FF2B5EF4-FFF2-40B4-BE49-F238E27FC236}">
                  <a16:creationId xmlns:a16="http://schemas.microsoft.com/office/drawing/2014/main" id="{D53ABD74-30FD-6E30-CD61-A03183026DE9}"/>
                </a:ext>
              </a:extLst>
            </p:cNvPr>
            <p:cNvSpPr txBox="1"/>
            <p:nvPr/>
          </p:nvSpPr>
          <p:spPr>
            <a:xfrm>
              <a:off x="2248095" y="234948"/>
              <a:ext cx="11104897" cy="989331"/>
            </a:xfrm>
            <a:prstGeom prst="rect">
              <a:avLst/>
            </a:prstGeom>
          </p:spPr>
          <p:txBody>
            <a:bodyPr wrap="square" lIns="0" tIns="0" rIns="0" bIns="0" rtlCol="0" anchor="t">
              <a:spAutoFit/>
            </a:bodyPr>
            <a:lstStyle/>
            <a:p>
              <a:pPr algn="l">
                <a:lnSpc>
                  <a:spcPts val="6159"/>
                </a:lnSpc>
                <a:spcBef>
                  <a:spcPct val="0"/>
                </a:spcBef>
              </a:pPr>
              <a:r>
                <a:rPr lang="en-US" sz="4399" b="1" spc="-105" dirty="0" err="1">
                  <a:solidFill>
                    <a:srgbClr val="000000"/>
                  </a:solidFill>
                  <a:latin typeface="Canva Sans Bold"/>
                  <a:ea typeface="Canva Sans Bold"/>
                  <a:cs typeface="Canva Sans Bold"/>
                  <a:sym typeface="Canva Sans Bold"/>
                </a:rPr>
                <a:t>Développer</a:t>
              </a:r>
              <a:r>
                <a:rPr lang="en-US" sz="4399" b="1" spc="-105" dirty="0">
                  <a:solidFill>
                    <a:srgbClr val="000000"/>
                  </a:solidFill>
                  <a:latin typeface="Canva Sans Bold"/>
                  <a:ea typeface="Canva Sans Bold"/>
                  <a:cs typeface="Canva Sans Bold"/>
                  <a:sym typeface="Canva Sans Bold"/>
                </a:rPr>
                <a:t> un esprit critique</a:t>
              </a:r>
            </a:p>
          </p:txBody>
        </p:sp>
        <p:sp>
          <p:nvSpPr>
            <p:cNvPr id="30" name="TextBox 23">
              <a:extLst>
                <a:ext uri="{FF2B5EF4-FFF2-40B4-BE49-F238E27FC236}">
                  <a16:creationId xmlns:a16="http://schemas.microsoft.com/office/drawing/2014/main" id="{BB7AF5E0-3069-E414-DBAA-93D850244039}"/>
                </a:ext>
              </a:extLst>
            </p:cNvPr>
            <p:cNvSpPr txBox="1"/>
            <p:nvPr/>
          </p:nvSpPr>
          <p:spPr>
            <a:xfrm>
              <a:off x="2248095" y="1138558"/>
              <a:ext cx="19182097" cy="511851"/>
            </a:xfrm>
            <a:prstGeom prst="rect">
              <a:avLst/>
            </a:prstGeom>
          </p:spPr>
          <p:txBody>
            <a:bodyPr lIns="0" tIns="0" rIns="0" bIns="0" rtlCol="0" anchor="t">
              <a:spAutoFit/>
            </a:bodyPr>
            <a:lstStyle/>
            <a:p>
              <a:pPr algn="l">
                <a:lnSpc>
                  <a:spcPts val="3219"/>
                </a:lnSpc>
                <a:spcBef>
                  <a:spcPct val="0"/>
                </a:spcBef>
              </a:pPr>
              <a:endParaRPr lang="en-US" sz="2299" spc="-55" dirty="0">
                <a:solidFill>
                  <a:srgbClr val="414042"/>
                </a:solidFill>
                <a:latin typeface="Canva Sans"/>
                <a:ea typeface="Canva Sans"/>
                <a:cs typeface="Canva Sans"/>
                <a:sym typeface="Canva Sans"/>
              </a:endParaRPr>
            </a:p>
          </p:txBody>
        </p:sp>
      </p:grpSp>
    </p:spTree>
    <p:extLst>
      <p:ext uri="{BB962C8B-B14F-4D97-AF65-F5344CB8AC3E}">
        <p14:creationId xmlns:p14="http://schemas.microsoft.com/office/powerpoint/2010/main" val="1578156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504819" cy="993441"/>
            <a:chOff x="0" y="0"/>
            <a:chExt cx="4873697" cy="261647"/>
          </a:xfrm>
        </p:grpSpPr>
        <p:sp>
          <p:nvSpPr>
            <p:cNvPr id="8" name="Freeform 8"/>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9" name="TextBox 9"/>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2500532" y="1369485"/>
            <a:ext cx="4761349" cy="1051000"/>
          </a:xfrm>
          <a:custGeom>
            <a:avLst/>
            <a:gdLst/>
            <a:ahLst/>
            <a:cxnLst/>
            <a:rect l="l" t="t" r="r" b="b"/>
            <a:pathLst>
              <a:path w="4761349" h="1051000">
                <a:moveTo>
                  <a:pt x="0" y="0"/>
                </a:moveTo>
                <a:lnTo>
                  <a:pt x="4761349" y="0"/>
                </a:lnTo>
                <a:lnTo>
                  <a:pt x="4761349" y="1051000"/>
                </a:lnTo>
                <a:lnTo>
                  <a:pt x="0" y="1051000"/>
                </a:lnTo>
                <a:lnTo>
                  <a:pt x="0" y="0"/>
                </a:lnTo>
                <a:close/>
              </a:path>
            </a:pathLst>
          </a:custGeom>
          <a:blipFill>
            <a:blip r:embed="rId4"/>
            <a:stretch>
              <a:fillRect l="-247" t="-23151" r="-326" b="-16384"/>
            </a:stretch>
          </a:blipFill>
        </p:spPr>
      </p:sp>
      <p:sp>
        <p:nvSpPr>
          <p:cNvPr id="11" name="Freeform 11"/>
          <p:cNvSpPr/>
          <p:nvPr/>
        </p:nvSpPr>
        <p:spPr>
          <a:xfrm>
            <a:off x="11877538" y="8980471"/>
            <a:ext cx="6410462" cy="384628"/>
          </a:xfrm>
          <a:custGeom>
            <a:avLst/>
            <a:gdLst/>
            <a:ahLst/>
            <a:cxnLst/>
            <a:rect l="l" t="t" r="r" b="b"/>
            <a:pathLst>
              <a:path w="6410462" h="384628">
                <a:moveTo>
                  <a:pt x="0" y="0"/>
                </a:moveTo>
                <a:lnTo>
                  <a:pt x="6410462" y="0"/>
                </a:lnTo>
                <a:lnTo>
                  <a:pt x="6410462" y="384628"/>
                </a:lnTo>
                <a:lnTo>
                  <a:pt x="0" y="384628"/>
                </a:lnTo>
                <a:lnTo>
                  <a:pt x="0" y="0"/>
                </a:lnTo>
                <a:close/>
              </a:path>
            </a:pathLst>
          </a:custGeom>
          <a:blipFill>
            <a:blip r:embed="rId5"/>
            <a:stretch>
              <a:fillRect/>
            </a:stretch>
          </a:blipFill>
        </p:spPr>
      </p:sp>
      <p:sp>
        <p:nvSpPr>
          <p:cNvPr id="12" name="Freeform 12"/>
          <p:cNvSpPr/>
          <p:nvPr/>
        </p:nvSpPr>
        <p:spPr>
          <a:xfrm>
            <a:off x="8429286" y="1384826"/>
            <a:ext cx="1429428" cy="909636"/>
          </a:xfrm>
          <a:custGeom>
            <a:avLst/>
            <a:gdLst/>
            <a:ahLst/>
            <a:cxnLst/>
            <a:rect l="l" t="t" r="r" b="b"/>
            <a:pathLst>
              <a:path w="1429428" h="909636">
                <a:moveTo>
                  <a:pt x="0" y="0"/>
                </a:moveTo>
                <a:lnTo>
                  <a:pt x="1429428" y="0"/>
                </a:lnTo>
                <a:lnTo>
                  <a:pt x="1429428" y="909636"/>
                </a:lnTo>
                <a:lnTo>
                  <a:pt x="0" y="909636"/>
                </a:lnTo>
                <a:lnTo>
                  <a:pt x="0" y="0"/>
                </a:lnTo>
                <a:close/>
              </a:path>
            </a:pathLst>
          </a:custGeom>
          <a:blipFill>
            <a:blip r:embed="rId6"/>
            <a:stretch>
              <a:fillRect/>
            </a:stretch>
          </a:blipFill>
        </p:spPr>
      </p:sp>
      <p:sp>
        <p:nvSpPr>
          <p:cNvPr id="13" name="Freeform 13"/>
          <p:cNvSpPr/>
          <p:nvPr/>
        </p:nvSpPr>
        <p:spPr>
          <a:xfrm>
            <a:off x="1428677" y="1384826"/>
            <a:ext cx="3841200" cy="1020319"/>
          </a:xfrm>
          <a:custGeom>
            <a:avLst/>
            <a:gdLst/>
            <a:ahLst/>
            <a:cxnLst/>
            <a:rect l="l" t="t" r="r" b="b"/>
            <a:pathLst>
              <a:path w="3841200" h="1020319">
                <a:moveTo>
                  <a:pt x="0" y="0"/>
                </a:moveTo>
                <a:lnTo>
                  <a:pt x="3841200" y="0"/>
                </a:lnTo>
                <a:lnTo>
                  <a:pt x="3841200" y="1020318"/>
                </a:lnTo>
                <a:lnTo>
                  <a:pt x="0" y="1020318"/>
                </a:lnTo>
                <a:lnTo>
                  <a:pt x="0" y="0"/>
                </a:lnTo>
                <a:close/>
              </a:path>
            </a:pathLst>
          </a:custGeom>
          <a:blipFill>
            <a:blip r:embed="rId7"/>
            <a:stretch>
              <a:fillRect/>
            </a:stretch>
          </a:blipFill>
        </p:spPr>
      </p:sp>
      <p:sp>
        <p:nvSpPr>
          <p:cNvPr id="14" name="TextBox 14"/>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1/11</a:t>
            </a:r>
          </a:p>
        </p:txBody>
      </p:sp>
      <p:sp>
        <p:nvSpPr>
          <p:cNvPr id="15" name="TextBox 15"/>
          <p:cNvSpPr txBox="1"/>
          <p:nvPr/>
        </p:nvSpPr>
        <p:spPr>
          <a:xfrm>
            <a:off x="4679667" y="3082872"/>
            <a:ext cx="1433354" cy="448310"/>
          </a:xfrm>
          <a:prstGeom prst="rect">
            <a:avLst/>
          </a:prstGeom>
        </p:spPr>
        <p:txBody>
          <a:bodyPr lIns="0" tIns="0" rIns="0" bIns="0" rtlCol="0" anchor="t">
            <a:spAutoFit/>
          </a:bodyPr>
          <a:lstStyle/>
          <a:p>
            <a:pPr algn="ctr">
              <a:lnSpc>
                <a:spcPts val="3640"/>
              </a:lnSpc>
              <a:spcBef>
                <a:spcPct val="0"/>
              </a:spcBef>
            </a:pPr>
            <a:r>
              <a:rPr lang="en-US" sz="2600" spc="587">
                <a:solidFill>
                  <a:srgbClr val="737373"/>
                </a:solidFill>
                <a:latin typeface="Canva Sans"/>
                <a:ea typeface="Canva Sans"/>
                <a:cs typeface="Canva Sans"/>
                <a:sym typeface="Canva Sans"/>
              </a:rPr>
              <a:t>STAGE</a:t>
            </a:r>
          </a:p>
        </p:txBody>
      </p:sp>
      <p:sp>
        <p:nvSpPr>
          <p:cNvPr id="16" name="TextBox 16"/>
          <p:cNvSpPr txBox="1"/>
          <p:nvPr/>
        </p:nvSpPr>
        <p:spPr>
          <a:xfrm>
            <a:off x="1281943" y="3589954"/>
            <a:ext cx="15724115" cy="1837056"/>
          </a:xfrm>
          <a:prstGeom prst="rect">
            <a:avLst/>
          </a:prstGeom>
        </p:spPr>
        <p:txBody>
          <a:bodyPr lIns="0" tIns="0" rIns="0" bIns="0" rtlCol="0" anchor="t">
            <a:spAutoFit/>
          </a:bodyPr>
          <a:lstStyle/>
          <a:p>
            <a:pPr algn="ctr">
              <a:lnSpc>
                <a:spcPts val="7419"/>
              </a:lnSpc>
              <a:spcBef>
                <a:spcPct val="0"/>
              </a:spcBef>
            </a:pPr>
            <a:r>
              <a:rPr lang="en-US" sz="5299" b="1">
                <a:solidFill>
                  <a:srgbClr val="000000"/>
                </a:solidFill>
                <a:latin typeface="Canva Sans Bold"/>
                <a:ea typeface="Canva Sans Bold"/>
                <a:cs typeface="Canva Sans Bold"/>
                <a:sym typeface="Canva Sans Bold"/>
              </a:rPr>
              <a:t>Modélisation et représentation des impacts territoriaux des data centers hy</a:t>
            </a:r>
          </a:p>
        </p:txBody>
      </p:sp>
      <p:sp>
        <p:nvSpPr>
          <p:cNvPr id="17" name="TextBox 17"/>
          <p:cNvSpPr txBox="1"/>
          <p:nvPr/>
        </p:nvSpPr>
        <p:spPr>
          <a:xfrm>
            <a:off x="1934711" y="5533407"/>
            <a:ext cx="14418578" cy="587375"/>
          </a:xfrm>
          <a:prstGeom prst="rect">
            <a:avLst/>
          </a:prstGeom>
        </p:spPr>
        <p:txBody>
          <a:bodyPr lIns="0" tIns="0" rIns="0" bIns="0" rtlCol="0" anchor="t">
            <a:spAutoFit/>
          </a:bodyPr>
          <a:lstStyle/>
          <a:p>
            <a:pPr algn="ctr">
              <a:lnSpc>
                <a:spcPts val="4899"/>
              </a:lnSpc>
              <a:spcBef>
                <a:spcPct val="0"/>
              </a:spcBef>
            </a:pPr>
            <a:r>
              <a:rPr lang="en-US" sz="3499" b="1" i="1">
                <a:solidFill>
                  <a:srgbClr val="5F5E5A"/>
                </a:solidFill>
                <a:latin typeface="Canva Sans Bold Italics"/>
                <a:ea typeface="Canva Sans Bold Italics"/>
                <a:cs typeface="Canva Sans Bold Italics"/>
                <a:sym typeface="Canva Sans Bold Italics"/>
              </a:rPr>
              <a:t>A l’échelle locale</a:t>
            </a:r>
          </a:p>
        </p:txBody>
      </p:sp>
      <p:sp>
        <p:nvSpPr>
          <p:cNvPr id="18" name="TextBox 18"/>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9" name="TextBox 19"/>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20" name="TextBox 20"/>
          <p:cNvSpPr txBox="1"/>
          <p:nvPr/>
        </p:nvSpPr>
        <p:spPr>
          <a:xfrm>
            <a:off x="12687898" y="7046883"/>
            <a:ext cx="2018702" cy="471494"/>
          </a:xfrm>
          <a:prstGeom prst="rect">
            <a:avLst/>
          </a:prstGeom>
        </p:spPr>
        <p:txBody>
          <a:bodyPr wrap="square" lIns="0" tIns="0" rIns="0" bIns="0" rtlCol="0" anchor="t">
            <a:spAutoFit/>
          </a:bodyPr>
          <a:lstStyle/>
          <a:p>
            <a:pPr algn="ctr">
              <a:lnSpc>
                <a:spcPts val="3937"/>
              </a:lnSpc>
              <a:spcBef>
                <a:spcPct val="0"/>
              </a:spcBef>
            </a:pPr>
            <a:r>
              <a:rPr lang="en-US" sz="2812" b="1" dirty="0">
                <a:solidFill>
                  <a:srgbClr val="000000"/>
                </a:solidFill>
                <a:latin typeface="Canva Sans Bold"/>
                <a:ea typeface="Canva Sans Bold"/>
                <a:cs typeface="Canva Sans Bold"/>
                <a:sym typeface="Canva Sans Bold"/>
              </a:rPr>
              <a:t>Stagiaire :</a:t>
            </a:r>
          </a:p>
        </p:txBody>
      </p:sp>
      <p:sp>
        <p:nvSpPr>
          <p:cNvPr id="21" name="TextBox 21"/>
          <p:cNvSpPr txBox="1"/>
          <p:nvPr/>
        </p:nvSpPr>
        <p:spPr>
          <a:xfrm>
            <a:off x="1877730" y="7199283"/>
            <a:ext cx="2529205" cy="471494"/>
          </a:xfrm>
          <a:prstGeom prst="rect">
            <a:avLst/>
          </a:prstGeom>
        </p:spPr>
        <p:txBody>
          <a:bodyPr lIns="0" tIns="0" rIns="0" bIns="0" rtlCol="0" anchor="t">
            <a:spAutoFit/>
          </a:bodyPr>
          <a:lstStyle/>
          <a:p>
            <a:pPr algn="ctr">
              <a:lnSpc>
                <a:spcPts val="3937"/>
              </a:lnSpc>
              <a:spcBef>
                <a:spcPct val="0"/>
              </a:spcBef>
            </a:pPr>
            <a:r>
              <a:rPr lang="en-US" sz="2812" b="1">
                <a:solidFill>
                  <a:srgbClr val="000000"/>
                </a:solidFill>
                <a:latin typeface="Canva Sans Bold"/>
                <a:ea typeface="Canva Sans Bold"/>
                <a:cs typeface="Canva Sans Bold"/>
                <a:sym typeface="Canva Sans Bold"/>
              </a:rPr>
              <a:t>Encadrement :</a:t>
            </a:r>
          </a:p>
        </p:txBody>
      </p:sp>
      <p:sp>
        <p:nvSpPr>
          <p:cNvPr id="22" name="TextBox 22"/>
          <p:cNvSpPr txBox="1"/>
          <p:nvPr/>
        </p:nvSpPr>
        <p:spPr>
          <a:xfrm>
            <a:off x="11101826" y="7537427"/>
            <a:ext cx="5308444" cy="471494"/>
          </a:xfrm>
          <a:prstGeom prst="rect">
            <a:avLst/>
          </a:prstGeom>
        </p:spPr>
        <p:txBody>
          <a:bodyPr wrap="square" lIns="0" tIns="0" rIns="0" bIns="0" rtlCol="0" anchor="t">
            <a:spAutoFit/>
          </a:bodyPr>
          <a:lstStyle/>
          <a:p>
            <a:pPr algn="ctr">
              <a:lnSpc>
                <a:spcPts val="3937"/>
              </a:lnSpc>
              <a:spcBef>
                <a:spcPct val="0"/>
              </a:spcBef>
            </a:pPr>
            <a:r>
              <a:rPr lang="en-US" sz="2812" i="1" dirty="0">
                <a:solidFill>
                  <a:srgbClr val="000000"/>
                </a:solidFill>
                <a:latin typeface="Canva Sans Italics"/>
                <a:ea typeface="Canva Sans Italics"/>
                <a:cs typeface="Canva Sans Italics"/>
                <a:sym typeface="Canva Sans Italics"/>
              </a:rPr>
              <a:t>Cédric REY (Master GEOMAS)</a:t>
            </a:r>
          </a:p>
        </p:txBody>
      </p:sp>
      <p:sp>
        <p:nvSpPr>
          <p:cNvPr id="23" name="TextBox 23"/>
          <p:cNvSpPr txBox="1"/>
          <p:nvPr/>
        </p:nvSpPr>
        <p:spPr>
          <a:xfrm>
            <a:off x="1212845" y="7749362"/>
            <a:ext cx="7216441" cy="471494"/>
          </a:xfrm>
          <a:prstGeom prst="rect">
            <a:avLst/>
          </a:prstGeom>
        </p:spPr>
        <p:txBody>
          <a:bodyPr wrap="square" lIns="0" tIns="0" rIns="0" bIns="0" rtlCol="0" anchor="t">
            <a:spAutoFit/>
          </a:bodyPr>
          <a:lstStyle/>
          <a:p>
            <a:pPr algn="ctr">
              <a:lnSpc>
                <a:spcPts val="3937"/>
              </a:lnSpc>
              <a:spcBef>
                <a:spcPct val="0"/>
              </a:spcBef>
            </a:pPr>
            <a:r>
              <a:rPr lang="en-US" sz="2812" i="1" dirty="0" err="1">
                <a:solidFill>
                  <a:srgbClr val="000000"/>
                </a:solidFill>
                <a:latin typeface="Canva Sans Italics"/>
                <a:ea typeface="Canva Sans Italics"/>
                <a:cs typeface="Canva Sans Italics"/>
                <a:sym typeface="Canva Sans Italics"/>
              </a:rPr>
              <a:t>Marjolaine</a:t>
            </a:r>
            <a:r>
              <a:rPr lang="en-US" sz="2812" i="1" dirty="0">
                <a:solidFill>
                  <a:srgbClr val="000000"/>
                </a:solidFill>
                <a:latin typeface="Canva Sans Italics"/>
                <a:ea typeface="Canva Sans Italics"/>
                <a:cs typeface="Canva Sans Italics"/>
                <a:sym typeface="Canva Sans Italics"/>
              </a:rPr>
              <a:t> GROS-BALTHAZARD (</a:t>
            </a:r>
            <a:r>
              <a:rPr lang="en-US" sz="2812" i="1" dirty="0" err="1">
                <a:solidFill>
                  <a:srgbClr val="000000"/>
                </a:solidFill>
                <a:latin typeface="Canva Sans Italics"/>
                <a:ea typeface="Canva Sans Italics"/>
                <a:cs typeface="Canva Sans Italics"/>
                <a:sym typeface="Canva Sans Italics"/>
              </a:rPr>
              <a:t>Pacte</a:t>
            </a:r>
            <a:r>
              <a:rPr lang="en-US" sz="2812" i="1" dirty="0">
                <a:solidFill>
                  <a:srgbClr val="000000"/>
                </a:solidFill>
                <a:latin typeface="Canva Sans Italics"/>
                <a:ea typeface="Canva Sans Italics"/>
                <a:cs typeface="Canva Sans Italics"/>
                <a:sym typeface="Canva Sans Italics"/>
              </a:rPr>
              <a:t>)</a:t>
            </a:r>
          </a:p>
        </p:txBody>
      </p:sp>
      <p:sp>
        <p:nvSpPr>
          <p:cNvPr id="24" name="TextBox 24"/>
          <p:cNvSpPr txBox="1"/>
          <p:nvPr/>
        </p:nvSpPr>
        <p:spPr>
          <a:xfrm>
            <a:off x="1184225" y="8290704"/>
            <a:ext cx="8188375" cy="471494"/>
          </a:xfrm>
          <a:prstGeom prst="rect">
            <a:avLst/>
          </a:prstGeom>
        </p:spPr>
        <p:txBody>
          <a:bodyPr wrap="square" lIns="0" tIns="0" rIns="0" bIns="0" rtlCol="0" anchor="t">
            <a:spAutoFit/>
          </a:bodyPr>
          <a:lstStyle/>
          <a:p>
            <a:pPr algn="ctr">
              <a:lnSpc>
                <a:spcPts val="3937"/>
              </a:lnSpc>
              <a:spcBef>
                <a:spcPct val="0"/>
              </a:spcBef>
            </a:pPr>
            <a:r>
              <a:rPr lang="en-US" sz="2812" i="1" dirty="0" err="1">
                <a:solidFill>
                  <a:srgbClr val="000000"/>
                </a:solidFill>
                <a:latin typeface="Canva Sans Italics"/>
                <a:ea typeface="Canva Sans Italics"/>
                <a:cs typeface="Canva Sans Italics"/>
                <a:sym typeface="Canva Sans Italics"/>
              </a:rPr>
              <a:t>Paule</a:t>
            </a:r>
            <a:r>
              <a:rPr lang="en-US" sz="2812" i="1" dirty="0">
                <a:solidFill>
                  <a:srgbClr val="000000"/>
                </a:solidFill>
                <a:latin typeface="Canva Sans Italics"/>
                <a:ea typeface="Canva Sans Italics"/>
                <a:cs typeface="Canva Sans Italics"/>
                <a:sym typeface="Canva Sans Italics"/>
              </a:rPr>
              <a:t>-Annick DAVOINE (LIG - Equipe STORIES)</a:t>
            </a:r>
          </a:p>
        </p:txBody>
      </p:sp>
      <p:grpSp>
        <p:nvGrpSpPr>
          <p:cNvPr id="25" name="Group 25"/>
          <p:cNvGrpSpPr/>
          <p:nvPr/>
        </p:nvGrpSpPr>
        <p:grpSpPr>
          <a:xfrm>
            <a:off x="415172" y="9557071"/>
            <a:ext cx="6292395" cy="585675"/>
            <a:chOff x="0" y="0"/>
            <a:chExt cx="8389860" cy="780900"/>
          </a:xfrm>
        </p:grpSpPr>
        <p:sp>
          <p:nvSpPr>
            <p:cNvPr id="26" name="Freeform 26"/>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8"/>
              <a:stretch>
                <a:fillRect l="-11206" t="-37393" r="-9499" b="-46413"/>
              </a:stretch>
            </a:blipFill>
          </p:spPr>
        </p:sp>
        <p:sp>
          <p:nvSpPr>
            <p:cNvPr id="27" name="Freeform 27"/>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9"/>
              <a:stretch>
                <a:fillRect r="-117967"/>
              </a:stretch>
            </a:blipFill>
          </p:spPr>
        </p:sp>
        <p:sp>
          <p:nvSpPr>
            <p:cNvPr id="28" name="Freeform 28"/>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9"/>
              <a:stretch>
                <a:fillRect l="-85175" t="-129271"/>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69865" cy="1353063"/>
            <a:chOff x="0" y="0"/>
            <a:chExt cx="4890829" cy="356362"/>
          </a:xfrm>
        </p:grpSpPr>
        <p:sp>
          <p:nvSpPr>
            <p:cNvPr id="3" name="Freeform 3"/>
            <p:cNvSpPr/>
            <p:nvPr/>
          </p:nvSpPr>
          <p:spPr>
            <a:xfrm>
              <a:off x="0" y="0"/>
              <a:ext cx="4890829" cy="356362"/>
            </a:xfrm>
            <a:custGeom>
              <a:avLst/>
              <a:gdLst/>
              <a:ahLst/>
              <a:cxnLst/>
              <a:rect l="l" t="t" r="r" b="b"/>
              <a:pathLst>
                <a:path w="4890829" h="356362">
                  <a:moveTo>
                    <a:pt x="0" y="0"/>
                  </a:moveTo>
                  <a:lnTo>
                    <a:pt x="4890829" y="0"/>
                  </a:lnTo>
                  <a:lnTo>
                    <a:pt x="4890829" y="356362"/>
                  </a:lnTo>
                  <a:lnTo>
                    <a:pt x="0" y="356362"/>
                  </a:lnTo>
                  <a:close/>
                </a:path>
              </a:pathLst>
            </a:custGeom>
            <a:solidFill>
              <a:srgbClr val="F45317"/>
            </a:solidFill>
          </p:spPr>
        </p:sp>
        <p:sp>
          <p:nvSpPr>
            <p:cNvPr id="4" name="TextBox 4"/>
            <p:cNvSpPr txBox="1"/>
            <p:nvPr/>
          </p:nvSpPr>
          <p:spPr>
            <a:xfrm>
              <a:off x="0" y="-47625"/>
              <a:ext cx="4890829" cy="403987"/>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028700" y="923925"/>
            <a:ext cx="1827054" cy="903606"/>
          </a:xfrm>
          <a:prstGeom prst="rect">
            <a:avLst/>
          </a:prstGeom>
        </p:spPr>
        <p:txBody>
          <a:bodyPr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Plan</a:t>
            </a:r>
          </a:p>
        </p:txBody>
      </p:sp>
      <p:sp>
        <p:nvSpPr>
          <p:cNvPr id="6" name="TextBox 6"/>
          <p:cNvSpPr txBox="1"/>
          <p:nvPr/>
        </p:nvSpPr>
        <p:spPr>
          <a:xfrm>
            <a:off x="1028700" y="1968324"/>
            <a:ext cx="16896551" cy="8095678"/>
          </a:xfrm>
          <a:prstGeom prst="rect">
            <a:avLst/>
          </a:prstGeom>
        </p:spPr>
        <p:txBody>
          <a:bodyPr lIns="0" tIns="0" rIns="0" bIns="0" rtlCol="0" anchor="t">
            <a:spAutoFit/>
          </a:bodyPr>
          <a:lstStyle/>
          <a:p>
            <a:pPr algn="l">
              <a:lnSpc>
                <a:spcPts val="5599"/>
              </a:lnSpc>
            </a:pPr>
            <a:r>
              <a:rPr lang="en-US" sz="3999" b="1" dirty="0">
                <a:solidFill>
                  <a:srgbClr val="000000"/>
                </a:solidFill>
                <a:latin typeface="Canva Sans Bold"/>
                <a:ea typeface="Canva Sans Bold"/>
                <a:cs typeface="Canva Sans Bold"/>
                <a:sym typeface="Canva Sans Bold"/>
              </a:rPr>
              <a:t>I. Introduction</a:t>
            </a:r>
          </a:p>
          <a:p>
            <a:pPr algn="l">
              <a:lnSpc>
                <a:spcPts val="4619"/>
              </a:lnSpc>
            </a:pPr>
            <a:r>
              <a:rPr lang="en-US" sz="3299" dirty="0">
                <a:solidFill>
                  <a:srgbClr val="000000"/>
                </a:solidFill>
                <a:latin typeface="Canva Sans"/>
                <a:ea typeface="Canva Sans"/>
                <a:cs typeface="Canva Sans"/>
                <a:sym typeface="Canva Sans"/>
              </a:rPr>
              <a:t>   a. </a:t>
            </a:r>
            <a:r>
              <a:rPr lang="en-US" sz="3299" dirty="0" err="1">
                <a:solidFill>
                  <a:srgbClr val="000000"/>
                </a:solidFill>
                <a:latin typeface="Canva Sans"/>
                <a:ea typeface="Canva Sans"/>
                <a:cs typeface="Canva Sans"/>
                <a:sym typeface="Canva Sans"/>
              </a:rPr>
              <a:t>Contexte</a:t>
            </a:r>
            <a:r>
              <a:rPr lang="en-US" sz="3299" dirty="0">
                <a:solidFill>
                  <a:srgbClr val="000000"/>
                </a:solidFill>
                <a:latin typeface="Canva Sans"/>
                <a:ea typeface="Canva Sans"/>
                <a:cs typeface="Canva Sans"/>
                <a:sym typeface="Canva Sans"/>
              </a:rPr>
              <a:t> &amp; </a:t>
            </a:r>
            <a:r>
              <a:rPr lang="en-US" sz="3299" dirty="0" err="1">
                <a:solidFill>
                  <a:srgbClr val="000000"/>
                </a:solidFill>
                <a:latin typeface="Canva Sans"/>
                <a:ea typeface="Canva Sans"/>
                <a:cs typeface="Canva Sans"/>
                <a:sym typeface="Canva Sans"/>
              </a:rPr>
              <a:t>Objectifs</a:t>
            </a:r>
            <a:endParaRPr lang="en-US" sz="3299" dirty="0">
              <a:solidFill>
                <a:srgbClr val="000000"/>
              </a:solidFill>
              <a:latin typeface="Canva Sans"/>
              <a:ea typeface="Canva Sans"/>
              <a:cs typeface="Canva Sans"/>
              <a:sym typeface="Canva Sans"/>
            </a:endParaRPr>
          </a:p>
          <a:p>
            <a:pPr algn="l">
              <a:lnSpc>
                <a:spcPts val="4619"/>
              </a:lnSpc>
            </a:pPr>
            <a:r>
              <a:rPr lang="en-US" sz="3299" dirty="0">
                <a:solidFill>
                  <a:srgbClr val="000000"/>
                </a:solidFill>
                <a:latin typeface="Canva Sans"/>
                <a:ea typeface="Canva Sans"/>
                <a:cs typeface="Canva Sans"/>
                <a:sym typeface="Canva Sans"/>
              </a:rPr>
              <a:t>   b. Revue </a:t>
            </a:r>
            <a:r>
              <a:rPr lang="en-US" sz="3299" dirty="0" err="1">
                <a:solidFill>
                  <a:srgbClr val="000000"/>
                </a:solidFill>
                <a:latin typeface="Canva Sans"/>
                <a:ea typeface="Canva Sans"/>
                <a:cs typeface="Canva Sans"/>
                <a:sym typeface="Canva Sans"/>
              </a:rPr>
              <a:t>bibliographique</a:t>
            </a:r>
            <a:endParaRPr lang="en-US" sz="3299" dirty="0">
              <a:solidFill>
                <a:srgbClr val="000000"/>
              </a:solidFill>
              <a:latin typeface="Canva Sans"/>
              <a:ea typeface="Canva Sans"/>
              <a:cs typeface="Canva Sans"/>
              <a:sym typeface="Canva Sans"/>
            </a:endParaRPr>
          </a:p>
          <a:p>
            <a:pPr algn="l">
              <a:lnSpc>
                <a:spcPts val="5599"/>
              </a:lnSpc>
            </a:pPr>
            <a:r>
              <a:rPr lang="en-US" sz="3999" b="1" dirty="0">
                <a:solidFill>
                  <a:srgbClr val="000000"/>
                </a:solidFill>
                <a:latin typeface="Canva Sans Bold"/>
                <a:ea typeface="Canva Sans Bold"/>
                <a:cs typeface="Canva Sans Bold"/>
                <a:sym typeface="Canva Sans Bold"/>
              </a:rPr>
              <a:t>II. </a:t>
            </a:r>
            <a:r>
              <a:rPr lang="en-US" sz="3999" b="1" dirty="0" err="1">
                <a:solidFill>
                  <a:srgbClr val="000000"/>
                </a:solidFill>
                <a:latin typeface="Canva Sans Bold"/>
                <a:ea typeface="Canva Sans Bold"/>
                <a:cs typeface="Canva Sans Bold"/>
                <a:sym typeface="Canva Sans Bold"/>
              </a:rPr>
              <a:t>Schémas</a:t>
            </a:r>
            <a:r>
              <a:rPr lang="en-US" sz="3999" b="1" dirty="0">
                <a:solidFill>
                  <a:srgbClr val="000000"/>
                </a:solidFill>
                <a:latin typeface="Canva Sans Bold"/>
                <a:ea typeface="Canva Sans Bold"/>
                <a:cs typeface="Canva Sans Bold"/>
                <a:sym typeface="Canva Sans Bold"/>
              </a:rPr>
              <a:t> </a:t>
            </a:r>
            <a:r>
              <a:rPr lang="en-US" sz="3999" b="1" dirty="0" err="1">
                <a:solidFill>
                  <a:srgbClr val="000000"/>
                </a:solidFill>
                <a:latin typeface="Canva Sans Bold"/>
                <a:ea typeface="Canva Sans Bold"/>
                <a:cs typeface="Canva Sans Bold"/>
                <a:sym typeface="Canva Sans Bold"/>
              </a:rPr>
              <a:t>conceptuels</a:t>
            </a:r>
            <a:r>
              <a:rPr lang="en-US" sz="3999" b="1" dirty="0">
                <a:solidFill>
                  <a:srgbClr val="000000"/>
                </a:solidFill>
                <a:latin typeface="Canva Sans Bold"/>
                <a:ea typeface="Canva Sans Bold"/>
                <a:cs typeface="Canva Sans Bold"/>
                <a:sym typeface="Canva Sans Bold"/>
              </a:rPr>
              <a:t> </a:t>
            </a:r>
            <a:r>
              <a:rPr lang="en-US" sz="3999" b="1" dirty="0" err="1">
                <a:solidFill>
                  <a:srgbClr val="000000"/>
                </a:solidFill>
                <a:latin typeface="Canva Sans Bold"/>
                <a:ea typeface="Canva Sans Bold"/>
                <a:cs typeface="Canva Sans Bold"/>
                <a:sym typeface="Canva Sans Bold"/>
              </a:rPr>
              <a:t>d’impacts</a:t>
            </a:r>
            <a:r>
              <a:rPr lang="en-US" sz="3999" b="1" dirty="0">
                <a:solidFill>
                  <a:srgbClr val="000000"/>
                </a:solidFill>
                <a:latin typeface="Canva Sans Bold"/>
                <a:ea typeface="Canva Sans Bold"/>
                <a:cs typeface="Canva Sans Bold"/>
                <a:sym typeface="Canva Sans Bold"/>
              </a:rPr>
              <a:t> </a:t>
            </a:r>
            <a:r>
              <a:rPr lang="en-US" sz="3999" b="1" dirty="0" err="1">
                <a:solidFill>
                  <a:srgbClr val="000000"/>
                </a:solidFill>
                <a:latin typeface="Canva Sans Bold"/>
                <a:ea typeface="Canva Sans Bold"/>
                <a:cs typeface="Canva Sans Bold"/>
                <a:sym typeface="Canva Sans Bold"/>
              </a:rPr>
              <a:t>potentiels</a:t>
            </a:r>
            <a:endParaRPr lang="en-US" sz="3999" b="1" dirty="0">
              <a:solidFill>
                <a:srgbClr val="000000"/>
              </a:solidFill>
              <a:latin typeface="Canva Sans Bold"/>
              <a:ea typeface="Canva Sans Bold"/>
              <a:cs typeface="Canva Sans Bold"/>
              <a:sym typeface="Canva Sans Bold"/>
            </a:endParaRPr>
          </a:p>
          <a:p>
            <a:pPr algn="l">
              <a:lnSpc>
                <a:spcPts val="4619"/>
              </a:lnSpc>
            </a:pPr>
            <a:r>
              <a:rPr lang="en-US" sz="3299" dirty="0">
                <a:solidFill>
                  <a:srgbClr val="000000"/>
                </a:solidFill>
                <a:latin typeface="Canva Sans"/>
                <a:ea typeface="Canva Sans"/>
                <a:cs typeface="Canva Sans"/>
                <a:sym typeface="Canva Sans"/>
              </a:rPr>
              <a:t>   a. Impacts </a:t>
            </a:r>
            <a:r>
              <a:rPr lang="en-US" sz="3299" dirty="0" err="1">
                <a:solidFill>
                  <a:srgbClr val="000000"/>
                </a:solidFill>
                <a:latin typeface="Canva Sans"/>
                <a:ea typeface="Canva Sans"/>
                <a:cs typeface="Canva Sans"/>
                <a:sym typeface="Canva Sans"/>
              </a:rPr>
              <a:t>globaux</a:t>
            </a:r>
            <a:endParaRPr lang="en-US" sz="3299" dirty="0">
              <a:solidFill>
                <a:srgbClr val="000000"/>
              </a:solidFill>
              <a:latin typeface="Canva Sans"/>
              <a:ea typeface="Canva Sans"/>
              <a:cs typeface="Canva Sans"/>
              <a:sym typeface="Canva Sans"/>
            </a:endParaRPr>
          </a:p>
          <a:p>
            <a:pPr algn="l">
              <a:lnSpc>
                <a:spcPts val="4619"/>
              </a:lnSpc>
            </a:pPr>
            <a:r>
              <a:rPr lang="en-US" sz="3299" dirty="0">
                <a:solidFill>
                  <a:srgbClr val="000000"/>
                </a:solidFill>
                <a:latin typeface="Canva Sans"/>
                <a:ea typeface="Canva Sans"/>
                <a:cs typeface="Canva Sans"/>
                <a:sym typeface="Canva Sans"/>
              </a:rPr>
              <a:t>   b. </a:t>
            </a:r>
            <a:r>
              <a:rPr lang="en-US" sz="3299" dirty="0" err="1">
                <a:solidFill>
                  <a:srgbClr val="000000"/>
                </a:solidFill>
                <a:latin typeface="Canva Sans"/>
                <a:ea typeface="Canva Sans"/>
                <a:cs typeface="Canva Sans"/>
                <a:sym typeface="Canva Sans"/>
              </a:rPr>
              <a:t>Électricité</a:t>
            </a:r>
            <a:endParaRPr lang="en-US" sz="3299" dirty="0">
              <a:solidFill>
                <a:srgbClr val="000000"/>
              </a:solidFill>
              <a:latin typeface="Canva Sans"/>
              <a:ea typeface="Canva Sans"/>
              <a:cs typeface="Canva Sans"/>
              <a:sym typeface="Canva Sans"/>
            </a:endParaRPr>
          </a:p>
          <a:p>
            <a:pPr algn="l">
              <a:lnSpc>
                <a:spcPts val="4619"/>
              </a:lnSpc>
            </a:pPr>
            <a:r>
              <a:rPr lang="en-US" sz="3299" dirty="0">
                <a:solidFill>
                  <a:srgbClr val="000000"/>
                </a:solidFill>
                <a:latin typeface="Canva Sans"/>
                <a:ea typeface="Canva Sans"/>
                <a:cs typeface="Canva Sans"/>
                <a:sym typeface="Canva Sans"/>
              </a:rPr>
              <a:t>   c. Eau</a:t>
            </a:r>
          </a:p>
          <a:p>
            <a:pPr algn="l">
              <a:lnSpc>
                <a:spcPts val="4619"/>
              </a:lnSpc>
            </a:pPr>
            <a:r>
              <a:rPr lang="en-US" sz="3299" dirty="0">
                <a:solidFill>
                  <a:srgbClr val="000000"/>
                </a:solidFill>
                <a:latin typeface="Canva Sans"/>
                <a:ea typeface="Canva Sans"/>
                <a:cs typeface="Canva Sans"/>
                <a:sym typeface="Canva Sans"/>
              </a:rPr>
              <a:t>   d. Politique et </a:t>
            </a:r>
            <a:r>
              <a:rPr lang="en-US" sz="3299" dirty="0" err="1">
                <a:solidFill>
                  <a:srgbClr val="000000"/>
                </a:solidFill>
                <a:latin typeface="Canva Sans"/>
                <a:ea typeface="Canva Sans"/>
                <a:cs typeface="Canva Sans"/>
                <a:sym typeface="Canva Sans"/>
              </a:rPr>
              <a:t>économie</a:t>
            </a:r>
            <a:endParaRPr lang="en-US" sz="3299" dirty="0">
              <a:solidFill>
                <a:srgbClr val="000000"/>
              </a:solidFill>
              <a:latin typeface="Canva Sans"/>
              <a:ea typeface="Canva Sans"/>
              <a:cs typeface="Canva Sans"/>
              <a:sym typeface="Canva Sans"/>
            </a:endParaRPr>
          </a:p>
          <a:p>
            <a:pPr algn="l">
              <a:lnSpc>
                <a:spcPts val="4619"/>
              </a:lnSpc>
            </a:pPr>
            <a:r>
              <a:rPr lang="en-US" sz="3299" dirty="0">
                <a:solidFill>
                  <a:srgbClr val="000000"/>
                </a:solidFill>
                <a:latin typeface="Canva Sans"/>
                <a:ea typeface="Canva Sans"/>
                <a:cs typeface="Canva Sans"/>
                <a:sym typeface="Canva Sans"/>
              </a:rPr>
              <a:t>   e. Sol/</a:t>
            </a:r>
            <a:r>
              <a:rPr lang="en-US" sz="3299" dirty="0" err="1">
                <a:solidFill>
                  <a:srgbClr val="000000"/>
                </a:solidFill>
                <a:latin typeface="Canva Sans"/>
                <a:ea typeface="Canva Sans"/>
                <a:cs typeface="Canva Sans"/>
                <a:sym typeface="Canva Sans"/>
              </a:rPr>
              <a:t>foncier</a:t>
            </a:r>
            <a:r>
              <a:rPr lang="en-US" sz="3299" dirty="0">
                <a:solidFill>
                  <a:srgbClr val="000000"/>
                </a:solidFill>
                <a:latin typeface="Canva Sans"/>
                <a:ea typeface="Canva Sans"/>
                <a:cs typeface="Canva Sans"/>
                <a:sym typeface="Canva Sans"/>
              </a:rPr>
              <a:t> et numérique</a:t>
            </a:r>
          </a:p>
          <a:p>
            <a:pPr algn="l">
              <a:lnSpc>
                <a:spcPts val="4619"/>
              </a:lnSpc>
            </a:pPr>
            <a:r>
              <a:rPr lang="en-US" sz="3299" dirty="0">
                <a:solidFill>
                  <a:srgbClr val="000000"/>
                </a:solidFill>
                <a:latin typeface="Canva Sans"/>
                <a:ea typeface="Canva Sans"/>
                <a:cs typeface="Canva Sans"/>
                <a:sym typeface="Canva Sans"/>
              </a:rPr>
              <a:t>   f. </a:t>
            </a:r>
            <a:r>
              <a:rPr lang="en-US" sz="3299" dirty="0" err="1">
                <a:solidFill>
                  <a:srgbClr val="000000"/>
                </a:solidFill>
                <a:latin typeface="Canva Sans"/>
                <a:ea typeface="Canva Sans"/>
                <a:cs typeface="Canva Sans"/>
                <a:sym typeface="Canva Sans"/>
              </a:rPr>
              <a:t>Environnement</a:t>
            </a:r>
            <a:r>
              <a:rPr lang="en-US" sz="3299" dirty="0">
                <a:solidFill>
                  <a:srgbClr val="000000"/>
                </a:solidFill>
                <a:latin typeface="Canva Sans"/>
                <a:ea typeface="Canva Sans"/>
                <a:cs typeface="Canva Sans"/>
                <a:sym typeface="Canva Sans"/>
              </a:rPr>
              <a:t> et </a:t>
            </a:r>
            <a:r>
              <a:rPr lang="en-US" sz="3299" dirty="0" err="1">
                <a:solidFill>
                  <a:srgbClr val="000000"/>
                </a:solidFill>
                <a:latin typeface="Canva Sans"/>
                <a:ea typeface="Canva Sans"/>
                <a:cs typeface="Canva Sans"/>
                <a:sym typeface="Canva Sans"/>
              </a:rPr>
              <a:t>conflit</a:t>
            </a:r>
            <a:endParaRPr lang="en-US" sz="3299" dirty="0">
              <a:solidFill>
                <a:srgbClr val="000000"/>
              </a:solidFill>
              <a:latin typeface="Canva Sans"/>
              <a:ea typeface="Canva Sans"/>
              <a:cs typeface="Canva Sans"/>
              <a:sym typeface="Canva Sans"/>
            </a:endParaRPr>
          </a:p>
          <a:p>
            <a:pPr algn="l">
              <a:lnSpc>
                <a:spcPts val="5039"/>
              </a:lnSpc>
            </a:pPr>
            <a:r>
              <a:rPr lang="en-US" sz="3599" b="1" dirty="0">
                <a:solidFill>
                  <a:srgbClr val="000000"/>
                </a:solidFill>
                <a:latin typeface="Canva Sans Bold"/>
                <a:ea typeface="Canva Sans Bold"/>
                <a:cs typeface="Canva Sans Bold"/>
                <a:sym typeface="Canva Sans Bold"/>
              </a:rPr>
              <a:t>III. Suite du </a:t>
            </a:r>
            <a:r>
              <a:rPr lang="en-US" sz="3599" b="1" dirty="0" err="1">
                <a:solidFill>
                  <a:srgbClr val="000000"/>
                </a:solidFill>
                <a:latin typeface="Canva Sans Bold"/>
                <a:ea typeface="Canva Sans Bold"/>
                <a:cs typeface="Canva Sans Bold"/>
                <a:sym typeface="Canva Sans Bold"/>
              </a:rPr>
              <a:t>projet</a:t>
            </a:r>
            <a:r>
              <a:rPr lang="en-US" sz="3599" b="1" dirty="0">
                <a:solidFill>
                  <a:srgbClr val="000000"/>
                </a:solidFill>
                <a:latin typeface="Canva Sans Bold"/>
                <a:ea typeface="Canva Sans Bold"/>
                <a:cs typeface="Canva Sans Bold"/>
                <a:sym typeface="Canva Sans Bold"/>
              </a:rPr>
              <a:t> </a:t>
            </a:r>
          </a:p>
          <a:p>
            <a:pPr algn="l">
              <a:lnSpc>
                <a:spcPts val="5039"/>
              </a:lnSpc>
            </a:pPr>
            <a:endParaRPr lang="en-US" sz="3599" b="1" dirty="0">
              <a:solidFill>
                <a:srgbClr val="000000"/>
              </a:solidFill>
              <a:latin typeface="Canva Sans Bold"/>
              <a:ea typeface="Canva Sans Bold"/>
              <a:cs typeface="Canva Sans Bold"/>
              <a:sym typeface="Canva Sans Bold"/>
            </a:endParaRPr>
          </a:p>
          <a:p>
            <a:pPr algn="l">
              <a:lnSpc>
                <a:spcPts val="5599"/>
              </a:lnSpc>
              <a:spcBef>
                <a:spcPct val="0"/>
              </a:spcBef>
            </a:pPr>
            <a:endParaRPr lang="en-US" sz="3599" b="1" dirty="0">
              <a:solidFill>
                <a:srgbClr val="000000"/>
              </a:solidFill>
              <a:latin typeface="Canva Sans Bold"/>
              <a:ea typeface="Canva Sans Bold"/>
              <a:cs typeface="Canva Sans Bold"/>
              <a:sym typeface="Canva Sans Bold"/>
            </a:endParaRPr>
          </a:p>
        </p:txBody>
      </p:sp>
      <p:sp>
        <p:nvSpPr>
          <p:cNvPr id="7" name="TextBox 7"/>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2/11</a:t>
            </a:r>
          </a:p>
        </p:txBody>
      </p:sp>
      <p:sp>
        <p:nvSpPr>
          <p:cNvPr id="8" name="TextBox 8"/>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9" name="TextBox 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0" name="Freeform 10"/>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3"/>
            <a:stretch>
              <a:fillRect l="-262776"/>
            </a:stretch>
          </a:blipFill>
        </p:spPr>
      </p:sp>
      <p:grpSp>
        <p:nvGrpSpPr>
          <p:cNvPr id="11" name="Group 11"/>
          <p:cNvGrpSpPr/>
          <p:nvPr/>
        </p:nvGrpSpPr>
        <p:grpSpPr>
          <a:xfrm>
            <a:off x="415172" y="9557071"/>
            <a:ext cx="6292395" cy="585675"/>
            <a:chOff x="0" y="0"/>
            <a:chExt cx="8389860" cy="780900"/>
          </a:xfrm>
        </p:grpSpPr>
        <p:sp>
          <p:nvSpPr>
            <p:cNvPr id="12" name="Freeform 12"/>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4"/>
              <a:stretch>
                <a:fillRect l="-11206" t="-37393" r="-9499" b="-46413"/>
              </a:stretch>
            </a:blipFill>
          </p:spPr>
        </p:sp>
        <p:sp>
          <p:nvSpPr>
            <p:cNvPr id="13" name="Freeform 13"/>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5"/>
              <a:stretch>
                <a:fillRect r="-117967"/>
              </a:stretch>
            </a:blipFill>
          </p:spPr>
        </p:sp>
        <p:sp>
          <p:nvSpPr>
            <p:cNvPr id="14" name="Freeform 14"/>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5"/>
              <a:stretch>
                <a:fillRect l="-85175" t="-129271"/>
              </a:stretch>
            </a:blipFill>
          </p:spPr>
        </p:sp>
      </p:grpSp>
      <p:sp>
        <p:nvSpPr>
          <p:cNvPr id="15" name="TextBox 22">
            <a:extLst>
              <a:ext uri="{FF2B5EF4-FFF2-40B4-BE49-F238E27FC236}">
                <a16:creationId xmlns:a16="http://schemas.microsoft.com/office/drawing/2014/main" id="{9A8E2B8A-EF3C-BACA-460B-ABCC4A084682}"/>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8991600" y="2411767"/>
            <a:ext cx="1025112" cy="1012119"/>
            <a:chOff x="0" y="0"/>
            <a:chExt cx="1024598" cy="1011612"/>
          </a:xfrm>
        </p:grpSpPr>
        <p:sp>
          <p:nvSpPr>
            <p:cNvPr id="6" name="Freeform 6"/>
            <p:cNvSpPr/>
            <p:nvPr/>
          </p:nvSpPr>
          <p:spPr>
            <a:xfrm>
              <a:off x="0" y="0"/>
              <a:ext cx="1024598" cy="1011612"/>
            </a:xfrm>
            <a:custGeom>
              <a:avLst/>
              <a:gdLst/>
              <a:ahLst/>
              <a:cxnLst/>
              <a:rect l="l" t="t" r="r" b="b"/>
              <a:pathLst>
                <a:path w="1024598" h="1011612">
                  <a:moveTo>
                    <a:pt x="512299" y="0"/>
                  </a:moveTo>
                  <a:cubicBezTo>
                    <a:pt x="229364" y="0"/>
                    <a:pt x="0" y="226457"/>
                    <a:pt x="0" y="505806"/>
                  </a:cubicBezTo>
                  <a:cubicBezTo>
                    <a:pt x="0" y="785155"/>
                    <a:pt x="229364" y="1011612"/>
                    <a:pt x="512299" y="1011612"/>
                  </a:cubicBezTo>
                  <a:cubicBezTo>
                    <a:pt x="795234" y="1011612"/>
                    <a:pt x="1024598" y="785155"/>
                    <a:pt x="1024598" y="505806"/>
                  </a:cubicBezTo>
                  <a:cubicBezTo>
                    <a:pt x="1024598" y="226457"/>
                    <a:pt x="795234" y="0"/>
                    <a:pt x="512299" y="0"/>
                  </a:cubicBezTo>
                  <a:close/>
                </a:path>
              </a:pathLst>
            </a:custGeom>
            <a:solidFill>
              <a:srgbClr val="E1F5EE"/>
            </a:solidFill>
            <a:ln w="38100" cap="sq">
              <a:solidFill>
                <a:srgbClr val="0F6E56"/>
              </a:solidFill>
              <a:prstDash val="solid"/>
              <a:miter/>
            </a:ln>
          </p:spPr>
        </p:sp>
        <p:sp>
          <p:nvSpPr>
            <p:cNvPr id="7" name="TextBox 7"/>
            <p:cNvSpPr txBox="1"/>
            <p:nvPr/>
          </p:nvSpPr>
          <p:spPr>
            <a:xfrm>
              <a:off x="96056" y="28164"/>
              <a:ext cx="832486" cy="888609"/>
            </a:xfrm>
            <a:prstGeom prst="rect">
              <a:avLst/>
            </a:prstGeom>
          </p:spPr>
          <p:txBody>
            <a:bodyPr lIns="50800" tIns="50800" rIns="50800" bIns="50800" rtlCol="0" anchor="ctr"/>
            <a:lstStyle/>
            <a:p>
              <a:pPr algn="ctr">
                <a:lnSpc>
                  <a:spcPts val="4759"/>
                </a:lnSpc>
              </a:pPr>
              <a:r>
                <a:rPr lang="en-US" sz="3399" b="1">
                  <a:solidFill>
                    <a:srgbClr val="0F6E56"/>
                  </a:solidFill>
                  <a:latin typeface="Canva Sans Bold"/>
                  <a:ea typeface="Canva Sans Bold"/>
                  <a:cs typeface="Canva Sans Bold"/>
                  <a:sym typeface="Canva Sans Bold"/>
                </a:rPr>
                <a:t>1</a:t>
              </a:r>
            </a:p>
          </p:txBody>
        </p:sp>
      </p:grpSp>
      <p:grpSp>
        <p:nvGrpSpPr>
          <p:cNvPr id="8" name="Group 8"/>
          <p:cNvGrpSpPr/>
          <p:nvPr/>
        </p:nvGrpSpPr>
        <p:grpSpPr>
          <a:xfrm>
            <a:off x="8991600" y="4328832"/>
            <a:ext cx="1063640" cy="1012119"/>
            <a:chOff x="0" y="0"/>
            <a:chExt cx="1063107" cy="1011612"/>
          </a:xfrm>
        </p:grpSpPr>
        <p:sp>
          <p:nvSpPr>
            <p:cNvPr id="9" name="Freeform 9"/>
            <p:cNvSpPr/>
            <p:nvPr/>
          </p:nvSpPr>
          <p:spPr>
            <a:xfrm>
              <a:off x="0" y="0"/>
              <a:ext cx="1063107" cy="1011612"/>
            </a:xfrm>
            <a:custGeom>
              <a:avLst/>
              <a:gdLst/>
              <a:ahLst/>
              <a:cxnLst/>
              <a:rect l="l" t="t" r="r" b="b"/>
              <a:pathLst>
                <a:path w="1063107" h="1011612">
                  <a:moveTo>
                    <a:pt x="531554" y="0"/>
                  </a:moveTo>
                  <a:cubicBezTo>
                    <a:pt x="237985" y="0"/>
                    <a:pt x="0" y="226457"/>
                    <a:pt x="0" y="505806"/>
                  </a:cubicBezTo>
                  <a:cubicBezTo>
                    <a:pt x="0" y="785155"/>
                    <a:pt x="237985" y="1011612"/>
                    <a:pt x="531554" y="1011612"/>
                  </a:cubicBezTo>
                  <a:cubicBezTo>
                    <a:pt x="825122" y="1011612"/>
                    <a:pt x="1063107" y="785155"/>
                    <a:pt x="1063107" y="505806"/>
                  </a:cubicBezTo>
                  <a:cubicBezTo>
                    <a:pt x="1063107" y="226457"/>
                    <a:pt x="825122" y="0"/>
                    <a:pt x="531554" y="0"/>
                  </a:cubicBezTo>
                  <a:close/>
                </a:path>
              </a:pathLst>
            </a:custGeom>
            <a:solidFill>
              <a:srgbClr val="E1F5EE"/>
            </a:solidFill>
            <a:ln w="38100" cap="sq">
              <a:solidFill>
                <a:srgbClr val="0F6E56"/>
              </a:solidFill>
              <a:prstDash val="solid"/>
              <a:miter/>
            </a:ln>
          </p:spPr>
        </p:sp>
        <p:sp>
          <p:nvSpPr>
            <p:cNvPr id="10" name="TextBox 10"/>
            <p:cNvSpPr txBox="1"/>
            <p:nvPr/>
          </p:nvSpPr>
          <p:spPr>
            <a:xfrm>
              <a:off x="99666" y="28164"/>
              <a:ext cx="863774" cy="888609"/>
            </a:xfrm>
            <a:prstGeom prst="rect">
              <a:avLst/>
            </a:prstGeom>
          </p:spPr>
          <p:txBody>
            <a:bodyPr lIns="50800" tIns="50800" rIns="50800" bIns="50800" rtlCol="0" anchor="ctr"/>
            <a:lstStyle/>
            <a:p>
              <a:pPr algn="ctr">
                <a:lnSpc>
                  <a:spcPts val="4759"/>
                </a:lnSpc>
              </a:pPr>
              <a:r>
                <a:rPr lang="en-US" sz="3399" b="1">
                  <a:solidFill>
                    <a:srgbClr val="0F6E56"/>
                  </a:solidFill>
                  <a:latin typeface="Canva Sans Bold"/>
                  <a:ea typeface="Canva Sans Bold"/>
                  <a:cs typeface="Canva Sans Bold"/>
                  <a:sym typeface="Canva Sans Bold"/>
                </a:rPr>
                <a:t>2</a:t>
              </a:r>
            </a:p>
          </p:txBody>
        </p:sp>
      </p:grpSp>
      <p:grpSp>
        <p:nvGrpSpPr>
          <p:cNvPr id="11" name="Group 11"/>
          <p:cNvGrpSpPr/>
          <p:nvPr/>
        </p:nvGrpSpPr>
        <p:grpSpPr>
          <a:xfrm>
            <a:off x="8991600" y="5943672"/>
            <a:ext cx="1063640" cy="1012119"/>
            <a:chOff x="0" y="0"/>
            <a:chExt cx="1063107" cy="1011612"/>
          </a:xfrm>
        </p:grpSpPr>
        <p:sp>
          <p:nvSpPr>
            <p:cNvPr id="12" name="Freeform 12"/>
            <p:cNvSpPr/>
            <p:nvPr/>
          </p:nvSpPr>
          <p:spPr>
            <a:xfrm>
              <a:off x="0" y="0"/>
              <a:ext cx="1063107" cy="1011612"/>
            </a:xfrm>
            <a:custGeom>
              <a:avLst/>
              <a:gdLst/>
              <a:ahLst/>
              <a:cxnLst/>
              <a:rect l="l" t="t" r="r" b="b"/>
              <a:pathLst>
                <a:path w="1063107" h="1011612">
                  <a:moveTo>
                    <a:pt x="531554" y="0"/>
                  </a:moveTo>
                  <a:cubicBezTo>
                    <a:pt x="237985" y="0"/>
                    <a:pt x="0" y="226457"/>
                    <a:pt x="0" y="505806"/>
                  </a:cubicBezTo>
                  <a:cubicBezTo>
                    <a:pt x="0" y="785155"/>
                    <a:pt x="237985" y="1011612"/>
                    <a:pt x="531554" y="1011612"/>
                  </a:cubicBezTo>
                  <a:cubicBezTo>
                    <a:pt x="825122" y="1011612"/>
                    <a:pt x="1063107" y="785155"/>
                    <a:pt x="1063107" y="505806"/>
                  </a:cubicBezTo>
                  <a:cubicBezTo>
                    <a:pt x="1063107" y="226457"/>
                    <a:pt x="825122" y="0"/>
                    <a:pt x="531554" y="0"/>
                  </a:cubicBezTo>
                  <a:close/>
                </a:path>
              </a:pathLst>
            </a:custGeom>
            <a:solidFill>
              <a:srgbClr val="E1F5EE"/>
            </a:solidFill>
            <a:ln w="38100" cap="sq">
              <a:solidFill>
                <a:srgbClr val="0F6E56"/>
              </a:solidFill>
              <a:prstDash val="solid"/>
              <a:miter/>
            </a:ln>
          </p:spPr>
        </p:sp>
        <p:sp>
          <p:nvSpPr>
            <p:cNvPr id="13" name="TextBox 13"/>
            <p:cNvSpPr txBox="1"/>
            <p:nvPr/>
          </p:nvSpPr>
          <p:spPr>
            <a:xfrm>
              <a:off x="99666" y="28164"/>
              <a:ext cx="863774" cy="888609"/>
            </a:xfrm>
            <a:prstGeom prst="rect">
              <a:avLst/>
            </a:prstGeom>
          </p:spPr>
          <p:txBody>
            <a:bodyPr lIns="50800" tIns="50800" rIns="50800" bIns="50800" rtlCol="0" anchor="ctr"/>
            <a:lstStyle/>
            <a:p>
              <a:pPr algn="ctr">
                <a:lnSpc>
                  <a:spcPts val="4759"/>
                </a:lnSpc>
              </a:pPr>
              <a:r>
                <a:rPr lang="en-US" sz="3399" b="1">
                  <a:solidFill>
                    <a:srgbClr val="0F6E56"/>
                  </a:solidFill>
                  <a:latin typeface="Canva Sans Bold"/>
                  <a:ea typeface="Canva Sans Bold"/>
                  <a:cs typeface="Canva Sans Bold"/>
                  <a:sym typeface="Canva Sans Bold"/>
                </a:rPr>
                <a:t>3</a:t>
              </a:r>
            </a:p>
          </p:txBody>
        </p:sp>
      </p:grpSp>
      <p:grpSp>
        <p:nvGrpSpPr>
          <p:cNvPr id="14" name="Group 14"/>
          <p:cNvGrpSpPr/>
          <p:nvPr/>
        </p:nvGrpSpPr>
        <p:grpSpPr>
          <a:xfrm>
            <a:off x="8991600" y="7380042"/>
            <a:ext cx="1063640" cy="1012119"/>
            <a:chOff x="0" y="0"/>
            <a:chExt cx="1063107" cy="1011612"/>
          </a:xfrm>
        </p:grpSpPr>
        <p:sp>
          <p:nvSpPr>
            <p:cNvPr id="15" name="Freeform 15"/>
            <p:cNvSpPr/>
            <p:nvPr/>
          </p:nvSpPr>
          <p:spPr>
            <a:xfrm>
              <a:off x="0" y="0"/>
              <a:ext cx="1063107" cy="1011612"/>
            </a:xfrm>
            <a:custGeom>
              <a:avLst/>
              <a:gdLst/>
              <a:ahLst/>
              <a:cxnLst/>
              <a:rect l="l" t="t" r="r" b="b"/>
              <a:pathLst>
                <a:path w="1063107" h="1011612">
                  <a:moveTo>
                    <a:pt x="531554" y="0"/>
                  </a:moveTo>
                  <a:cubicBezTo>
                    <a:pt x="237985" y="0"/>
                    <a:pt x="0" y="226457"/>
                    <a:pt x="0" y="505806"/>
                  </a:cubicBezTo>
                  <a:cubicBezTo>
                    <a:pt x="0" y="785155"/>
                    <a:pt x="237985" y="1011612"/>
                    <a:pt x="531554" y="1011612"/>
                  </a:cubicBezTo>
                  <a:cubicBezTo>
                    <a:pt x="825122" y="1011612"/>
                    <a:pt x="1063107" y="785155"/>
                    <a:pt x="1063107" y="505806"/>
                  </a:cubicBezTo>
                  <a:cubicBezTo>
                    <a:pt x="1063107" y="226457"/>
                    <a:pt x="825122" y="0"/>
                    <a:pt x="531554" y="0"/>
                  </a:cubicBezTo>
                  <a:close/>
                </a:path>
              </a:pathLst>
            </a:custGeom>
            <a:solidFill>
              <a:srgbClr val="E1F5EE"/>
            </a:solidFill>
            <a:ln w="38100" cap="sq">
              <a:solidFill>
                <a:srgbClr val="0F6E56"/>
              </a:solidFill>
              <a:prstDash val="solid"/>
              <a:miter/>
            </a:ln>
          </p:spPr>
        </p:sp>
        <p:sp>
          <p:nvSpPr>
            <p:cNvPr id="16" name="TextBox 16"/>
            <p:cNvSpPr txBox="1"/>
            <p:nvPr/>
          </p:nvSpPr>
          <p:spPr>
            <a:xfrm>
              <a:off x="99666" y="28164"/>
              <a:ext cx="863774" cy="888609"/>
            </a:xfrm>
            <a:prstGeom prst="rect">
              <a:avLst/>
            </a:prstGeom>
          </p:spPr>
          <p:txBody>
            <a:bodyPr lIns="50800" tIns="50800" rIns="50800" bIns="50800" rtlCol="0" anchor="ctr"/>
            <a:lstStyle/>
            <a:p>
              <a:pPr algn="ctr">
                <a:lnSpc>
                  <a:spcPts val="4759"/>
                </a:lnSpc>
              </a:pPr>
              <a:r>
                <a:rPr lang="en-US" sz="3399" b="1">
                  <a:solidFill>
                    <a:srgbClr val="0F6E56"/>
                  </a:solidFill>
                  <a:latin typeface="Canva Sans Bold"/>
                  <a:ea typeface="Canva Sans Bold"/>
                  <a:cs typeface="Canva Sans Bold"/>
                  <a:sym typeface="Canva Sans Bold"/>
                </a:rPr>
                <a:t>4</a:t>
              </a:r>
            </a:p>
          </p:txBody>
        </p:sp>
      </p:grpSp>
      <p:sp>
        <p:nvSpPr>
          <p:cNvPr id="17" name="Freeform 17"/>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3"/>
            <a:stretch>
              <a:fillRect l="-262776"/>
            </a:stretch>
          </a:blipFill>
        </p:spPr>
      </p:sp>
      <p:grpSp>
        <p:nvGrpSpPr>
          <p:cNvPr id="18" name="Group 18"/>
          <p:cNvGrpSpPr/>
          <p:nvPr/>
        </p:nvGrpSpPr>
        <p:grpSpPr>
          <a:xfrm>
            <a:off x="415172" y="9557071"/>
            <a:ext cx="6292395" cy="585675"/>
            <a:chOff x="0" y="0"/>
            <a:chExt cx="8389860" cy="780900"/>
          </a:xfrm>
        </p:grpSpPr>
        <p:sp>
          <p:nvSpPr>
            <p:cNvPr id="19" name="Freeform 19"/>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4"/>
              <a:stretch>
                <a:fillRect l="-11206" t="-37393" r="-9499" b="-46413"/>
              </a:stretch>
            </a:blipFill>
          </p:spPr>
        </p:sp>
        <p:sp>
          <p:nvSpPr>
            <p:cNvPr id="20" name="Freeform 20"/>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5"/>
              <a:stretch>
                <a:fillRect r="-117967"/>
              </a:stretch>
            </a:blipFill>
          </p:spPr>
        </p:sp>
        <p:sp>
          <p:nvSpPr>
            <p:cNvPr id="21" name="Freeform 21"/>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5"/>
              <a:stretch>
                <a:fillRect l="-85175" t="-129271"/>
              </a:stretch>
            </a:blipFill>
          </p:spPr>
        </p:sp>
      </p:grpSp>
      <p:grpSp>
        <p:nvGrpSpPr>
          <p:cNvPr id="22" name="Group 22"/>
          <p:cNvGrpSpPr/>
          <p:nvPr/>
        </p:nvGrpSpPr>
        <p:grpSpPr>
          <a:xfrm>
            <a:off x="667373" y="2815909"/>
            <a:ext cx="688816" cy="680085"/>
            <a:chOff x="0" y="0"/>
            <a:chExt cx="1024598" cy="1011612"/>
          </a:xfrm>
        </p:grpSpPr>
        <p:sp>
          <p:nvSpPr>
            <p:cNvPr id="23" name="Freeform 23"/>
            <p:cNvSpPr/>
            <p:nvPr/>
          </p:nvSpPr>
          <p:spPr>
            <a:xfrm>
              <a:off x="0" y="0"/>
              <a:ext cx="1024598" cy="1011612"/>
            </a:xfrm>
            <a:custGeom>
              <a:avLst/>
              <a:gdLst/>
              <a:ahLst/>
              <a:cxnLst/>
              <a:rect l="l" t="t" r="r" b="b"/>
              <a:pathLst>
                <a:path w="1024598" h="1011612">
                  <a:moveTo>
                    <a:pt x="512299" y="0"/>
                  </a:moveTo>
                  <a:cubicBezTo>
                    <a:pt x="229364" y="0"/>
                    <a:pt x="0" y="226457"/>
                    <a:pt x="0" y="505806"/>
                  </a:cubicBezTo>
                  <a:cubicBezTo>
                    <a:pt x="0" y="785155"/>
                    <a:pt x="229364" y="1011612"/>
                    <a:pt x="512299" y="1011612"/>
                  </a:cubicBezTo>
                  <a:cubicBezTo>
                    <a:pt x="795234" y="1011612"/>
                    <a:pt x="1024598" y="785155"/>
                    <a:pt x="1024598" y="505806"/>
                  </a:cubicBezTo>
                  <a:cubicBezTo>
                    <a:pt x="1024598" y="226457"/>
                    <a:pt x="795234" y="0"/>
                    <a:pt x="512299" y="0"/>
                  </a:cubicBezTo>
                  <a:close/>
                </a:path>
              </a:pathLst>
            </a:custGeom>
            <a:solidFill>
              <a:srgbClr val="FFCAB7"/>
            </a:solidFill>
            <a:ln w="38100" cap="sq">
              <a:solidFill>
                <a:srgbClr val="D21D2C"/>
              </a:solidFill>
              <a:prstDash val="solid"/>
              <a:miter/>
            </a:ln>
          </p:spPr>
        </p:sp>
        <p:sp>
          <p:nvSpPr>
            <p:cNvPr id="24" name="TextBox 24"/>
            <p:cNvSpPr txBox="1"/>
            <p:nvPr/>
          </p:nvSpPr>
          <p:spPr>
            <a:xfrm>
              <a:off x="96056" y="28164"/>
              <a:ext cx="832486" cy="888609"/>
            </a:xfrm>
            <a:prstGeom prst="rect">
              <a:avLst/>
            </a:prstGeom>
          </p:spPr>
          <p:txBody>
            <a:bodyPr lIns="50800" tIns="50800" rIns="50800" bIns="50800" rtlCol="0" anchor="ctr"/>
            <a:lstStyle/>
            <a:p>
              <a:pPr algn="ctr">
                <a:lnSpc>
                  <a:spcPts val="4759"/>
                </a:lnSpc>
              </a:pPr>
              <a:endParaRPr/>
            </a:p>
          </p:txBody>
        </p:sp>
      </p:grpSp>
      <p:grpSp>
        <p:nvGrpSpPr>
          <p:cNvPr id="25" name="Group 25"/>
          <p:cNvGrpSpPr/>
          <p:nvPr/>
        </p:nvGrpSpPr>
        <p:grpSpPr>
          <a:xfrm>
            <a:off x="684292" y="5209224"/>
            <a:ext cx="688816" cy="680085"/>
            <a:chOff x="0" y="0"/>
            <a:chExt cx="1024598" cy="1011612"/>
          </a:xfrm>
        </p:grpSpPr>
        <p:sp>
          <p:nvSpPr>
            <p:cNvPr id="26" name="Freeform 26"/>
            <p:cNvSpPr/>
            <p:nvPr/>
          </p:nvSpPr>
          <p:spPr>
            <a:xfrm>
              <a:off x="0" y="0"/>
              <a:ext cx="1024598" cy="1011612"/>
            </a:xfrm>
            <a:custGeom>
              <a:avLst/>
              <a:gdLst/>
              <a:ahLst/>
              <a:cxnLst/>
              <a:rect l="l" t="t" r="r" b="b"/>
              <a:pathLst>
                <a:path w="1024598" h="1011612">
                  <a:moveTo>
                    <a:pt x="512299" y="0"/>
                  </a:moveTo>
                  <a:cubicBezTo>
                    <a:pt x="229364" y="0"/>
                    <a:pt x="0" y="226457"/>
                    <a:pt x="0" y="505806"/>
                  </a:cubicBezTo>
                  <a:cubicBezTo>
                    <a:pt x="0" y="785155"/>
                    <a:pt x="229364" y="1011612"/>
                    <a:pt x="512299" y="1011612"/>
                  </a:cubicBezTo>
                  <a:cubicBezTo>
                    <a:pt x="795234" y="1011612"/>
                    <a:pt x="1024598" y="785155"/>
                    <a:pt x="1024598" y="505806"/>
                  </a:cubicBezTo>
                  <a:cubicBezTo>
                    <a:pt x="1024598" y="226457"/>
                    <a:pt x="795234" y="0"/>
                    <a:pt x="512299" y="0"/>
                  </a:cubicBezTo>
                  <a:close/>
                </a:path>
              </a:pathLst>
            </a:custGeom>
            <a:solidFill>
              <a:srgbClr val="FFCAB7"/>
            </a:solidFill>
            <a:ln w="38100" cap="sq">
              <a:solidFill>
                <a:srgbClr val="D21D2C"/>
              </a:solidFill>
              <a:prstDash val="solid"/>
              <a:miter/>
            </a:ln>
          </p:spPr>
        </p:sp>
        <p:sp>
          <p:nvSpPr>
            <p:cNvPr id="27" name="TextBox 27"/>
            <p:cNvSpPr txBox="1"/>
            <p:nvPr/>
          </p:nvSpPr>
          <p:spPr>
            <a:xfrm>
              <a:off x="96056" y="28164"/>
              <a:ext cx="832486" cy="888609"/>
            </a:xfrm>
            <a:prstGeom prst="rect">
              <a:avLst/>
            </a:prstGeom>
          </p:spPr>
          <p:txBody>
            <a:bodyPr lIns="50800" tIns="50800" rIns="50800" bIns="50800" rtlCol="0" anchor="ctr"/>
            <a:lstStyle/>
            <a:p>
              <a:pPr algn="ctr">
                <a:lnSpc>
                  <a:spcPts val="4759"/>
                </a:lnSpc>
              </a:pPr>
              <a:endParaRPr/>
            </a:p>
          </p:txBody>
        </p:sp>
      </p:grpSp>
      <p:grpSp>
        <p:nvGrpSpPr>
          <p:cNvPr id="28" name="Group 28"/>
          <p:cNvGrpSpPr/>
          <p:nvPr/>
        </p:nvGrpSpPr>
        <p:grpSpPr>
          <a:xfrm>
            <a:off x="1044425" y="7326121"/>
            <a:ext cx="3034112" cy="1248160"/>
            <a:chOff x="0" y="0"/>
            <a:chExt cx="1975809" cy="812800"/>
          </a:xfrm>
        </p:grpSpPr>
        <p:sp>
          <p:nvSpPr>
            <p:cNvPr id="29" name="Freeform 29"/>
            <p:cNvSpPr/>
            <p:nvPr/>
          </p:nvSpPr>
          <p:spPr>
            <a:xfrm>
              <a:off x="0" y="0"/>
              <a:ext cx="1975808" cy="812800"/>
            </a:xfrm>
            <a:custGeom>
              <a:avLst/>
              <a:gdLst/>
              <a:ahLst/>
              <a:cxnLst/>
              <a:rect l="l" t="t" r="r" b="b"/>
              <a:pathLst>
                <a:path w="1975808" h="812800">
                  <a:moveTo>
                    <a:pt x="1975808" y="406400"/>
                  </a:moveTo>
                  <a:lnTo>
                    <a:pt x="1569408" y="0"/>
                  </a:lnTo>
                  <a:lnTo>
                    <a:pt x="1569408" y="203200"/>
                  </a:lnTo>
                  <a:lnTo>
                    <a:pt x="0" y="203200"/>
                  </a:lnTo>
                  <a:lnTo>
                    <a:pt x="0" y="609600"/>
                  </a:lnTo>
                  <a:lnTo>
                    <a:pt x="1569408" y="609600"/>
                  </a:lnTo>
                  <a:lnTo>
                    <a:pt x="1569408" y="812800"/>
                  </a:lnTo>
                  <a:lnTo>
                    <a:pt x="1975808" y="406400"/>
                  </a:lnTo>
                  <a:close/>
                </a:path>
              </a:pathLst>
            </a:custGeom>
            <a:solidFill>
              <a:srgbClr val="FFCAB7"/>
            </a:solidFill>
            <a:ln w="38100" cap="sq">
              <a:solidFill>
                <a:srgbClr val="D21D2C"/>
              </a:solidFill>
              <a:prstDash val="solid"/>
              <a:miter/>
            </a:ln>
          </p:spPr>
        </p:sp>
        <p:sp>
          <p:nvSpPr>
            <p:cNvPr id="30" name="TextBox 30"/>
            <p:cNvSpPr txBox="1"/>
            <p:nvPr/>
          </p:nvSpPr>
          <p:spPr>
            <a:xfrm>
              <a:off x="0" y="155575"/>
              <a:ext cx="1874209" cy="454025"/>
            </a:xfrm>
            <a:prstGeom prst="rect">
              <a:avLst/>
            </a:prstGeom>
          </p:spPr>
          <p:txBody>
            <a:bodyPr lIns="50800" tIns="50800" rIns="50800" bIns="50800" rtlCol="0" anchor="ctr"/>
            <a:lstStyle/>
            <a:p>
              <a:pPr algn="ctr">
                <a:lnSpc>
                  <a:spcPts val="2800"/>
                </a:lnSpc>
              </a:pPr>
              <a:r>
                <a:rPr lang="en-US" sz="2000">
                  <a:solidFill>
                    <a:srgbClr val="04342C"/>
                  </a:solidFill>
                  <a:latin typeface="Canva Sans"/>
                  <a:ea typeface="Canva Sans"/>
                  <a:cs typeface="Canva Sans"/>
                  <a:sym typeface="Canva Sans"/>
                </a:rPr>
                <a:t>Cas d’application</a:t>
              </a:r>
            </a:p>
          </p:txBody>
        </p:sp>
      </p:grpSp>
      <p:sp>
        <p:nvSpPr>
          <p:cNvPr id="31" name="Freeform 31"/>
          <p:cNvSpPr/>
          <p:nvPr/>
        </p:nvSpPr>
        <p:spPr>
          <a:xfrm>
            <a:off x="4094262" y="6653567"/>
            <a:ext cx="3393500" cy="2028517"/>
          </a:xfrm>
          <a:custGeom>
            <a:avLst/>
            <a:gdLst/>
            <a:ahLst/>
            <a:cxnLst/>
            <a:rect l="l" t="t" r="r" b="b"/>
            <a:pathLst>
              <a:path w="3393500" h="2028517">
                <a:moveTo>
                  <a:pt x="0" y="0"/>
                </a:moveTo>
                <a:lnTo>
                  <a:pt x="3393500" y="0"/>
                </a:lnTo>
                <a:lnTo>
                  <a:pt x="3393500" y="2028517"/>
                </a:lnTo>
                <a:lnTo>
                  <a:pt x="0" y="2028517"/>
                </a:lnTo>
                <a:lnTo>
                  <a:pt x="0" y="0"/>
                </a:lnTo>
                <a:close/>
              </a:path>
            </a:pathLst>
          </a:custGeom>
          <a:blipFill>
            <a:blip r:embed="rId6"/>
            <a:stretch>
              <a:fillRect/>
            </a:stretch>
          </a:blipFill>
        </p:spPr>
      </p:sp>
      <p:sp>
        <p:nvSpPr>
          <p:cNvPr id="32" name="TextBox 32"/>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3/11</a:t>
            </a:r>
          </a:p>
        </p:txBody>
      </p:sp>
      <p:sp>
        <p:nvSpPr>
          <p:cNvPr id="33" name="TextBox 33"/>
          <p:cNvSpPr txBox="1"/>
          <p:nvPr/>
        </p:nvSpPr>
        <p:spPr>
          <a:xfrm>
            <a:off x="1028700" y="679450"/>
            <a:ext cx="3286918" cy="422275"/>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 Introduction</a:t>
            </a:r>
          </a:p>
        </p:txBody>
      </p:sp>
      <p:sp>
        <p:nvSpPr>
          <p:cNvPr id="34" name="TextBox 34"/>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35" name="TextBox 35"/>
          <p:cNvSpPr txBox="1"/>
          <p:nvPr/>
        </p:nvSpPr>
        <p:spPr>
          <a:xfrm>
            <a:off x="1028700" y="923925"/>
            <a:ext cx="3017193"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Contexte</a:t>
            </a:r>
          </a:p>
        </p:txBody>
      </p:sp>
      <p:sp>
        <p:nvSpPr>
          <p:cNvPr id="36" name="TextBox 36"/>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37" name="TextBox 37"/>
          <p:cNvSpPr txBox="1"/>
          <p:nvPr/>
        </p:nvSpPr>
        <p:spPr>
          <a:xfrm>
            <a:off x="9667900" y="996950"/>
            <a:ext cx="2993549"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Objectifs</a:t>
            </a:r>
          </a:p>
        </p:txBody>
      </p:sp>
      <p:sp>
        <p:nvSpPr>
          <p:cNvPr id="38" name="TextBox 38"/>
          <p:cNvSpPr txBox="1"/>
          <p:nvPr/>
        </p:nvSpPr>
        <p:spPr>
          <a:xfrm>
            <a:off x="10234147" y="2180591"/>
            <a:ext cx="7353570" cy="1417320"/>
          </a:xfrm>
          <a:prstGeom prst="rect">
            <a:avLst/>
          </a:prstGeom>
        </p:spPr>
        <p:txBody>
          <a:bodyPr lIns="0" tIns="0" rIns="0" bIns="0" rtlCol="0" anchor="t">
            <a:spAutoFit/>
          </a:bodyPr>
          <a:lstStyle/>
          <a:p>
            <a:pPr algn="l">
              <a:lnSpc>
                <a:spcPts val="3779"/>
              </a:lnSpc>
              <a:spcBef>
                <a:spcPct val="0"/>
              </a:spcBef>
            </a:pPr>
            <a:r>
              <a:rPr lang="en-US" sz="2699" b="1" spc="-64">
                <a:solidFill>
                  <a:srgbClr val="414042"/>
                </a:solidFill>
                <a:latin typeface="Canva Sans Bold"/>
                <a:ea typeface="Canva Sans Bold"/>
                <a:cs typeface="Canva Sans Bold"/>
                <a:sym typeface="Canva Sans Bold"/>
              </a:rPr>
              <a:t>Comprendre les impacts territoriaux</a:t>
            </a:r>
            <a:r>
              <a:rPr lang="en-US" sz="2699" spc="-64">
                <a:solidFill>
                  <a:srgbClr val="414042"/>
                </a:solidFill>
                <a:latin typeface="Canva Sans"/>
                <a:ea typeface="Canva Sans"/>
                <a:cs typeface="Canva Sans"/>
                <a:sym typeface="Canva Sans"/>
              </a:rPr>
              <a:t> directs et indirects d’un data center hyperscale (notamment ceux liés à l’IA)</a:t>
            </a:r>
          </a:p>
        </p:txBody>
      </p:sp>
      <p:sp>
        <p:nvSpPr>
          <p:cNvPr id="39" name="TextBox 39"/>
          <p:cNvSpPr txBox="1"/>
          <p:nvPr/>
        </p:nvSpPr>
        <p:spPr>
          <a:xfrm>
            <a:off x="10234147" y="4097656"/>
            <a:ext cx="7353570" cy="1417320"/>
          </a:xfrm>
          <a:prstGeom prst="rect">
            <a:avLst/>
          </a:prstGeom>
        </p:spPr>
        <p:txBody>
          <a:bodyPr lIns="0" tIns="0" rIns="0" bIns="0" rtlCol="0" anchor="t">
            <a:spAutoFit/>
          </a:bodyPr>
          <a:lstStyle/>
          <a:p>
            <a:pPr algn="l">
              <a:lnSpc>
                <a:spcPts val="3779"/>
              </a:lnSpc>
              <a:spcBef>
                <a:spcPct val="0"/>
              </a:spcBef>
            </a:pPr>
            <a:r>
              <a:rPr lang="en-US" sz="2699" spc="-64">
                <a:solidFill>
                  <a:srgbClr val="414042"/>
                </a:solidFill>
                <a:latin typeface="Canva Sans"/>
                <a:ea typeface="Canva Sans"/>
                <a:cs typeface="Canva Sans"/>
                <a:sym typeface="Canva Sans"/>
              </a:rPr>
              <a:t>Proposer un </a:t>
            </a:r>
            <a:r>
              <a:rPr lang="en-US" sz="2699" b="1" spc="-64">
                <a:solidFill>
                  <a:srgbClr val="414042"/>
                </a:solidFill>
                <a:latin typeface="Canva Sans Bold"/>
                <a:ea typeface="Canva Sans Bold"/>
                <a:cs typeface="Canva Sans Bold"/>
                <a:sym typeface="Canva Sans Bold"/>
              </a:rPr>
              <a:t>modèle conceptuel </a:t>
            </a:r>
            <a:r>
              <a:rPr lang="en-US" sz="2699" spc="-64">
                <a:solidFill>
                  <a:srgbClr val="414042"/>
                </a:solidFill>
                <a:latin typeface="Canva Sans"/>
                <a:ea typeface="Canva Sans"/>
                <a:cs typeface="Canva Sans"/>
                <a:sym typeface="Canva Sans"/>
              </a:rPr>
              <a:t>de relation entre les différentes composantes du système territorial</a:t>
            </a:r>
          </a:p>
        </p:txBody>
      </p:sp>
      <p:sp>
        <p:nvSpPr>
          <p:cNvPr id="40" name="TextBox 40"/>
          <p:cNvSpPr txBox="1"/>
          <p:nvPr/>
        </p:nvSpPr>
        <p:spPr>
          <a:xfrm>
            <a:off x="10234147" y="6188746"/>
            <a:ext cx="5829570" cy="454804"/>
          </a:xfrm>
          <a:prstGeom prst="rect">
            <a:avLst/>
          </a:prstGeom>
        </p:spPr>
        <p:txBody>
          <a:bodyPr wrap="square" lIns="0" tIns="0" rIns="0" bIns="0" rtlCol="0" anchor="t">
            <a:spAutoFit/>
          </a:bodyPr>
          <a:lstStyle/>
          <a:p>
            <a:pPr algn="l">
              <a:lnSpc>
                <a:spcPts val="3779"/>
              </a:lnSpc>
              <a:spcBef>
                <a:spcPct val="0"/>
              </a:spcBef>
            </a:pPr>
            <a:r>
              <a:rPr lang="en-US" sz="2699" b="1" spc="-64" dirty="0" err="1">
                <a:solidFill>
                  <a:srgbClr val="414042"/>
                </a:solidFill>
                <a:latin typeface="Canva Sans Bold"/>
                <a:ea typeface="Canva Sans Bold"/>
                <a:cs typeface="Canva Sans Bold"/>
                <a:sym typeface="Canva Sans Bold"/>
              </a:rPr>
              <a:t>Évaluer</a:t>
            </a:r>
            <a:r>
              <a:rPr lang="en-US" sz="2699" spc="-64" dirty="0">
                <a:solidFill>
                  <a:srgbClr val="414042"/>
                </a:solidFill>
                <a:latin typeface="Canva Sans"/>
                <a:ea typeface="Canva Sans"/>
                <a:cs typeface="Canva Sans"/>
                <a:sym typeface="Canva Sans"/>
              </a:rPr>
              <a:t> </a:t>
            </a:r>
            <a:r>
              <a:rPr lang="en-US" sz="2699" spc="-64" dirty="0" err="1">
                <a:solidFill>
                  <a:srgbClr val="414042"/>
                </a:solidFill>
                <a:latin typeface="Canva Sans"/>
                <a:ea typeface="Canva Sans"/>
                <a:cs typeface="Canva Sans"/>
                <a:sym typeface="Canva Sans"/>
              </a:rPr>
              <a:t>ses</a:t>
            </a:r>
            <a:r>
              <a:rPr lang="en-US" sz="2699" spc="-64" dirty="0">
                <a:solidFill>
                  <a:srgbClr val="414042"/>
                </a:solidFill>
                <a:latin typeface="Canva Sans"/>
                <a:ea typeface="Canva Sans"/>
                <a:cs typeface="Canva Sans"/>
                <a:sym typeface="Canva Sans"/>
              </a:rPr>
              <a:t> impacts sur le </a:t>
            </a:r>
            <a:r>
              <a:rPr lang="en-US" sz="2699" spc="-64" dirty="0" err="1">
                <a:solidFill>
                  <a:srgbClr val="414042"/>
                </a:solidFill>
                <a:latin typeface="Canva Sans"/>
                <a:ea typeface="Canva Sans"/>
                <a:cs typeface="Canva Sans"/>
                <a:sym typeface="Canva Sans"/>
              </a:rPr>
              <a:t>territoire</a:t>
            </a:r>
            <a:endParaRPr lang="en-US" sz="2699" spc="-64" dirty="0">
              <a:solidFill>
                <a:srgbClr val="414042"/>
              </a:solidFill>
              <a:latin typeface="Canva Sans"/>
              <a:ea typeface="Canva Sans"/>
              <a:cs typeface="Canva Sans"/>
              <a:sym typeface="Canva Sans"/>
            </a:endParaRPr>
          </a:p>
        </p:txBody>
      </p:sp>
      <p:sp>
        <p:nvSpPr>
          <p:cNvPr id="41" name="TextBox 41"/>
          <p:cNvSpPr txBox="1"/>
          <p:nvPr/>
        </p:nvSpPr>
        <p:spPr>
          <a:xfrm>
            <a:off x="10234147" y="7451091"/>
            <a:ext cx="7353570" cy="941070"/>
          </a:xfrm>
          <a:prstGeom prst="rect">
            <a:avLst/>
          </a:prstGeom>
        </p:spPr>
        <p:txBody>
          <a:bodyPr lIns="0" tIns="0" rIns="0" bIns="0" rtlCol="0" anchor="t">
            <a:spAutoFit/>
          </a:bodyPr>
          <a:lstStyle/>
          <a:p>
            <a:pPr algn="l">
              <a:lnSpc>
                <a:spcPts val="3779"/>
              </a:lnSpc>
              <a:spcBef>
                <a:spcPct val="0"/>
              </a:spcBef>
            </a:pPr>
            <a:r>
              <a:rPr lang="en-US" sz="2699" b="1" spc="-64">
                <a:solidFill>
                  <a:srgbClr val="414042"/>
                </a:solidFill>
                <a:latin typeface="Canva Sans Bold"/>
                <a:ea typeface="Canva Sans Bold"/>
                <a:cs typeface="Canva Sans Bold"/>
                <a:sym typeface="Canva Sans Bold"/>
              </a:rPr>
              <a:t>Visualiser </a:t>
            </a:r>
            <a:r>
              <a:rPr lang="en-US" sz="2699" spc="-64">
                <a:solidFill>
                  <a:srgbClr val="414042"/>
                </a:solidFill>
                <a:latin typeface="Canva Sans"/>
                <a:ea typeface="Canva Sans"/>
                <a:cs typeface="Canva Sans"/>
                <a:sym typeface="Canva Sans"/>
              </a:rPr>
              <a:t>ses impacts territoriaux afin de communiquer au grand public</a:t>
            </a:r>
          </a:p>
        </p:txBody>
      </p:sp>
      <p:sp>
        <p:nvSpPr>
          <p:cNvPr id="42" name="TextBox 42"/>
          <p:cNvSpPr txBox="1"/>
          <p:nvPr/>
        </p:nvSpPr>
        <p:spPr>
          <a:xfrm>
            <a:off x="1356189" y="2180591"/>
            <a:ext cx="6592328" cy="1893570"/>
          </a:xfrm>
          <a:prstGeom prst="rect">
            <a:avLst/>
          </a:prstGeom>
        </p:spPr>
        <p:txBody>
          <a:bodyPr lIns="0" tIns="0" rIns="0" bIns="0" rtlCol="0" anchor="t">
            <a:spAutoFit/>
          </a:bodyPr>
          <a:lstStyle/>
          <a:p>
            <a:pPr algn="ctr">
              <a:lnSpc>
                <a:spcPts val="3779"/>
              </a:lnSpc>
              <a:spcBef>
                <a:spcPct val="0"/>
              </a:spcBef>
            </a:pPr>
            <a:r>
              <a:rPr lang="en-US" sz="2699" b="1" spc="-64">
                <a:solidFill>
                  <a:srgbClr val="414042"/>
                </a:solidFill>
                <a:latin typeface="Canva Sans Bold"/>
                <a:ea typeface="Canva Sans Bold"/>
                <a:cs typeface="Canva Sans Bold"/>
                <a:sym typeface="Canva Sans Bold"/>
              </a:rPr>
              <a:t>Manque de travaux systémiques </a:t>
            </a:r>
            <a:r>
              <a:rPr lang="en-US" sz="2699" spc="-64">
                <a:solidFill>
                  <a:srgbClr val="414042"/>
                </a:solidFill>
                <a:latin typeface="Canva Sans"/>
                <a:ea typeface="Canva Sans"/>
                <a:cs typeface="Canva Sans"/>
                <a:sym typeface="Canva Sans"/>
              </a:rPr>
              <a:t>sur les impacts territoriaux des data centers hyperscales, préférant une approche sectorielle</a:t>
            </a:r>
          </a:p>
        </p:txBody>
      </p:sp>
      <p:sp>
        <p:nvSpPr>
          <p:cNvPr id="43" name="TextBox 43"/>
          <p:cNvSpPr txBox="1"/>
          <p:nvPr/>
        </p:nvSpPr>
        <p:spPr>
          <a:xfrm>
            <a:off x="1356189" y="4812031"/>
            <a:ext cx="6592328" cy="1417320"/>
          </a:xfrm>
          <a:prstGeom prst="rect">
            <a:avLst/>
          </a:prstGeom>
        </p:spPr>
        <p:txBody>
          <a:bodyPr lIns="0" tIns="0" rIns="0" bIns="0" rtlCol="0" anchor="t">
            <a:spAutoFit/>
          </a:bodyPr>
          <a:lstStyle/>
          <a:p>
            <a:pPr algn="ctr">
              <a:lnSpc>
                <a:spcPts val="3779"/>
              </a:lnSpc>
              <a:spcBef>
                <a:spcPct val="0"/>
              </a:spcBef>
            </a:pPr>
            <a:r>
              <a:rPr lang="en-US" sz="2699" b="1" spc="-64">
                <a:solidFill>
                  <a:srgbClr val="414042"/>
                </a:solidFill>
                <a:latin typeface="Canva Sans Bold"/>
                <a:ea typeface="Canva Sans Bold"/>
                <a:cs typeface="Canva Sans Bold"/>
                <a:sym typeface="Canva Sans Bold"/>
              </a:rPr>
              <a:t>En lien avec le projet EFELIA - MIAI</a:t>
            </a:r>
            <a:r>
              <a:rPr lang="en-US" sz="2699" spc="-64">
                <a:solidFill>
                  <a:srgbClr val="414042"/>
                </a:solidFill>
                <a:latin typeface="Canva Sans"/>
                <a:ea typeface="Canva Sans"/>
                <a:cs typeface="Canva Sans"/>
                <a:sym typeface="Canva Sans"/>
              </a:rPr>
              <a:t>, les data centers hyperscales servant à fournir d’espace de calculs pour les IAs</a:t>
            </a:r>
          </a:p>
        </p:txBody>
      </p:sp>
      <p:sp>
        <p:nvSpPr>
          <p:cNvPr id="47" name="TextBox 22">
            <a:extLst>
              <a:ext uri="{FF2B5EF4-FFF2-40B4-BE49-F238E27FC236}">
                <a16:creationId xmlns:a16="http://schemas.microsoft.com/office/drawing/2014/main" id="{308CB273-10A2-F805-CF37-49F181426061}"/>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028700" y="2003502"/>
            <a:ext cx="15860692" cy="6740794"/>
          </a:xfrm>
          <a:custGeom>
            <a:avLst/>
            <a:gdLst/>
            <a:ahLst/>
            <a:cxnLst/>
            <a:rect l="l" t="t" r="r" b="b"/>
            <a:pathLst>
              <a:path w="15860692" h="6740794">
                <a:moveTo>
                  <a:pt x="0" y="0"/>
                </a:moveTo>
                <a:lnTo>
                  <a:pt x="15860692" y="0"/>
                </a:lnTo>
                <a:lnTo>
                  <a:pt x="15860692" y="6740794"/>
                </a:lnTo>
                <a:lnTo>
                  <a:pt x="0" y="6740794"/>
                </a:lnTo>
                <a:lnTo>
                  <a:pt x="0" y="0"/>
                </a:lnTo>
                <a:close/>
              </a:path>
            </a:pathLst>
          </a:custGeom>
          <a:blipFill>
            <a:blip r:embed="rId3"/>
            <a:stretch>
              <a:fillRect/>
            </a:stretch>
          </a:blipFill>
        </p:spPr>
      </p:sp>
      <p:sp>
        <p:nvSpPr>
          <p:cNvPr id="6" name="TextBox 6"/>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4/11</a:t>
            </a:r>
          </a:p>
        </p:txBody>
      </p:sp>
      <p:sp>
        <p:nvSpPr>
          <p:cNvPr id="7" name="TextBox 7"/>
          <p:cNvSpPr txBox="1"/>
          <p:nvPr/>
        </p:nvSpPr>
        <p:spPr>
          <a:xfrm>
            <a:off x="1028700" y="679450"/>
            <a:ext cx="3924300" cy="422275"/>
          </a:xfrm>
          <a:prstGeom prst="rect">
            <a:avLst/>
          </a:prstGeom>
        </p:spPr>
        <p:txBody>
          <a:bodyPr wrap="square" lIns="0" tIns="0" rIns="0" bIns="0" rtlCol="0" anchor="t">
            <a:spAutoFit/>
          </a:bodyPr>
          <a:lstStyle/>
          <a:p>
            <a:pPr algn="l">
              <a:lnSpc>
                <a:spcPts val="3499"/>
              </a:lnSpc>
              <a:spcBef>
                <a:spcPct val="0"/>
              </a:spcBef>
            </a:pPr>
            <a:r>
              <a:rPr lang="en-US" sz="2499" spc="462">
                <a:solidFill>
                  <a:srgbClr val="5F5E5A"/>
                </a:solidFill>
                <a:latin typeface="Canva Sans"/>
                <a:ea typeface="Canva Sans"/>
                <a:cs typeface="Canva Sans"/>
                <a:sym typeface="Canva Sans"/>
              </a:rPr>
              <a:t>I. Introduction</a:t>
            </a:r>
          </a:p>
        </p:txBody>
      </p:sp>
      <p:sp>
        <p:nvSpPr>
          <p:cNvPr id="8" name="TextBox 8"/>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9" name="TextBox 9"/>
          <p:cNvSpPr txBox="1"/>
          <p:nvPr/>
        </p:nvSpPr>
        <p:spPr>
          <a:xfrm>
            <a:off x="1028700" y="923925"/>
            <a:ext cx="7438579"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Revue bibliographique</a:t>
            </a:r>
          </a:p>
        </p:txBody>
      </p:sp>
      <p:sp>
        <p:nvSpPr>
          <p:cNvPr id="10" name="TextBox 10"/>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1" name="Freeform 11"/>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12" name="Group 12"/>
          <p:cNvGrpSpPr/>
          <p:nvPr/>
        </p:nvGrpSpPr>
        <p:grpSpPr>
          <a:xfrm>
            <a:off x="415172" y="9557071"/>
            <a:ext cx="6292395" cy="585675"/>
            <a:chOff x="0" y="0"/>
            <a:chExt cx="8389860" cy="780900"/>
          </a:xfrm>
        </p:grpSpPr>
        <p:sp>
          <p:nvSpPr>
            <p:cNvPr id="13" name="Freeform 13"/>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5"/>
              <a:stretch>
                <a:fillRect l="-11206" t="-37393" r="-9499" b="-46413"/>
              </a:stretch>
            </a:blipFill>
          </p:spPr>
        </p:sp>
        <p:sp>
          <p:nvSpPr>
            <p:cNvPr id="14" name="Freeform 14"/>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6"/>
              <a:stretch>
                <a:fillRect r="-117967"/>
              </a:stretch>
            </a:blipFill>
          </p:spPr>
        </p:sp>
        <p:sp>
          <p:nvSpPr>
            <p:cNvPr id="15" name="Freeform 15"/>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6"/>
              <a:stretch>
                <a:fillRect l="-85175" t="-129271"/>
              </a:stretch>
            </a:blipFill>
          </p:spPr>
        </p:sp>
      </p:grpSp>
      <p:sp>
        <p:nvSpPr>
          <p:cNvPr id="16" name="TextBox 22">
            <a:extLst>
              <a:ext uri="{FF2B5EF4-FFF2-40B4-BE49-F238E27FC236}">
                <a16:creationId xmlns:a16="http://schemas.microsoft.com/office/drawing/2014/main" id="{5BE8A355-EF92-E3A4-C6AB-53D5B205773A}"/>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5/11</a:t>
            </a:r>
          </a:p>
        </p:txBody>
      </p:sp>
      <p:sp>
        <p:nvSpPr>
          <p:cNvPr id="6" name="TextBox 6"/>
          <p:cNvSpPr txBox="1"/>
          <p:nvPr/>
        </p:nvSpPr>
        <p:spPr>
          <a:xfrm>
            <a:off x="1028700" y="679450"/>
            <a:ext cx="12915900" cy="419346"/>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II. </a:t>
            </a:r>
            <a:r>
              <a:rPr lang="en-US" sz="2499" spc="462" dirty="0" err="1">
                <a:solidFill>
                  <a:srgbClr val="5F5E5A"/>
                </a:solidFill>
                <a:latin typeface="Canva Sans"/>
                <a:ea typeface="Canva Sans"/>
                <a:cs typeface="Canva Sans"/>
                <a:sym typeface="Canva Sans"/>
              </a:rPr>
              <a:t>Schémas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conceptuels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d’impacts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potentiels</a:t>
            </a:r>
            <a:endParaRPr lang="en-US" sz="2499" spc="462" dirty="0">
              <a:solidFill>
                <a:srgbClr val="5F5E5A"/>
              </a:solidFill>
              <a:latin typeface="Canva Sans"/>
              <a:ea typeface="Canva Sans"/>
              <a:cs typeface="Canva Sans"/>
              <a:sym typeface="Canva Sans"/>
            </a:endParaRPr>
          </a:p>
        </p:txBody>
      </p:sp>
      <p:sp>
        <p:nvSpPr>
          <p:cNvPr id="7" name="TextBox 7"/>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8" name="TextBox 8"/>
          <p:cNvSpPr txBox="1"/>
          <p:nvPr/>
        </p:nvSpPr>
        <p:spPr>
          <a:xfrm>
            <a:off x="1028700" y="923925"/>
            <a:ext cx="6130290"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a. Impacts globaux</a:t>
            </a:r>
          </a:p>
        </p:txBody>
      </p:sp>
      <p:sp>
        <p:nvSpPr>
          <p:cNvPr id="9" name="TextBox 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0" name="Freeform 10"/>
          <p:cNvSpPr/>
          <p:nvPr/>
        </p:nvSpPr>
        <p:spPr>
          <a:xfrm>
            <a:off x="1012767" y="1827531"/>
            <a:ext cx="10820219" cy="7430769"/>
          </a:xfrm>
          <a:custGeom>
            <a:avLst/>
            <a:gdLst/>
            <a:ahLst/>
            <a:cxnLst/>
            <a:rect l="l" t="t" r="r" b="b"/>
            <a:pathLst>
              <a:path w="10820219" h="7430769">
                <a:moveTo>
                  <a:pt x="0" y="0"/>
                </a:moveTo>
                <a:lnTo>
                  <a:pt x="10820220" y="0"/>
                </a:lnTo>
                <a:lnTo>
                  <a:pt x="10820220" y="7430769"/>
                </a:lnTo>
                <a:lnTo>
                  <a:pt x="0" y="7430769"/>
                </a:lnTo>
                <a:lnTo>
                  <a:pt x="0" y="0"/>
                </a:lnTo>
                <a:close/>
              </a:path>
            </a:pathLst>
          </a:custGeom>
          <a:blipFill>
            <a:blip r:embed="rId3"/>
            <a:stretch>
              <a:fillRect r="-3464"/>
            </a:stretch>
          </a:blipFill>
        </p:spPr>
      </p:sp>
      <p:sp>
        <p:nvSpPr>
          <p:cNvPr id="11" name="TextBox 11"/>
          <p:cNvSpPr txBox="1"/>
          <p:nvPr/>
        </p:nvSpPr>
        <p:spPr>
          <a:xfrm>
            <a:off x="12020764" y="2290510"/>
            <a:ext cx="5901219" cy="94107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Une structuration en </a:t>
            </a:r>
            <a:r>
              <a:rPr lang="en-US" sz="2699" b="1">
                <a:solidFill>
                  <a:srgbClr val="000000"/>
                </a:solidFill>
                <a:latin typeface="Canva Sans Bold"/>
                <a:ea typeface="Canva Sans Bold"/>
                <a:cs typeface="Canva Sans Bold"/>
                <a:sym typeface="Canva Sans Bold"/>
              </a:rPr>
              <a:t>11 catégories</a:t>
            </a:r>
            <a:r>
              <a:rPr lang="en-US" sz="2699">
                <a:solidFill>
                  <a:srgbClr val="000000"/>
                </a:solidFill>
                <a:latin typeface="Canva Sans"/>
                <a:ea typeface="Canva Sans"/>
                <a:cs typeface="Canva Sans"/>
                <a:sym typeface="Canva Sans"/>
              </a:rPr>
              <a:t> différentes</a:t>
            </a:r>
          </a:p>
        </p:txBody>
      </p:sp>
      <p:sp>
        <p:nvSpPr>
          <p:cNvPr id="12" name="TextBox 12"/>
          <p:cNvSpPr txBox="1"/>
          <p:nvPr/>
        </p:nvSpPr>
        <p:spPr>
          <a:xfrm>
            <a:off x="12020764" y="4644390"/>
            <a:ext cx="5901219" cy="94107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Des </a:t>
            </a:r>
            <a:r>
              <a:rPr lang="en-US" sz="2699" b="1">
                <a:solidFill>
                  <a:srgbClr val="000000"/>
                </a:solidFill>
                <a:latin typeface="Canva Sans Bold"/>
                <a:ea typeface="Canva Sans Bold"/>
                <a:cs typeface="Canva Sans Bold"/>
                <a:sym typeface="Canva Sans Bold"/>
              </a:rPr>
              <a:t>relations et dépendances</a:t>
            </a:r>
            <a:r>
              <a:rPr lang="en-US" sz="2699">
                <a:solidFill>
                  <a:srgbClr val="000000"/>
                </a:solidFill>
                <a:latin typeface="Canva Sans"/>
                <a:ea typeface="Canva Sans"/>
                <a:cs typeface="Canva Sans"/>
                <a:sym typeface="Canva Sans"/>
              </a:rPr>
              <a:t> entre les catégories</a:t>
            </a:r>
          </a:p>
        </p:txBody>
      </p:sp>
      <p:sp>
        <p:nvSpPr>
          <p:cNvPr id="13" name="TextBox 13"/>
          <p:cNvSpPr txBox="1"/>
          <p:nvPr/>
        </p:nvSpPr>
        <p:spPr>
          <a:xfrm>
            <a:off x="12020764" y="6995160"/>
            <a:ext cx="5901219" cy="94107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Des impacts uniquement durant la </a:t>
            </a:r>
            <a:r>
              <a:rPr lang="en-US" sz="2699" b="1">
                <a:solidFill>
                  <a:srgbClr val="000000"/>
                </a:solidFill>
                <a:latin typeface="Canva Sans Bold"/>
                <a:ea typeface="Canva Sans Bold"/>
                <a:cs typeface="Canva Sans Bold"/>
                <a:sym typeface="Canva Sans Bold"/>
              </a:rPr>
              <a:t>période de fonctionnement</a:t>
            </a:r>
          </a:p>
        </p:txBody>
      </p:sp>
      <p:sp>
        <p:nvSpPr>
          <p:cNvPr id="14" name="Freeform 14"/>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15" name="Group 15"/>
          <p:cNvGrpSpPr/>
          <p:nvPr/>
        </p:nvGrpSpPr>
        <p:grpSpPr>
          <a:xfrm>
            <a:off x="415172" y="9557071"/>
            <a:ext cx="6292395" cy="585675"/>
            <a:chOff x="0" y="0"/>
            <a:chExt cx="8389860" cy="780900"/>
          </a:xfrm>
        </p:grpSpPr>
        <p:sp>
          <p:nvSpPr>
            <p:cNvPr id="16" name="Freeform 16"/>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5"/>
              <a:stretch>
                <a:fillRect l="-11206" t="-37393" r="-9499" b="-46413"/>
              </a:stretch>
            </a:blipFill>
          </p:spPr>
        </p:sp>
        <p:sp>
          <p:nvSpPr>
            <p:cNvPr id="17" name="Freeform 17"/>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6"/>
              <a:stretch>
                <a:fillRect r="-117967"/>
              </a:stretch>
            </a:blipFill>
          </p:spPr>
        </p:sp>
        <p:sp>
          <p:nvSpPr>
            <p:cNvPr id="18" name="Freeform 18"/>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6"/>
              <a:stretch>
                <a:fillRect l="-85175" t="-129271"/>
              </a:stretch>
            </a:blipFill>
          </p:spPr>
        </p:sp>
      </p:grpSp>
      <p:sp>
        <p:nvSpPr>
          <p:cNvPr id="19" name="TextBox 22">
            <a:extLst>
              <a:ext uri="{FF2B5EF4-FFF2-40B4-BE49-F238E27FC236}">
                <a16:creationId xmlns:a16="http://schemas.microsoft.com/office/drawing/2014/main" id="{E4865424-26ED-C1E5-E48B-FDC4124EB5A7}"/>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2463011" y="1827531"/>
            <a:ext cx="11323076" cy="7430769"/>
          </a:xfrm>
          <a:custGeom>
            <a:avLst/>
            <a:gdLst/>
            <a:ahLst/>
            <a:cxnLst/>
            <a:rect l="l" t="t" r="r" b="b"/>
            <a:pathLst>
              <a:path w="11323076" h="7430769">
                <a:moveTo>
                  <a:pt x="0" y="0"/>
                </a:moveTo>
                <a:lnTo>
                  <a:pt x="11323077" y="0"/>
                </a:lnTo>
                <a:lnTo>
                  <a:pt x="11323077" y="7430769"/>
                </a:lnTo>
                <a:lnTo>
                  <a:pt x="0" y="7430769"/>
                </a:lnTo>
                <a:lnTo>
                  <a:pt x="0" y="0"/>
                </a:lnTo>
                <a:close/>
              </a:path>
            </a:pathLst>
          </a:custGeom>
          <a:blipFill>
            <a:blip r:embed="rId3"/>
            <a:stretch>
              <a:fillRect/>
            </a:stretch>
          </a:blipFill>
        </p:spPr>
      </p:sp>
      <p:sp>
        <p:nvSpPr>
          <p:cNvPr id="6" name="TextBox 6"/>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6/11</a:t>
            </a:r>
          </a:p>
        </p:txBody>
      </p:sp>
      <p:sp>
        <p:nvSpPr>
          <p:cNvPr id="7" name="TextBox 7"/>
          <p:cNvSpPr txBox="1"/>
          <p:nvPr/>
        </p:nvSpPr>
        <p:spPr>
          <a:xfrm>
            <a:off x="1028700" y="679450"/>
            <a:ext cx="10706100" cy="419346"/>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II. </a:t>
            </a:r>
            <a:r>
              <a:rPr lang="en-US" sz="2499" spc="462" dirty="0" err="1">
                <a:solidFill>
                  <a:srgbClr val="5F5E5A"/>
                </a:solidFill>
                <a:latin typeface="Canva Sans"/>
                <a:ea typeface="Canva Sans"/>
                <a:cs typeface="Canva Sans"/>
                <a:sym typeface="Canva Sans"/>
              </a:rPr>
              <a:t>Schémas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conceptuels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d’impacts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potentiels</a:t>
            </a:r>
            <a:endParaRPr lang="en-US" sz="2499" spc="462" dirty="0">
              <a:solidFill>
                <a:srgbClr val="5F5E5A"/>
              </a:solidFill>
              <a:latin typeface="Canva Sans"/>
              <a:ea typeface="Canva Sans"/>
              <a:cs typeface="Canva Sans"/>
              <a:sym typeface="Canva Sans"/>
            </a:endParaRPr>
          </a:p>
        </p:txBody>
      </p:sp>
      <p:sp>
        <p:nvSpPr>
          <p:cNvPr id="8" name="TextBox 8"/>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9" name="TextBox 9"/>
          <p:cNvSpPr txBox="1"/>
          <p:nvPr/>
        </p:nvSpPr>
        <p:spPr>
          <a:xfrm>
            <a:off x="1028700" y="923925"/>
            <a:ext cx="4173696"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b. Électricité</a:t>
            </a:r>
          </a:p>
        </p:txBody>
      </p:sp>
      <p:sp>
        <p:nvSpPr>
          <p:cNvPr id="10" name="TextBox 10"/>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grpSp>
        <p:nvGrpSpPr>
          <p:cNvPr id="11" name="Group 11"/>
          <p:cNvGrpSpPr/>
          <p:nvPr/>
        </p:nvGrpSpPr>
        <p:grpSpPr>
          <a:xfrm>
            <a:off x="14017098" y="5873799"/>
            <a:ext cx="2484798" cy="2834348"/>
            <a:chOff x="0" y="0"/>
            <a:chExt cx="654432" cy="746495"/>
          </a:xfrm>
        </p:grpSpPr>
        <p:sp>
          <p:nvSpPr>
            <p:cNvPr id="12" name="Freeform 12"/>
            <p:cNvSpPr/>
            <p:nvPr/>
          </p:nvSpPr>
          <p:spPr>
            <a:xfrm>
              <a:off x="0" y="0"/>
              <a:ext cx="654432" cy="746495"/>
            </a:xfrm>
            <a:custGeom>
              <a:avLst/>
              <a:gdLst/>
              <a:ahLst/>
              <a:cxnLst/>
              <a:rect l="l" t="t" r="r" b="b"/>
              <a:pathLst>
                <a:path w="654432" h="746495">
                  <a:moveTo>
                    <a:pt x="0" y="0"/>
                  </a:moveTo>
                  <a:lnTo>
                    <a:pt x="654432" y="0"/>
                  </a:lnTo>
                  <a:lnTo>
                    <a:pt x="654432" y="746495"/>
                  </a:lnTo>
                  <a:lnTo>
                    <a:pt x="0" y="746495"/>
                  </a:lnTo>
                  <a:close/>
                </a:path>
              </a:pathLst>
            </a:custGeom>
            <a:solidFill>
              <a:srgbClr val="FFFFFF"/>
            </a:solidFill>
            <a:ln w="19050" cap="sq">
              <a:solidFill>
                <a:srgbClr val="000000"/>
              </a:solidFill>
              <a:prstDash val="solid"/>
              <a:miter/>
            </a:ln>
          </p:spPr>
        </p:sp>
        <p:sp>
          <p:nvSpPr>
            <p:cNvPr id="13" name="TextBox 13"/>
            <p:cNvSpPr txBox="1"/>
            <p:nvPr/>
          </p:nvSpPr>
          <p:spPr>
            <a:xfrm>
              <a:off x="0" y="-47625"/>
              <a:ext cx="654432" cy="794120"/>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14" name="Group 14"/>
          <p:cNvGrpSpPr/>
          <p:nvPr/>
        </p:nvGrpSpPr>
        <p:grpSpPr>
          <a:xfrm>
            <a:off x="14206742" y="6993861"/>
            <a:ext cx="2036290" cy="713409"/>
            <a:chOff x="0" y="0"/>
            <a:chExt cx="653664" cy="229009"/>
          </a:xfrm>
        </p:grpSpPr>
        <p:sp>
          <p:nvSpPr>
            <p:cNvPr id="15" name="Freeform 15"/>
            <p:cNvSpPr/>
            <p:nvPr/>
          </p:nvSpPr>
          <p:spPr>
            <a:xfrm>
              <a:off x="0" y="0"/>
              <a:ext cx="653664" cy="229009"/>
            </a:xfrm>
            <a:custGeom>
              <a:avLst/>
              <a:gdLst/>
              <a:ahLst/>
              <a:cxnLst/>
              <a:rect l="l" t="t" r="r" b="b"/>
              <a:pathLst>
                <a:path w="653664" h="229009">
                  <a:moveTo>
                    <a:pt x="326832" y="0"/>
                  </a:moveTo>
                  <a:lnTo>
                    <a:pt x="653664" y="114505"/>
                  </a:lnTo>
                  <a:lnTo>
                    <a:pt x="326832" y="229009"/>
                  </a:lnTo>
                  <a:lnTo>
                    <a:pt x="0" y="114505"/>
                  </a:lnTo>
                  <a:lnTo>
                    <a:pt x="326832" y="0"/>
                  </a:lnTo>
                  <a:close/>
                </a:path>
              </a:pathLst>
            </a:custGeom>
            <a:solidFill>
              <a:srgbClr val="D21D2C"/>
            </a:solidFill>
          </p:spPr>
        </p:sp>
        <p:sp>
          <p:nvSpPr>
            <p:cNvPr id="16" name="TextBox 16"/>
            <p:cNvSpPr txBox="1"/>
            <p:nvPr/>
          </p:nvSpPr>
          <p:spPr>
            <a:xfrm>
              <a:off x="112349" y="10786"/>
              <a:ext cx="428967" cy="178862"/>
            </a:xfrm>
            <a:prstGeom prst="rect">
              <a:avLst/>
            </a:prstGeom>
          </p:spPr>
          <p:txBody>
            <a:bodyPr lIns="50800" tIns="50800" rIns="50800" bIns="50800" rtlCol="0" anchor="ctr"/>
            <a:lstStyle/>
            <a:p>
              <a:pPr algn="ctr">
                <a:lnSpc>
                  <a:spcPts val="2100"/>
                </a:lnSpc>
              </a:pPr>
              <a:r>
                <a:rPr lang="en-US" sz="1500">
                  <a:solidFill>
                    <a:srgbClr val="FFFFFF"/>
                  </a:solidFill>
                  <a:latin typeface="Canva Sans"/>
                  <a:ea typeface="Canva Sans"/>
                  <a:cs typeface="Canva Sans"/>
                  <a:sym typeface="Canva Sans"/>
                </a:rPr>
                <a:t>Impact direct</a:t>
              </a:r>
            </a:p>
          </p:txBody>
        </p:sp>
      </p:grpSp>
      <p:grpSp>
        <p:nvGrpSpPr>
          <p:cNvPr id="17" name="Group 17"/>
          <p:cNvGrpSpPr/>
          <p:nvPr/>
        </p:nvGrpSpPr>
        <p:grpSpPr>
          <a:xfrm>
            <a:off x="14490927" y="6438045"/>
            <a:ext cx="1467920" cy="469726"/>
            <a:chOff x="0" y="0"/>
            <a:chExt cx="386613" cy="123714"/>
          </a:xfrm>
        </p:grpSpPr>
        <p:sp>
          <p:nvSpPr>
            <p:cNvPr id="18" name="Freeform 18"/>
            <p:cNvSpPr/>
            <p:nvPr/>
          </p:nvSpPr>
          <p:spPr>
            <a:xfrm>
              <a:off x="0" y="0"/>
              <a:ext cx="386613" cy="123714"/>
            </a:xfrm>
            <a:custGeom>
              <a:avLst/>
              <a:gdLst/>
              <a:ahLst/>
              <a:cxnLst/>
              <a:rect l="l" t="t" r="r" b="b"/>
              <a:pathLst>
                <a:path w="386613" h="123714">
                  <a:moveTo>
                    <a:pt x="0" y="0"/>
                  </a:moveTo>
                  <a:lnTo>
                    <a:pt x="386613" y="0"/>
                  </a:lnTo>
                  <a:lnTo>
                    <a:pt x="386613" y="123714"/>
                  </a:lnTo>
                  <a:lnTo>
                    <a:pt x="0" y="123714"/>
                  </a:lnTo>
                  <a:close/>
                </a:path>
              </a:pathLst>
            </a:custGeom>
            <a:solidFill>
              <a:srgbClr val="D21D2C"/>
            </a:solidFill>
          </p:spPr>
        </p:sp>
        <p:sp>
          <p:nvSpPr>
            <p:cNvPr id="19" name="TextBox 19"/>
            <p:cNvSpPr txBox="1"/>
            <p:nvPr/>
          </p:nvSpPr>
          <p:spPr>
            <a:xfrm>
              <a:off x="0" y="-47625"/>
              <a:ext cx="386613" cy="171339"/>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20" name="Group 20"/>
          <p:cNvGrpSpPr/>
          <p:nvPr/>
        </p:nvGrpSpPr>
        <p:grpSpPr>
          <a:xfrm>
            <a:off x="14335004" y="7792994"/>
            <a:ext cx="1865352" cy="711110"/>
            <a:chOff x="0" y="0"/>
            <a:chExt cx="2487137" cy="948147"/>
          </a:xfrm>
        </p:grpSpPr>
        <p:grpSp>
          <p:nvGrpSpPr>
            <p:cNvPr id="21" name="Group 21"/>
            <p:cNvGrpSpPr/>
            <p:nvPr/>
          </p:nvGrpSpPr>
          <p:grpSpPr>
            <a:xfrm rot="5400000">
              <a:off x="769495" y="-769495"/>
              <a:ext cx="948147" cy="2487137"/>
              <a:chOff x="0" y="0"/>
              <a:chExt cx="335773" cy="880786"/>
            </a:xfrm>
          </p:grpSpPr>
          <p:sp>
            <p:nvSpPr>
              <p:cNvPr id="22" name="Freeform 22"/>
              <p:cNvSpPr/>
              <p:nvPr/>
            </p:nvSpPr>
            <p:spPr>
              <a:xfrm>
                <a:off x="0" y="0"/>
                <a:ext cx="335773" cy="880786"/>
              </a:xfrm>
              <a:custGeom>
                <a:avLst/>
                <a:gdLst/>
                <a:ahLst/>
                <a:cxnLst/>
                <a:rect l="l" t="t" r="r" b="b"/>
                <a:pathLst>
                  <a:path w="335773" h="880786">
                    <a:moveTo>
                      <a:pt x="167887" y="0"/>
                    </a:moveTo>
                    <a:lnTo>
                      <a:pt x="335773" y="203200"/>
                    </a:lnTo>
                    <a:lnTo>
                      <a:pt x="335773" y="677586"/>
                    </a:lnTo>
                    <a:lnTo>
                      <a:pt x="167887" y="880786"/>
                    </a:lnTo>
                    <a:lnTo>
                      <a:pt x="0" y="677586"/>
                    </a:lnTo>
                    <a:lnTo>
                      <a:pt x="0" y="203200"/>
                    </a:lnTo>
                    <a:lnTo>
                      <a:pt x="167887" y="0"/>
                    </a:lnTo>
                    <a:close/>
                  </a:path>
                </a:pathLst>
              </a:custGeom>
              <a:solidFill>
                <a:srgbClr val="D21D2C"/>
              </a:solidFill>
            </p:spPr>
          </p:sp>
          <p:sp>
            <p:nvSpPr>
              <p:cNvPr id="23" name="TextBox 23"/>
              <p:cNvSpPr txBox="1"/>
              <p:nvPr/>
            </p:nvSpPr>
            <p:spPr>
              <a:xfrm>
                <a:off x="0" y="73025"/>
                <a:ext cx="335773" cy="668061"/>
              </a:xfrm>
              <a:prstGeom prst="rect">
                <a:avLst/>
              </a:prstGeom>
            </p:spPr>
            <p:txBody>
              <a:bodyPr lIns="88900" tIns="88900" rIns="88900" bIns="88900" rtlCol="0" anchor="ctr"/>
              <a:lstStyle/>
              <a:p>
                <a:pPr algn="ctr">
                  <a:lnSpc>
                    <a:spcPts val="3674"/>
                  </a:lnSpc>
                </a:pPr>
                <a:endParaRPr/>
              </a:p>
            </p:txBody>
          </p:sp>
        </p:grpSp>
        <p:sp>
          <p:nvSpPr>
            <p:cNvPr id="24" name="TextBox 24"/>
            <p:cNvSpPr txBox="1"/>
            <p:nvPr/>
          </p:nvSpPr>
          <p:spPr>
            <a:xfrm>
              <a:off x="386446" y="342863"/>
              <a:ext cx="1714244" cy="243371"/>
            </a:xfrm>
            <a:prstGeom prst="rect">
              <a:avLst/>
            </a:prstGeom>
          </p:spPr>
          <p:txBody>
            <a:bodyPr lIns="0" tIns="0" rIns="0" bIns="0" rtlCol="0" anchor="t">
              <a:spAutoFit/>
            </a:bodyPr>
            <a:lstStyle/>
            <a:p>
              <a:pPr algn="ctr">
                <a:lnSpc>
                  <a:spcPts val="1561"/>
                </a:lnSpc>
                <a:spcBef>
                  <a:spcPct val="0"/>
                </a:spcBef>
              </a:pPr>
              <a:r>
                <a:rPr lang="en-US" sz="1115">
                  <a:solidFill>
                    <a:srgbClr val="FFFFFF"/>
                  </a:solidFill>
                  <a:latin typeface="Canva Sans"/>
                  <a:ea typeface="Canva Sans"/>
                  <a:cs typeface="Canva Sans"/>
                  <a:sym typeface="Canva Sans"/>
                </a:rPr>
                <a:t>Impact indirecte</a:t>
              </a:r>
            </a:p>
          </p:txBody>
        </p:sp>
      </p:grpSp>
      <p:sp>
        <p:nvSpPr>
          <p:cNvPr id="25" name="TextBox 25"/>
          <p:cNvSpPr txBox="1"/>
          <p:nvPr/>
        </p:nvSpPr>
        <p:spPr>
          <a:xfrm>
            <a:off x="14133258" y="5887500"/>
            <a:ext cx="2183258" cy="46482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Légende</a:t>
            </a:r>
          </a:p>
        </p:txBody>
      </p:sp>
      <p:sp>
        <p:nvSpPr>
          <p:cNvPr id="26" name="Freeform 26"/>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27" name="Group 27"/>
          <p:cNvGrpSpPr/>
          <p:nvPr/>
        </p:nvGrpSpPr>
        <p:grpSpPr>
          <a:xfrm>
            <a:off x="415172" y="9557071"/>
            <a:ext cx="6292395" cy="585675"/>
            <a:chOff x="0" y="0"/>
            <a:chExt cx="8389860" cy="780900"/>
          </a:xfrm>
        </p:grpSpPr>
        <p:sp>
          <p:nvSpPr>
            <p:cNvPr id="28" name="Freeform 28"/>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5"/>
              <a:stretch>
                <a:fillRect l="-11206" t="-37393" r="-9499" b="-46413"/>
              </a:stretch>
            </a:blipFill>
          </p:spPr>
        </p:sp>
        <p:sp>
          <p:nvSpPr>
            <p:cNvPr id="29" name="Freeform 29"/>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6"/>
              <a:stretch>
                <a:fillRect r="-117967"/>
              </a:stretch>
            </a:blipFill>
          </p:spPr>
        </p:sp>
        <p:sp>
          <p:nvSpPr>
            <p:cNvPr id="30" name="Freeform 30"/>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6"/>
              <a:stretch>
                <a:fillRect l="-85175" t="-129271"/>
              </a:stretch>
            </a:blipFill>
          </p:spPr>
        </p:sp>
      </p:grpSp>
      <p:sp>
        <p:nvSpPr>
          <p:cNvPr id="31" name="TextBox 22">
            <a:extLst>
              <a:ext uri="{FF2B5EF4-FFF2-40B4-BE49-F238E27FC236}">
                <a16:creationId xmlns:a16="http://schemas.microsoft.com/office/drawing/2014/main" id="{2D5BB976-0B76-0D30-8959-B27C128310C2}"/>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7/11</a:t>
            </a:r>
          </a:p>
        </p:txBody>
      </p:sp>
      <p:sp>
        <p:nvSpPr>
          <p:cNvPr id="6" name="TextBox 6"/>
          <p:cNvSpPr txBox="1"/>
          <p:nvPr/>
        </p:nvSpPr>
        <p:spPr>
          <a:xfrm>
            <a:off x="1028700" y="679450"/>
            <a:ext cx="11087100" cy="419346"/>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II. </a:t>
            </a:r>
            <a:r>
              <a:rPr lang="en-US" sz="2499" spc="462" dirty="0" err="1">
                <a:solidFill>
                  <a:srgbClr val="5F5E5A"/>
                </a:solidFill>
                <a:latin typeface="Canva Sans"/>
                <a:ea typeface="Canva Sans"/>
                <a:cs typeface="Canva Sans"/>
                <a:sym typeface="Canva Sans"/>
              </a:rPr>
              <a:t>Schémas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conceptuels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d’impacts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potentiels</a:t>
            </a:r>
            <a:endParaRPr lang="en-US" sz="2499" spc="462" dirty="0">
              <a:solidFill>
                <a:srgbClr val="5F5E5A"/>
              </a:solidFill>
              <a:latin typeface="Canva Sans"/>
              <a:ea typeface="Canva Sans"/>
              <a:cs typeface="Canva Sans"/>
              <a:sym typeface="Canva Sans"/>
            </a:endParaRPr>
          </a:p>
        </p:txBody>
      </p:sp>
      <p:sp>
        <p:nvSpPr>
          <p:cNvPr id="7" name="TextBox 7"/>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8" name="TextBox 8"/>
          <p:cNvSpPr txBox="1"/>
          <p:nvPr/>
        </p:nvSpPr>
        <p:spPr>
          <a:xfrm>
            <a:off x="1028700" y="923925"/>
            <a:ext cx="1932940"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c. Eau</a:t>
            </a:r>
          </a:p>
        </p:txBody>
      </p:sp>
      <p:sp>
        <p:nvSpPr>
          <p:cNvPr id="9" name="TextBox 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0" name="Freeform 10"/>
          <p:cNvSpPr/>
          <p:nvPr/>
        </p:nvSpPr>
        <p:spPr>
          <a:xfrm>
            <a:off x="3460167" y="1656081"/>
            <a:ext cx="10558637" cy="7602219"/>
          </a:xfrm>
          <a:custGeom>
            <a:avLst/>
            <a:gdLst/>
            <a:ahLst/>
            <a:cxnLst/>
            <a:rect l="l" t="t" r="r" b="b"/>
            <a:pathLst>
              <a:path w="10558637" h="7602219">
                <a:moveTo>
                  <a:pt x="0" y="0"/>
                </a:moveTo>
                <a:lnTo>
                  <a:pt x="10558637" y="0"/>
                </a:lnTo>
                <a:lnTo>
                  <a:pt x="10558637" y="7602219"/>
                </a:lnTo>
                <a:lnTo>
                  <a:pt x="0" y="7602219"/>
                </a:lnTo>
                <a:lnTo>
                  <a:pt x="0" y="0"/>
                </a:lnTo>
                <a:close/>
              </a:path>
            </a:pathLst>
          </a:custGeom>
          <a:blipFill>
            <a:blip r:embed="rId3"/>
            <a:stretch>
              <a:fillRect/>
            </a:stretch>
          </a:blipFill>
        </p:spPr>
      </p:sp>
      <p:grpSp>
        <p:nvGrpSpPr>
          <p:cNvPr id="11" name="Group 11"/>
          <p:cNvGrpSpPr/>
          <p:nvPr/>
        </p:nvGrpSpPr>
        <p:grpSpPr>
          <a:xfrm>
            <a:off x="14228768" y="5981790"/>
            <a:ext cx="2484798" cy="2834348"/>
            <a:chOff x="0" y="0"/>
            <a:chExt cx="654432" cy="746495"/>
          </a:xfrm>
        </p:grpSpPr>
        <p:sp>
          <p:nvSpPr>
            <p:cNvPr id="12" name="Freeform 12"/>
            <p:cNvSpPr/>
            <p:nvPr/>
          </p:nvSpPr>
          <p:spPr>
            <a:xfrm>
              <a:off x="0" y="0"/>
              <a:ext cx="654432" cy="746495"/>
            </a:xfrm>
            <a:custGeom>
              <a:avLst/>
              <a:gdLst/>
              <a:ahLst/>
              <a:cxnLst/>
              <a:rect l="l" t="t" r="r" b="b"/>
              <a:pathLst>
                <a:path w="654432" h="746495">
                  <a:moveTo>
                    <a:pt x="0" y="0"/>
                  </a:moveTo>
                  <a:lnTo>
                    <a:pt x="654432" y="0"/>
                  </a:lnTo>
                  <a:lnTo>
                    <a:pt x="654432" y="746495"/>
                  </a:lnTo>
                  <a:lnTo>
                    <a:pt x="0" y="746495"/>
                  </a:lnTo>
                  <a:close/>
                </a:path>
              </a:pathLst>
            </a:custGeom>
            <a:solidFill>
              <a:srgbClr val="FFFFFF"/>
            </a:solidFill>
            <a:ln w="19050" cap="sq">
              <a:solidFill>
                <a:srgbClr val="000000"/>
              </a:solidFill>
              <a:prstDash val="solid"/>
              <a:miter/>
            </a:ln>
          </p:spPr>
        </p:sp>
        <p:sp>
          <p:nvSpPr>
            <p:cNvPr id="13" name="TextBox 13"/>
            <p:cNvSpPr txBox="1"/>
            <p:nvPr/>
          </p:nvSpPr>
          <p:spPr>
            <a:xfrm>
              <a:off x="0" y="-47625"/>
              <a:ext cx="654432" cy="794120"/>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14" name="Group 14"/>
          <p:cNvGrpSpPr/>
          <p:nvPr/>
        </p:nvGrpSpPr>
        <p:grpSpPr>
          <a:xfrm>
            <a:off x="14418412" y="7101852"/>
            <a:ext cx="2036290" cy="713409"/>
            <a:chOff x="0" y="0"/>
            <a:chExt cx="653664" cy="229009"/>
          </a:xfrm>
        </p:grpSpPr>
        <p:sp>
          <p:nvSpPr>
            <p:cNvPr id="15" name="Freeform 15"/>
            <p:cNvSpPr/>
            <p:nvPr/>
          </p:nvSpPr>
          <p:spPr>
            <a:xfrm>
              <a:off x="0" y="0"/>
              <a:ext cx="653664" cy="229009"/>
            </a:xfrm>
            <a:custGeom>
              <a:avLst/>
              <a:gdLst/>
              <a:ahLst/>
              <a:cxnLst/>
              <a:rect l="l" t="t" r="r" b="b"/>
              <a:pathLst>
                <a:path w="653664" h="229009">
                  <a:moveTo>
                    <a:pt x="326832" y="0"/>
                  </a:moveTo>
                  <a:lnTo>
                    <a:pt x="653664" y="114505"/>
                  </a:lnTo>
                  <a:lnTo>
                    <a:pt x="326832" y="229009"/>
                  </a:lnTo>
                  <a:lnTo>
                    <a:pt x="0" y="114505"/>
                  </a:lnTo>
                  <a:lnTo>
                    <a:pt x="326832" y="0"/>
                  </a:lnTo>
                  <a:close/>
                </a:path>
              </a:pathLst>
            </a:custGeom>
            <a:solidFill>
              <a:srgbClr val="D21D2C"/>
            </a:solidFill>
          </p:spPr>
        </p:sp>
        <p:sp>
          <p:nvSpPr>
            <p:cNvPr id="16" name="TextBox 16"/>
            <p:cNvSpPr txBox="1"/>
            <p:nvPr/>
          </p:nvSpPr>
          <p:spPr>
            <a:xfrm>
              <a:off x="112349" y="10786"/>
              <a:ext cx="428967" cy="178862"/>
            </a:xfrm>
            <a:prstGeom prst="rect">
              <a:avLst/>
            </a:prstGeom>
          </p:spPr>
          <p:txBody>
            <a:bodyPr lIns="50800" tIns="50800" rIns="50800" bIns="50800" rtlCol="0" anchor="ctr"/>
            <a:lstStyle/>
            <a:p>
              <a:pPr algn="ctr">
                <a:lnSpc>
                  <a:spcPts val="2100"/>
                </a:lnSpc>
              </a:pPr>
              <a:r>
                <a:rPr lang="en-US" sz="1500">
                  <a:solidFill>
                    <a:srgbClr val="FFFFFF"/>
                  </a:solidFill>
                  <a:latin typeface="Canva Sans"/>
                  <a:ea typeface="Canva Sans"/>
                  <a:cs typeface="Canva Sans"/>
                  <a:sym typeface="Canva Sans"/>
                </a:rPr>
                <a:t>Impact direct</a:t>
              </a:r>
            </a:p>
          </p:txBody>
        </p:sp>
      </p:grpSp>
      <p:grpSp>
        <p:nvGrpSpPr>
          <p:cNvPr id="17" name="Group 17"/>
          <p:cNvGrpSpPr/>
          <p:nvPr/>
        </p:nvGrpSpPr>
        <p:grpSpPr>
          <a:xfrm>
            <a:off x="14702597" y="6546036"/>
            <a:ext cx="1467920" cy="469726"/>
            <a:chOff x="0" y="0"/>
            <a:chExt cx="386613" cy="123714"/>
          </a:xfrm>
        </p:grpSpPr>
        <p:sp>
          <p:nvSpPr>
            <p:cNvPr id="18" name="Freeform 18"/>
            <p:cNvSpPr/>
            <p:nvPr/>
          </p:nvSpPr>
          <p:spPr>
            <a:xfrm>
              <a:off x="0" y="0"/>
              <a:ext cx="386613" cy="123714"/>
            </a:xfrm>
            <a:custGeom>
              <a:avLst/>
              <a:gdLst/>
              <a:ahLst/>
              <a:cxnLst/>
              <a:rect l="l" t="t" r="r" b="b"/>
              <a:pathLst>
                <a:path w="386613" h="123714">
                  <a:moveTo>
                    <a:pt x="0" y="0"/>
                  </a:moveTo>
                  <a:lnTo>
                    <a:pt x="386613" y="0"/>
                  </a:lnTo>
                  <a:lnTo>
                    <a:pt x="386613" y="123714"/>
                  </a:lnTo>
                  <a:lnTo>
                    <a:pt x="0" y="123714"/>
                  </a:lnTo>
                  <a:close/>
                </a:path>
              </a:pathLst>
            </a:custGeom>
            <a:solidFill>
              <a:srgbClr val="D21D2C"/>
            </a:solidFill>
          </p:spPr>
        </p:sp>
        <p:sp>
          <p:nvSpPr>
            <p:cNvPr id="19" name="TextBox 19"/>
            <p:cNvSpPr txBox="1"/>
            <p:nvPr/>
          </p:nvSpPr>
          <p:spPr>
            <a:xfrm>
              <a:off x="0" y="-47625"/>
              <a:ext cx="386613" cy="171339"/>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20" name="Group 20"/>
          <p:cNvGrpSpPr/>
          <p:nvPr/>
        </p:nvGrpSpPr>
        <p:grpSpPr>
          <a:xfrm>
            <a:off x="14546674" y="7900985"/>
            <a:ext cx="1865352" cy="711110"/>
            <a:chOff x="0" y="0"/>
            <a:chExt cx="2487137" cy="948147"/>
          </a:xfrm>
        </p:grpSpPr>
        <p:grpSp>
          <p:nvGrpSpPr>
            <p:cNvPr id="21" name="Group 21"/>
            <p:cNvGrpSpPr/>
            <p:nvPr/>
          </p:nvGrpSpPr>
          <p:grpSpPr>
            <a:xfrm rot="5400000">
              <a:off x="769495" y="-769495"/>
              <a:ext cx="948147" cy="2487137"/>
              <a:chOff x="0" y="0"/>
              <a:chExt cx="335773" cy="880786"/>
            </a:xfrm>
          </p:grpSpPr>
          <p:sp>
            <p:nvSpPr>
              <p:cNvPr id="22" name="Freeform 22"/>
              <p:cNvSpPr/>
              <p:nvPr/>
            </p:nvSpPr>
            <p:spPr>
              <a:xfrm>
                <a:off x="0" y="0"/>
                <a:ext cx="335773" cy="880786"/>
              </a:xfrm>
              <a:custGeom>
                <a:avLst/>
                <a:gdLst/>
                <a:ahLst/>
                <a:cxnLst/>
                <a:rect l="l" t="t" r="r" b="b"/>
                <a:pathLst>
                  <a:path w="335773" h="880786">
                    <a:moveTo>
                      <a:pt x="167887" y="0"/>
                    </a:moveTo>
                    <a:lnTo>
                      <a:pt x="335773" y="203200"/>
                    </a:lnTo>
                    <a:lnTo>
                      <a:pt x="335773" y="677586"/>
                    </a:lnTo>
                    <a:lnTo>
                      <a:pt x="167887" y="880786"/>
                    </a:lnTo>
                    <a:lnTo>
                      <a:pt x="0" y="677586"/>
                    </a:lnTo>
                    <a:lnTo>
                      <a:pt x="0" y="203200"/>
                    </a:lnTo>
                    <a:lnTo>
                      <a:pt x="167887" y="0"/>
                    </a:lnTo>
                    <a:close/>
                  </a:path>
                </a:pathLst>
              </a:custGeom>
              <a:solidFill>
                <a:srgbClr val="D21D2C"/>
              </a:solidFill>
            </p:spPr>
          </p:sp>
          <p:sp>
            <p:nvSpPr>
              <p:cNvPr id="23" name="TextBox 23"/>
              <p:cNvSpPr txBox="1"/>
              <p:nvPr/>
            </p:nvSpPr>
            <p:spPr>
              <a:xfrm>
                <a:off x="0" y="73025"/>
                <a:ext cx="335773" cy="668061"/>
              </a:xfrm>
              <a:prstGeom prst="rect">
                <a:avLst/>
              </a:prstGeom>
            </p:spPr>
            <p:txBody>
              <a:bodyPr lIns="88900" tIns="88900" rIns="88900" bIns="88900" rtlCol="0" anchor="ctr"/>
              <a:lstStyle/>
              <a:p>
                <a:pPr algn="ctr">
                  <a:lnSpc>
                    <a:spcPts val="3674"/>
                  </a:lnSpc>
                </a:pPr>
                <a:endParaRPr/>
              </a:p>
            </p:txBody>
          </p:sp>
        </p:grpSp>
        <p:sp>
          <p:nvSpPr>
            <p:cNvPr id="24" name="TextBox 24"/>
            <p:cNvSpPr txBox="1"/>
            <p:nvPr/>
          </p:nvSpPr>
          <p:spPr>
            <a:xfrm>
              <a:off x="386446" y="342863"/>
              <a:ext cx="1714244" cy="243371"/>
            </a:xfrm>
            <a:prstGeom prst="rect">
              <a:avLst/>
            </a:prstGeom>
          </p:spPr>
          <p:txBody>
            <a:bodyPr lIns="0" tIns="0" rIns="0" bIns="0" rtlCol="0" anchor="t">
              <a:spAutoFit/>
            </a:bodyPr>
            <a:lstStyle/>
            <a:p>
              <a:pPr algn="ctr">
                <a:lnSpc>
                  <a:spcPts val="1561"/>
                </a:lnSpc>
                <a:spcBef>
                  <a:spcPct val="0"/>
                </a:spcBef>
              </a:pPr>
              <a:r>
                <a:rPr lang="en-US" sz="1115">
                  <a:solidFill>
                    <a:srgbClr val="FFFFFF"/>
                  </a:solidFill>
                  <a:latin typeface="Canva Sans"/>
                  <a:ea typeface="Canva Sans"/>
                  <a:cs typeface="Canva Sans"/>
                  <a:sym typeface="Canva Sans"/>
                </a:rPr>
                <a:t>Impact indirecte</a:t>
              </a:r>
            </a:p>
          </p:txBody>
        </p:sp>
      </p:grpSp>
      <p:sp>
        <p:nvSpPr>
          <p:cNvPr id="25" name="TextBox 25"/>
          <p:cNvSpPr txBox="1"/>
          <p:nvPr/>
        </p:nvSpPr>
        <p:spPr>
          <a:xfrm>
            <a:off x="14344928" y="5995491"/>
            <a:ext cx="2183258" cy="46482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Légende</a:t>
            </a:r>
          </a:p>
        </p:txBody>
      </p:sp>
      <p:sp>
        <p:nvSpPr>
          <p:cNvPr id="26" name="Freeform 26"/>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27" name="Group 27"/>
          <p:cNvGrpSpPr/>
          <p:nvPr/>
        </p:nvGrpSpPr>
        <p:grpSpPr>
          <a:xfrm>
            <a:off x="415172" y="9557071"/>
            <a:ext cx="6292395" cy="585675"/>
            <a:chOff x="0" y="0"/>
            <a:chExt cx="8389860" cy="780900"/>
          </a:xfrm>
        </p:grpSpPr>
        <p:sp>
          <p:nvSpPr>
            <p:cNvPr id="28" name="Freeform 28"/>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5"/>
              <a:stretch>
                <a:fillRect l="-11206" t="-37393" r="-9499" b="-46413"/>
              </a:stretch>
            </a:blipFill>
          </p:spPr>
        </p:sp>
        <p:sp>
          <p:nvSpPr>
            <p:cNvPr id="29" name="Freeform 29"/>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6"/>
              <a:stretch>
                <a:fillRect r="-117967"/>
              </a:stretch>
            </a:blipFill>
          </p:spPr>
        </p:sp>
        <p:sp>
          <p:nvSpPr>
            <p:cNvPr id="30" name="Freeform 30"/>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6"/>
              <a:stretch>
                <a:fillRect l="-85175" t="-129271"/>
              </a:stretch>
            </a:blipFill>
          </p:spPr>
        </p:sp>
      </p:grpSp>
      <p:sp>
        <p:nvSpPr>
          <p:cNvPr id="31" name="TextBox 22">
            <a:extLst>
              <a:ext uri="{FF2B5EF4-FFF2-40B4-BE49-F238E27FC236}">
                <a16:creationId xmlns:a16="http://schemas.microsoft.com/office/drawing/2014/main" id="{5ED18ED3-64B5-5919-3EC8-2F867EE3C4D7}"/>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6615101" cy="1558445"/>
          </a:xfrm>
          <a:custGeom>
            <a:avLst/>
            <a:gdLst/>
            <a:ahLst/>
            <a:cxnLst/>
            <a:rect l="l" t="t" r="r" b="b"/>
            <a:pathLst>
              <a:path w="6615101" h="1558445">
                <a:moveTo>
                  <a:pt x="0" y="0"/>
                </a:moveTo>
                <a:lnTo>
                  <a:pt x="6615101" y="0"/>
                </a:lnTo>
                <a:lnTo>
                  <a:pt x="6615101" y="1558445"/>
                </a:lnTo>
                <a:lnTo>
                  <a:pt x="0" y="1558445"/>
                </a:lnTo>
                <a:lnTo>
                  <a:pt x="0" y="0"/>
                </a:lnTo>
                <a:close/>
              </a:path>
            </a:pathLst>
          </a:custGeom>
          <a:blipFill>
            <a:blip r:embed="rId3"/>
            <a:stretch>
              <a:fillRect/>
            </a:stretch>
          </a:blipFill>
        </p:spPr>
      </p:sp>
      <p:grpSp>
        <p:nvGrpSpPr>
          <p:cNvPr id="3" name="Group 3"/>
          <p:cNvGrpSpPr/>
          <p:nvPr/>
        </p:nvGrpSpPr>
        <p:grpSpPr>
          <a:xfrm>
            <a:off x="0" y="9429750"/>
            <a:ext cx="18504819" cy="993441"/>
            <a:chOff x="0" y="0"/>
            <a:chExt cx="4873697" cy="261647"/>
          </a:xfrm>
        </p:grpSpPr>
        <p:sp>
          <p:nvSpPr>
            <p:cNvPr id="4" name="Freeform 4"/>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5" name="TextBox 5"/>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6" name="Freeform 6"/>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4"/>
            <a:stretch>
              <a:fillRect/>
            </a:stretch>
          </a:blipFill>
        </p:spPr>
      </p:sp>
      <p:sp>
        <p:nvSpPr>
          <p:cNvPr id="7" name="TextBox 7"/>
          <p:cNvSpPr txBox="1"/>
          <p:nvPr/>
        </p:nvSpPr>
        <p:spPr>
          <a:xfrm>
            <a:off x="1862410" y="3082872"/>
            <a:ext cx="8043590" cy="448310"/>
          </a:xfrm>
          <a:prstGeom prst="rect">
            <a:avLst/>
          </a:prstGeom>
        </p:spPr>
        <p:txBody>
          <a:bodyPr wrap="square" lIns="0" tIns="0" rIns="0" bIns="0" rtlCol="0" anchor="t">
            <a:spAutoFit/>
          </a:bodyPr>
          <a:lstStyle/>
          <a:p>
            <a:pPr algn="ctr">
              <a:lnSpc>
                <a:spcPts val="3640"/>
              </a:lnSpc>
              <a:spcBef>
                <a:spcPct val="0"/>
              </a:spcBef>
            </a:pPr>
            <a:r>
              <a:rPr lang="en-US" sz="2600" spc="587" dirty="0">
                <a:solidFill>
                  <a:srgbClr val="737373"/>
                </a:solidFill>
                <a:latin typeface="Canva Sans"/>
                <a:ea typeface="Canva Sans"/>
                <a:cs typeface="Canva Sans"/>
                <a:sym typeface="Canva Sans"/>
              </a:rPr>
              <a:t>PRÉSENTATION DU DASHBOARD</a:t>
            </a:r>
          </a:p>
        </p:txBody>
      </p:sp>
      <p:sp>
        <p:nvSpPr>
          <p:cNvPr id="8" name="TextBox 8"/>
          <p:cNvSpPr txBox="1"/>
          <p:nvPr/>
        </p:nvSpPr>
        <p:spPr>
          <a:xfrm>
            <a:off x="12679880" y="7161345"/>
            <a:ext cx="2026719" cy="471494"/>
          </a:xfrm>
          <a:prstGeom prst="rect">
            <a:avLst/>
          </a:prstGeom>
        </p:spPr>
        <p:txBody>
          <a:bodyPr wrap="square" lIns="0" tIns="0" rIns="0" bIns="0" rtlCol="0" anchor="t">
            <a:spAutoFit/>
          </a:bodyPr>
          <a:lstStyle/>
          <a:p>
            <a:pPr algn="ctr">
              <a:lnSpc>
                <a:spcPts val="3937"/>
              </a:lnSpc>
              <a:spcBef>
                <a:spcPct val="0"/>
              </a:spcBef>
            </a:pPr>
            <a:r>
              <a:rPr lang="en-US" sz="2812" i="1" dirty="0">
                <a:solidFill>
                  <a:srgbClr val="000000"/>
                </a:solidFill>
                <a:latin typeface="Canva Sans Italics"/>
                <a:ea typeface="Canva Sans Italics"/>
                <a:cs typeface="Canva Sans Italics"/>
                <a:sym typeface="Canva Sans Italics"/>
              </a:rPr>
              <a:t>Robert LIM</a:t>
            </a:r>
          </a:p>
        </p:txBody>
      </p:sp>
      <p:sp>
        <p:nvSpPr>
          <p:cNvPr id="9" name="TextBox 9"/>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10" name="TextBox 10"/>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1" name="TextBox 11"/>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1/11</a:t>
            </a:r>
          </a:p>
        </p:txBody>
      </p:sp>
      <p:sp>
        <p:nvSpPr>
          <p:cNvPr id="12" name="TextBox 12"/>
          <p:cNvSpPr txBox="1"/>
          <p:nvPr/>
        </p:nvSpPr>
        <p:spPr>
          <a:xfrm>
            <a:off x="12679881" y="6606915"/>
            <a:ext cx="2788719" cy="471494"/>
          </a:xfrm>
          <a:prstGeom prst="rect">
            <a:avLst/>
          </a:prstGeom>
        </p:spPr>
        <p:txBody>
          <a:bodyPr wrap="square" lIns="0" tIns="0" rIns="0" bIns="0" rtlCol="0" anchor="t">
            <a:spAutoFit/>
          </a:bodyPr>
          <a:lstStyle/>
          <a:p>
            <a:pPr algn="ctr">
              <a:lnSpc>
                <a:spcPts val="3937"/>
              </a:lnSpc>
              <a:spcBef>
                <a:spcPct val="0"/>
              </a:spcBef>
            </a:pPr>
            <a:r>
              <a:rPr lang="en-US" sz="2812" i="1" dirty="0" err="1">
                <a:solidFill>
                  <a:srgbClr val="000000"/>
                </a:solidFill>
                <a:latin typeface="Canva Sans Italics"/>
                <a:ea typeface="Canva Sans Italics"/>
                <a:cs typeface="Canva Sans Italics"/>
                <a:sym typeface="Canva Sans Italics"/>
              </a:rPr>
              <a:t>Zoé</a:t>
            </a:r>
            <a:r>
              <a:rPr lang="en-US" sz="2812" i="1" dirty="0">
                <a:solidFill>
                  <a:srgbClr val="000000"/>
                </a:solidFill>
                <a:latin typeface="Canva Sans Italics"/>
                <a:ea typeface="Canva Sans Italics"/>
                <a:cs typeface="Canva Sans Italics"/>
                <a:sym typeface="Canva Sans Italics"/>
              </a:rPr>
              <a:t> CARGNELLI</a:t>
            </a:r>
          </a:p>
        </p:txBody>
      </p:sp>
      <p:sp>
        <p:nvSpPr>
          <p:cNvPr id="13" name="TextBox 13"/>
          <p:cNvSpPr txBox="1"/>
          <p:nvPr/>
        </p:nvSpPr>
        <p:spPr>
          <a:xfrm>
            <a:off x="12679880" y="6049695"/>
            <a:ext cx="2407719" cy="471494"/>
          </a:xfrm>
          <a:prstGeom prst="rect">
            <a:avLst/>
          </a:prstGeom>
        </p:spPr>
        <p:txBody>
          <a:bodyPr wrap="square" lIns="0" tIns="0" rIns="0" bIns="0" rtlCol="0" anchor="t">
            <a:spAutoFit/>
          </a:bodyPr>
          <a:lstStyle/>
          <a:p>
            <a:pPr algn="ctr">
              <a:lnSpc>
                <a:spcPts val="3937"/>
              </a:lnSpc>
              <a:spcBef>
                <a:spcPct val="0"/>
              </a:spcBef>
            </a:pPr>
            <a:r>
              <a:rPr lang="en-US" sz="2812" b="1" dirty="0">
                <a:solidFill>
                  <a:srgbClr val="000000"/>
                </a:solidFill>
                <a:latin typeface="Canva Sans Bold"/>
                <a:ea typeface="Canva Sans Bold"/>
                <a:cs typeface="Canva Sans Bold"/>
                <a:sym typeface="Canva Sans Bold"/>
              </a:rPr>
              <a:t>Alternant.es :</a:t>
            </a:r>
          </a:p>
        </p:txBody>
      </p:sp>
      <p:sp>
        <p:nvSpPr>
          <p:cNvPr id="14" name="TextBox 14"/>
          <p:cNvSpPr txBox="1"/>
          <p:nvPr/>
        </p:nvSpPr>
        <p:spPr>
          <a:xfrm>
            <a:off x="1862410" y="7373280"/>
            <a:ext cx="4309790" cy="471494"/>
          </a:xfrm>
          <a:prstGeom prst="rect">
            <a:avLst/>
          </a:prstGeom>
        </p:spPr>
        <p:txBody>
          <a:bodyPr wrap="square" lIns="0" tIns="0" rIns="0" bIns="0" rtlCol="0" anchor="t">
            <a:spAutoFit/>
          </a:bodyPr>
          <a:lstStyle/>
          <a:p>
            <a:pPr algn="ctr">
              <a:lnSpc>
                <a:spcPts val="3937"/>
              </a:lnSpc>
              <a:spcBef>
                <a:spcPct val="0"/>
              </a:spcBef>
            </a:pPr>
            <a:r>
              <a:rPr lang="en-US" sz="2812" i="1" dirty="0">
                <a:solidFill>
                  <a:srgbClr val="000000"/>
                </a:solidFill>
                <a:latin typeface="Canva Sans Italics"/>
                <a:ea typeface="Canva Sans Italics"/>
                <a:cs typeface="Canva Sans Italics"/>
                <a:sym typeface="Canva Sans Italics"/>
              </a:rPr>
              <a:t>Mario CORTES-CORNAX</a:t>
            </a:r>
          </a:p>
        </p:txBody>
      </p:sp>
      <p:sp>
        <p:nvSpPr>
          <p:cNvPr id="15" name="TextBox 15"/>
          <p:cNvSpPr txBox="1"/>
          <p:nvPr/>
        </p:nvSpPr>
        <p:spPr>
          <a:xfrm>
            <a:off x="1877730" y="6818850"/>
            <a:ext cx="2389470" cy="471494"/>
          </a:xfrm>
          <a:prstGeom prst="rect">
            <a:avLst/>
          </a:prstGeom>
        </p:spPr>
        <p:txBody>
          <a:bodyPr wrap="square" lIns="0" tIns="0" rIns="0" bIns="0" rtlCol="0" anchor="t">
            <a:spAutoFit/>
          </a:bodyPr>
          <a:lstStyle/>
          <a:p>
            <a:pPr algn="ctr">
              <a:lnSpc>
                <a:spcPts val="3937"/>
              </a:lnSpc>
              <a:spcBef>
                <a:spcPct val="0"/>
              </a:spcBef>
            </a:pPr>
            <a:r>
              <a:rPr lang="en-US" sz="2812" i="1" dirty="0" err="1">
                <a:solidFill>
                  <a:srgbClr val="000000"/>
                </a:solidFill>
                <a:latin typeface="Canva Sans Italics"/>
                <a:ea typeface="Canva Sans Italics"/>
                <a:cs typeface="Canva Sans Italics"/>
                <a:sym typeface="Canva Sans Italics"/>
              </a:rPr>
              <a:t>Aurélie</a:t>
            </a:r>
            <a:r>
              <a:rPr lang="en-US" sz="2812" i="1" dirty="0">
                <a:solidFill>
                  <a:srgbClr val="000000"/>
                </a:solidFill>
                <a:latin typeface="Canva Sans Italics"/>
                <a:ea typeface="Canva Sans Italics"/>
                <a:cs typeface="Canva Sans Italics"/>
                <a:sym typeface="Canva Sans Italics"/>
              </a:rPr>
              <a:t> ZARA</a:t>
            </a:r>
          </a:p>
        </p:txBody>
      </p:sp>
      <p:sp>
        <p:nvSpPr>
          <p:cNvPr id="16" name="TextBox 16"/>
          <p:cNvSpPr txBox="1"/>
          <p:nvPr/>
        </p:nvSpPr>
        <p:spPr>
          <a:xfrm>
            <a:off x="1877730" y="6261630"/>
            <a:ext cx="2665456" cy="471494"/>
          </a:xfrm>
          <a:prstGeom prst="rect">
            <a:avLst/>
          </a:prstGeom>
        </p:spPr>
        <p:txBody>
          <a:bodyPr wrap="square" lIns="0" tIns="0" rIns="0" bIns="0" rtlCol="0" anchor="t">
            <a:spAutoFit/>
          </a:bodyPr>
          <a:lstStyle/>
          <a:p>
            <a:pPr algn="ctr">
              <a:lnSpc>
                <a:spcPts val="3937"/>
              </a:lnSpc>
              <a:spcBef>
                <a:spcPct val="0"/>
              </a:spcBef>
            </a:pPr>
            <a:r>
              <a:rPr lang="en-US" sz="2812" b="1" dirty="0" err="1">
                <a:solidFill>
                  <a:srgbClr val="000000"/>
                </a:solidFill>
                <a:latin typeface="Canva Sans Bold"/>
                <a:ea typeface="Canva Sans Bold"/>
                <a:cs typeface="Canva Sans Bold"/>
                <a:sym typeface="Canva Sans Bold"/>
              </a:rPr>
              <a:t>Encadrement</a:t>
            </a:r>
            <a:r>
              <a:rPr lang="en-US" sz="2812" b="1" dirty="0">
                <a:solidFill>
                  <a:srgbClr val="000000"/>
                </a:solidFill>
                <a:latin typeface="Canva Sans Bold"/>
                <a:ea typeface="Canva Sans Bold"/>
                <a:cs typeface="Canva Sans Bold"/>
                <a:sym typeface="Canva Sans Bold"/>
              </a:rPr>
              <a:t> :</a:t>
            </a:r>
          </a:p>
        </p:txBody>
      </p:sp>
      <p:sp>
        <p:nvSpPr>
          <p:cNvPr id="17" name="TextBox 17"/>
          <p:cNvSpPr txBox="1"/>
          <p:nvPr/>
        </p:nvSpPr>
        <p:spPr>
          <a:xfrm>
            <a:off x="4543186" y="3703988"/>
            <a:ext cx="9401413" cy="903606"/>
          </a:xfrm>
          <a:prstGeom prst="rect">
            <a:avLst/>
          </a:prstGeom>
        </p:spPr>
        <p:txBody>
          <a:bodyPr wrap="square" lIns="0" tIns="0" rIns="0" bIns="0" rtlCol="0" anchor="t">
            <a:spAutoFit/>
          </a:bodyPr>
          <a:lstStyle/>
          <a:p>
            <a:pPr algn="ctr">
              <a:lnSpc>
                <a:spcPts val="7419"/>
              </a:lnSpc>
              <a:spcBef>
                <a:spcPct val="0"/>
              </a:spcBef>
            </a:pPr>
            <a:r>
              <a:rPr lang="en-US" sz="5299" b="1" dirty="0" err="1">
                <a:solidFill>
                  <a:srgbClr val="000000"/>
                </a:solidFill>
                <a:latin typeface="Canva Sans Bold"/>
                <a:ea typeface="Canva Sans Bold"/>
                <a:cs typeface="Canva Sans Bold"/>
                <a:sym typeface="Canva Sans Bold"/>
              </a:rPr>
              <a:t>Matérialité</a:t>
            </a:r>
            <a:r>
              <a:rPr lang="en-US" sz="5299" b="1" dirty="0">
                <a:solidFill>
                  <a:srgbClr val="000000"/>
                </a:solidFill>
                <a:latin typeface="Canva Sans Bold"/>
                <a:ea typeface="Canva Sans Bold"/>
                <a:cs typeface="Canva Sans Bold"/>
                <a:sym typeface="Canva Sans Bold"/>
              </a:rPr>
              <a:t> des data centers</a:t>
            </a:r>
          </a:p>
        </p:txBody>
      </p:sp>
      <p:sp>
        <p:nvSpPr>
          <p:cNvPr id="18" name="TextBox 18"/>
          <p:cNvSpPr txBox="1"/>
          <p:nvPr/>
        </p:nvSpPr>
        <p:spPr>
          <a:xfrm>
            <a:off x="2043121" y="4551713"/>
            <a:ext cx="14418578" cy="587375"/>
          </a:xfrm>
          <a:prstGeom prst="rect">
            <a:avLst/>
          </a:prstGeom>
        </p:spPr>
        <p:txBody>
          <a:bodyPr lIns="0" tIns="0" rIns="0" bIns="0" rtlCol="0" anchor="t">
            <a:spAutoFit/>
          </a:bodyPr>
          <a:lstStyle/>
          <a:p>
            <a:pPr algn="ctr">
              <a:lnSpc>
                <a:spcPts val="4899"/>
              </a:lnSpc>
              <a:spcBef>
                <a:spcPct val="0"/>
              </a:spcBef>
            </a:pPr>
            <a:r>
              <a:rPr lang="en-US" sz="3499" b="1" i="1">
                <a:solidFill>
                  <a:srgbClr val="5F5E5A"/>
                </a:solidFill>
                <a:latin typeface="Canva Sans Bold Italics"/>
                <a:ea typeface="Canva Sans Bold Italics"/>
                <a:cs typeface="Canva Sans Bold Italics"/>
                <a:sym typeface="Canva Sans Bold Italics"/>
              </a:rPr>
              <a:t>Interroger la soutenabilité des data centers</a:t>
            </a:r>
          </a:p>
        </p:txBody>
      </p:sp>
      <p:sp>
        <p:nvSpPr>
          <p:cNvPr id="19" name="TextBox 19"/>
          <p:cNvSpPr txBox="1"/>
          <p:nvPr/>
        </p:nvSpPr>
        <p:spPr>
          <a:xfrm>
            <a:off x="1324591" y="8340074"/>
            <a:ext cx="15638819" cy="656590"/>
          </a:xfrm>
          <a:prstGeom prst="rect">
            <a:avLst/>
          </a:prstGeom>
        </p:spPr>
        <p:txBody>
          <a:bodyPr lIns="0" tIns="0" rIns="0" bIns="0" rtlCol="0" anchor="t">
            <a:spAutoFit/>
          </a:bodyPr>
          <a:lstStyle/>
          <a:p>
            <a:pPr algn="ctr">
              <a:lnSpc>
                <a:spcPts val="2660"/>
              </a:lnSpc>
              <a:spcBef>
                <a:spcPct val="0"/>
              </a:spcBef>
            </a:pPr>
            <a:r>
              <a:rPr lang="en-US" sz="1900">
                <a:solidFill>
                  <a:srgbClr val="737373"/>
                </a:solidFill>
                <a:latin typeface="Canva Sans"/>
                <a:ea typeface="Canva Sans"/>
                <a:cs typeface="Canva Sans"/>
                <a:sym typeface="Canva Sans"/>
              </a:rPr>
              <a:t>Opération soutenue par l’État dans le cadre de l’AMI "Compétences et Métiers d’Avenir" du programme France 2030 opéré par la Caisse des dépôts (La Banque des Territoires).</a:t>
            </a:r>
          </a:p>
        </p:txBody>
      </p:sp>
      <p:sp>
        <p:nvSpPr>
          <p:cNvPr id="20" name="Freeform 20"/>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5"/>
            <a:stretch>
              <a:fillRect l="-262776"/>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8/11</a:t>
            </a:r>
          </a:p>
        </p:txBody>
      </p:sp>
      <p:sp>
        <p:nvSpPr>
          <p:cNvPr id="6" name="TextBox 6"/>
          <p:cNvSpPr txBox="1"/>
          <p:nvPr/>
        </p:nvSpPr>
        <p:spPr>
          <a:xfrm>
            <a:off x="1028699" y="679450"/>
            <a:ext cx="9639301" cy="419346"/>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II. </a:t>
            </a:r>
            <a:r>
              <a:rPr lang="en-US" sz="2499" spc="462" dirty="0" err="1">
                <a:solidFill>
                  <a:srgbClr val="5F5E5A"/>
                </a:solidFill>
                <a:latin typeface="Canva Sans"/>
                <a:ea typeface="Canva Sans"/>
                <a:cs typeface="Canva Sans"/>
                <a:sym typeface="Canva Sans"/>
              </a:rPr>
              <a:t>Schémas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conceptuels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d’impacts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potentiels</a:t>
            </a:r>
            <a:endParaRPr lang="en-US" sz="2499" spc="462" dirty="0">
              <a:solidFill>
                <a:srgbClr val="5F5E5A"/>
              </a:solidFill>
              <a:latin typeface="Canva Sans"/>
              <a:ea typeface="Canva Sans"/>
              <a:cs typeface="Canva Sans"/>
              <a:sym typeface="Canva Sans"/>
            </a:endParaRPr>
          </a:p>
        </p:txBody>
      </p:sp>
      <p:sp>
        <p:nvSpPr>
          <p:cNvPr id="7" name="TextBox 7"/>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8" name="TextBox 8"/>
          <p:cNvSpPr txBox="1"/>
          <p:nvPr/>
        </p:nvSpPr>
        <p:spPr>
          <a:xfrm>
            <a:off x="1028700" y="923925"/>
            <a:ext cx="8877300" cy="903606"/>
          </a:xfrm>
          <a:prstGeom prst="rect">
            <a:avLst/>
          </a:prstGeom>
        </p:spPr>
        <p:txBody>
          <a:bodyPr wrap="square"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d. Politique et </a:t>
            </a:r>
            <a:r>
              <a:rPr lang="en-US" sz="5299" b="1" dirty="0" err="1">
                <a:solidFill>
                  <a:srgbClr val="F45317"/>
                </a:solidFill>
                <a:latin typeface="Canva Sans Bold"/>
                <a:ea typeface="Canva Sans Bold"/>
                <a:cs typeface="Canva Sans Bold"/>
                <a:sym typeface="Canva Sans Bold"/>
              </a:rPr>
              <a:t>économie</a:t>
            </a:r>
            <a:endParaRPr lang="en-US" sz="5299" b="1" dirty="0">
              <a:solidFill>
                <a:srgbClr val="F45317"/>
              </a:solidFill>
              <a:latin typeface="Canva Sans Bold"/>
              <a:ea typeface="Canva Sans Bold"/>
              <a:cs typeface="Canva Sans Bold"/>
              <a:sym typeface="Canva Sans Bold"/>
            </a:endParaRPr>
          </a:p>
        </p:txBody>
      </p:sp>
      <p:sp>
        <p:nvSpPr>
          <p:cNvPr id="9" name="TextBox 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0" name="Freeform 10"/>
          <p:cNvSpPr/>
          <p:nvPr/>
        </p:nvSpPr>
        <p:spPr>
          <a:xfrm>
            <a:off x="1061732" y="2446279"/>
            <a:ext cx="16381355" cy="6301680"/>
          </a:xfrm>
          <a:custGeom>
            <a:avLst/>
            <a:gdLst/>
            <a:ahLst/>
            <a:cxnLst/>
            <a:rect l="l" t="t" r="r" b="b"/>
            <a:pathLst>
              <a:path w="16381355" h="6301680">
                <a:moveTo>
                  <a:pt x="0" y="0"/>
                </a:moveTo>
                <a:lnTo>
                  <a:pt x="16381355" y="0"/>
                </a:lnTo>
                <a:lnTo>
                  <a:pt x="16381355" y="6301680"/>
                </a:lnTo>
                <a:lnTo>
                  <a:pt x="0" y="6301680"/>
                </a:lnTo>
                <a:lnTo>
                  <a:pt x="0" y="0"/>
                </a:lnTo>
                <a:close/>
              </a:path>
            </a:pathLst>
          </a:custGeom>
          <a:blipFill>
            <a:blip r:embed="rId3"/>
            <a:stretch>
              <a:fillRect t="-3648" r="-1584"/>
            </a:stretch>
          </a:blipFill>
        </p:spPr>
      </p:sp>
      <p:grpSp>
        <p:nvGrpSpPr>
          <p:cNvPr id="11" name="Group 11"/>
          <p:cNvGrpSpPr/>
          <p:nvPr/>
        </p:nvGrpSpPr>
        <p:grpSpPr>
          <a:xfrm>
            <a:off x="15471167" y="5873799"/>
            <a:ext cx="2484798" cy="2834348"/>
            <a:chOff x="0" y="0"/>
            <a:chExt cx="654432" cy="746495"/>
          </a:xfrm>
        </p:grpSpPr>
        <p:sp>
          <p:nvSpPr>
            <p:cNvPr id="12" name="Freeform 12"/>
            <p:cNvSpPr/>
            <p:nvPr/>
          </p:nvSpPr>
          <p:spPr>
            <a:xfrm>
              <a:off x="0" y="0"/>
              <a:ext cx="654432" cy="746495"/>
            </a:xfrm>
            <a:custGeom>
              <a:avLst/>
              <a:gdLst/>
              <a:ahLst/>
              <a:cxnLst/>
              <a:rect l="l" t="t" r="r" b="b"/>
              <a:pathLst>
                <a:path w="654432" h="746495">
                  <a:moveTo>
                    <a:pt x="0" y="0"/>
                  </a:moveTo>
                  <a:lnTo>
                    <a:pt x="654432" y="0"/>
                  </a:lnTo>
                  <a:lnTo>
                    <a:pt x="654432" y="746495"/>
                  </a:lnTo>
                  <a:lnTo>
                    <a:pt x="0" y="746495"/>
                  </a:lnTo>
                  <a:close/>
                </a:path>
              </a:pathLst>
            </a:custGeom>
            <a:solidFill>
              <a:srgbClr val="FFFFFF"/>
            </a:solidFill>
            <a:ln w="19050" cap="sq">
              <a:solidFill>
                <a:srgbClr val="000000"/>
              </a:solidFill>
              <a:prstDash val="solid"/>
              <a:miter/>
            </a:ln>
          </p:spPr>
        </p:sp>
        <p:sp>
          <p:nvSpPr>
            <p:cNvPr id="13" name="TextBox 13"/>
            <p:cNvSpPr txBox="1"/>
            <p:nvPr/>
          </p:nvSpPr>
          <p:spPr>
            <a:xfrm>
              <a:off x="0" y="-47625"/>
              <a:ext cx="654432" cy="794120"/>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14" name="Group 14"/>
          <p:cNvGrpSpPr/>
          <p:nvPr/>
        </p:nvGrpSpPr>
        <p:grpSpPr>
          <a:xfrm>
            <a:off x="15660811" y="6993861"/>
            <a:ext cx="2036290" cy="713409"/>
            <a:chOff x="0" y="0"/>
            <a:chExt cx="653664" cy="229009"/>
          </a:xfrm>
        </p:grpSpPr>
        <p:sp>
          <p:nvSpPr>
            <p:cNvPr id="15" name="Freeform 15"/>
            <p:cNvSpPr/>
            <p:nvPr/>
          </p:nvSpPr>
          <p:spPr>
            <a:xfrm>
              <a:off x="0" y="0"/>
              <a:ext cx="653664" cy="229009"/>
            </a:xfrm>
            <a:custGeom>
              <a:avLst/>
              <a:gdLst/>
              <a:ahLst/>
              <a:cxnLst/>
              <a:rect l="l" t="t" r="r" b="b"/>
              <a:pathLst>
                <a:path w="653664" h="229009">
                  <a:moveTo>
                    <a:pt x="326832" y="0"/>
                  </a:moveTo>
                  <a:lnTo>
                    <a:pt x="653664" y="114505"/>
                  </a:lnTo>
                  <a:lnTo>
                    <a:pt x="326832" y="229009"/>
                  </a:lnTo>
                  <a:lnTo>
                    <a:pt x="0" y="114505"/>
                  </a:lnTo>
                  <a:lnTo>
                    <a:pt x="326832" y="0"/>
                  </a:lnTo>
                  <a:close/>
                </a:path>
              </a:pathLst>
            </a:custGeom>
            <a:solidFill>
              <a:srgbClr val="D21D2C"/>
            </a:solidFill>
          </p:spPr>
        </p:sp>
        <p:sp>
          <p:nvSpPr>
            <p:cNvPr id="16" name="TextBox 16"/>
            <p:cNvSpPr txBox="1"/>
            <p:nvPr/>
          </p:nvSpPr>
          <p:spPr>
            <a:xfrm>
              <a:off x="112349" y="10786"/>
              <a:ext cx="428967" cy="178862"/>
            </a:xfrm>
            <a:prstGeom prst="rect">
              <a:avLst/>
            </a:prstGeom>
          </p:spPr>
          <p:txBody>
            <a:bodyPr lIns="50800" tIns="50800" rIns="50800" bIns="50800" rtlCol="0" anchor="ctr"/>
            <a:lstStyle/>
            <a:p>
              <a:pPr algn="ctr">
                <a:lnSpc>
                  <a:spcPts val="2100"/>
                </a:lnSpc>
              </a:pPr>
              <a:r>
                <a:rPr lang="en-US" sz="1500">
                  <a:solidFill>
                    <a:srgbClr val="FFFFFF"/>
                  </a:solidFill>
                  <a:latin typeface="Canva Sans"/>
                  <a:ea typeface="Canva Sans"/>
                  <a:cs typeface="Canva Sans"/>
                  <a:sym typeface="Canva Sans"/>
                </a:rPr>
                <a:t>Impact direct</a:t>
              </a:r>
            </a:p>
          </p:txBody>
        </p:sp>
      </p:grpSp>
      <p:grpSp>
        <p:nvGrpSpPr>
          <p:cNvPr id="17" name="Group 17"/>
          <p:cNvGrpSpPr/>
          <p:nvPr/>
        </p:nvGrpSpPr>
        <p:grpSpPr>
          <a:xfrm>
            <a:off x="15944996" y="6438045"/>
            <a:ext cx="1467920" cy="469726"/>
            <a:chOff x="0" y="0"/>
            <a:chExt cx="386613" cy="123714"/>
          </a:xfrm>
        </p:grpSpPr>
        <p:sp>
          <p:nvSpPr>
            <p:cNvPr id="18" name="Freeform 18"/>
            <p:cNvSpPr/>
            <p:nvPr/>
          </p:nvSpPr>
          <p:spPr>
            <a:xfrm>
              <a:off x="0" y="0"/>
              <a:ext cx="386613" cy="123714"/>
            </a:xfrm>
            <a:custGeom>
              <a:avLst/>
              <a:gdLst/>
              <a:ahLst/>
              <a:cxnLst/>
              <a:rect l="l" t="t" r="r" b="b"/>
              <a:pathLst>
                <a:path w="386613" h="123714">
                  <a:moveTo>
                    <a:pt x="0" y="0"/>
                  </a:moveTo>
                  <a:lnTo>
                    <a:pt x="386613" y="0"/>
                  </a:lnTo>
                  <a:lnTo>
                    <a:pt x="386613" y="123714"/>
                  </a:lnTo>
                  <a:lnTo>
                    <a:pt x="0" y="123714"/>
                  </a:lnTo>
                  <a:close/>
                </a:path>
              </a:pathLst>
            </a:custGeom>
            <a:solidFill>
              <a:srgbClr val="D21D2C"/>
            </a:solidFill>
          </p:spPr>
        </p:sp>
        <p:sp>
          <p:nvSpPr>
            <p:cNvPr id="19" name="TextBox 19"/>
            <p:cNvSpPr txBox="1"/>
            <p:nvPr/>
          </p:nvSpPr>
          <p:spPr>
            <a:xfrm>
              <a:off x="0" y="-47625"/>
              <a:ext cx="386613" cy="171339"/>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20" name="Group 20"/>
          <p:cNvGrpSpPr/>
          <p:nvPr/>
        </p:nvGrpSpPr>
        <p:grpSpPr>
          <a:xfrm>
            <a:off x="15789073" y="7792994"/>
            <a:ext cx="1865352" cy="711110"/>
            <a:chOff x="0" y="0"/>
            <a:chExt cx="2487137" cy="948147"/>
          </a:xfrm>
        </p:grpSpPr>
        <p:grpSp>
          <p:nvGrpSpPr>
            <p:cNvPr id="21" name="Group 21"/>
            <p:cNvGrpSpPr/>
            <p:nvPr/>
          </p:nvGrpSpPr>
          <p:grpSpPr>
            <a:xfrm rot="5400000">
              <a:off x="769495" y="-769495"/>
              <a:ext cx="948147" cy="2487137"/>
              <a:chOff x="0" y="0"/>
              <a:chExt cx="335773" cy="880786"/>
            </a:xfrm>
          </p:grpSpPr>
          <p:sp>
            <p:nvSpPr>
              <p:cNvPr id="22" name="Freeform 22"/>
              <p:cNvSpPr/>
              <p:nvPr/>
            </p:nvSpPr>
            <p:spPr>
              <a:xfrm>
                <a:off x="0" y="0"/>
                <a:ext cx="335773" cy="880786"/>
              </a:xfrm>
              <a:custGeom>
                <a:avLst/>
                <a:gdLst/>
                <a:ahLst/>
                <a:cxnLst/>
                <a:rect l="l" t="t" r="r" b="b"/>
                <a:pathLst>
                  <a:path w="335773" h="880786">
                    <a:moveTo>
                      <a:pt x="167887" y="0"/>
                    </a:moveTo>
                    <a:lnTo>
                      <a:pt x="335773" y="203200"/>
                    </a:lnTo>
                    <a:lnTo>
                      <a:pt x="335773" y="677586"/>
                    </a:lnTo>
                    <a:lnTo>
                      <a:pt x="167887" y="880786"/>
                    </a:lnTo>
                    <a:lnTo>
                      <a:pt x="0" y="677586"/>
                    </a:lnTo>
                    <a:lnTo>
                      <a:pt x="0" y="203200"/>
                    </a:lnTo>
                    <a:lnTo>
                      <a:pt x="167887" y="0"/>
                    </a:lnTo>
                    <a:close/>
                  </a:path>
                </a:pathLst>
              </a:custGeom>
              <a:solidFill>
                <a:srgbClr val="D21D2C"/>
              </a:solidFill>
            </p:spPr>
          </p:sp>
          <p:sp>
            <p:nvSpPr>
              <p:cNvPr id="23" name="TextBox 23"/>
              <p:cNvSpPr txBox="1"/>
              <p:nvPr/>
            </p:nvSpPr>
            <p:spPr>
              <a:xfrm>
                <a:off x="0" y="73025"/>
                <a:ext cx="335773" cy="668061"/>
              </a:xfrm>
              <a:prstGeom prst="rect">
                <a:avLst/>
              </a:prstGeom>
            </p:spPr>
            <p:txBody>
              <a:bodyPr lIns="88900" tIns="88900" rIns="88900" bIns="88900" rtlCol="0" anchor="ctr"/>
              <a:lstStyle/>
              <a:p>
                <a:pPr algn="ctr">
                  <a:lnSpc>
                    <a:spcPts val="3674"/>
                  </a:lnSpc>
                </a:pPr>
                <a:endParaRPr/>
              </a:p>
            </p:txBody>
          </p:sp>
        </p:grpSp>
        <p:sp>
          <p:nvSpPr>
            <p:cNvPr id="24" name="TextBox 24"/>
            <p:cNvSpPr txBox="1"/>
            <p:nvPr/>
          </p:nvSpPr>
          <p:spPr>
            <a:xfrm>
              <a:off x="386446" y="342863"/>
              <a:ext cx="1714244" cy="243371"/>
            </a:xfrm>
            <a:prstGeom prst="rect">
              <a:avLst/>
            </a:prstGeom>
          </p:spPr>
          <p:txBody>
            <a:bodyPr lIns="0" tIns="0" rIns="0" bIns="0" rtlCol="0" anchor="t">
              <a:spAutoFit/>
            </a:bodyPr>
            <a:lstStyle/>
            <a:p>
              <a:pPr algn="ctr">
                <a:lnSpc>
                  <a:spcPts val="1561"/>
                </a:lnSpc>
                <a:spcBef>
                  <a:spcPct val="0"/>
                </a:spcBef>
              </a:pPr>
              <a:r>
                <a:rPr lang="en-US" sz="1115">
                  <a:solidFill>
                    <a:srgbClr val="FFFFFF"/>
                  </a:solidFill>
                  <a:latin typeface="Canva Sans"/>
                  <a:ea typeface="Canva Sans"/>
                  <a:cs typeface="Canva Sans"/>
                  <a:sym typeface="Canva Sans"/>
                </a:rPr>
                <a:t>Impact indirecte</a:t>
              </a:r>
            </a:p>
          </p:txBody>
        </p:sp>
      </p:grpSp>
      <p:sp>
        <p:nvSpPr>
          <p:cNvPr id="25" name="TextBox 25"/>
          <p:cNvSpPr txBox="1"/>
          <p:nvPr/>
        </p:nvSpPr>
        <p:spPr>
          <a:xfrm>
            <a:off x="15587327" y="5887500"/>
            <a:ext cx="2183258" cy="46482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Légende</a:t>
            </a:r>
          </a:p>
        </p:txBody>
      </p:sp>
      <p:sp>
        <p:nvSpPr>
          <p:cNvPr id="26" name="Freeform 26"/>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27" name="Group 27"/>
          <p:cNvGrpSpPr/>
          <p:nvPr/>
        </p:nvGrpSpPr>
        <p:grpSpPr>
          <a:xfrm>
            <a:off x="415172" y="9557071"/>
            <a:ext cx="6292395" cy="585675"/>
            <a:chOff x="0" y="0"/>
            <a:chExt cx="8389860" cy="780900"/>
          </a:xfrm>
        </p:grpSpPr>
        <p:sp>
          <p:nvSpPr>
            <p:cNvPr id="28" name="Freeform 28"/>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5"/>
              <a:stretch>
                <a:fillRect l="-11206" t="-37393" r="-9499" b="-46413"/>
              </a:stretch>
            </a:blipFill>
          </p:spPr>
        </p:sp>
        <p:sp>
          <p:nvSpPr>
            <p:cNvPr id="29" name="Freeform 29"/>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6"/>
              <a:stretch>
                <a:fillRect r="-117967"/>
              </a:stretch>
            </a:blipFill>
          </p:spPr>
        </p:sp>
        <p:sp>
          <p:nvSpPr>
            <p:cNvPr id="30" name="Freeform 30"/>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6"/>
              <a:stretch>
                <a:fillRect l="-85175" t="-129271"/>
              </a:stretch>
            </a:blipFill>
          </p:spPr>
        </p:sp>
      </p:grpSp>
      <p:sp>
        <p:nvSpPr>
          <p:cNvPr id="31" name="TextBox 22">
            <a:extLst>
              <a:ext uri="{FF2B5EF4-FFF2-40B4-BE49-F238E27FC236}">
                <a16:creationId xmlns:a16="http://schemas.microsoft.com/office/drawing/2014/main" id="{4B181E7A-F154-CABB-CC1E-545403CBC899}"/>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9/11</a:t>
            </a:r>
          </a:p>
        </p:txBody>
      </p:sp>
      <p:sp>
        <p:nvSpPr>
          <p:cNvPr id="6" name="TextBox 6"/>
          <p:cNvSpPr txBox="1"/>
          <p:nvPr/>
        </p:nvSpPr>
        <p:spPr>
          <a:xfrm>
            <a:off x="1028700" y="679450"/>
            <a:ext cx="10020300" cy="419346"/>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II. </a:t>
            </a:r>
            <a:r>
              <a:rPr lang="en-US" sz="2499" spc="462" dirty="0" err="1">
                <a:solidFill>
                  <a:srgbClr val="5F5E5A"/>
                </a:solidFill>
                <a:latin typeface="Canva Sans"/>
                <a:ea typeface="Canva Sans"/>
                <a:cs typeface="Canva Sans"/>
                <a:sym typeface="Canva Sans"/>
              </a:rPr>
              <a:t>Schémas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conceptuels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d’impacts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potentiels</a:t>
            </a:r>
            <a:endParaRPr lang="en-US" sz="2499" spc="462" dirty="0">
              <a:solidFill>
                <a:srgbClr val="5F5E5A"/>
              </a:solidFill>
              <a:latin typeface="Canva Sans"/>
              <a:ea typeface="Canva Sans"/>
              <a:cs typeface="Canva Sans"/>
              <a:sym typeface="Canva Sans"/>
            </a:endParaRPr>
          </a:p>
        </p:txBody>
      </p:sp>
      <p:sp>
        <p:nvSpPr>
          <p:cNvPr id="7" name="TextBox 7"/>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8" name="TextBox 8"/>
          <p:cNvSpPr txBox="1"/>
          <p:nvPr/>
        </p:nvSpPr>
        <p:spPr>
          <a:xfrm>
            <a:off x="1028700" y="923925"/>
            <a:ext cx="9123362"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e. Sol/Foncier et numérique</a:t>
            </a:r>
          </a:p>
        </p:txBody>
      </p:sp>
      <p:sp>
        <p:nvSpPr>
          <p:cNvPr id="9" name="TextBox 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0" name="Freeform 10"/>
          <p:cNvSpPr/>
          <p:nvPr/>
        </p:nvSpPr>
        <p:spPr>
          <a:xfrm>
            <a:off x="615499" y="1986146"/>
            <a:ext cx="16666148" cy="7041448"/>
          </a:xfrm>
          <a:custGeom>
            <a:avLst/>
            <a:gdLst/>
            <a:ahLst/>
            <a:cxnLst/>
            <a:rect l="l" t="t" r="r" b="b"/>
            <a:pathLst>
              <a:path w="16666148" h="7041448">
                <a:moveTo>
                  <a:pt x="0" y="0"/>
                </a:moveTo>
                <a:lnTo>
                  <a:pt x="16666149" y="0"/>
                </a:lnTo>
                <a:lnTo>
                  <a:pt x="16666149" y="7041447"/>
                </a:lnTo>
                <a:lnTo>
                  <a:pt x="0" y="7041447"/>
                </a:lnTo>
                <a:lnTo>
                  <a:pt x="0" y="0"/>
                </a:lnTo>
                <a:close/>
              </a:path>
            </a:pathLst>
          </a:custGeom>
          <a:blipFill>
            <a:blip r:embed="rId3"/>
            <a:stretch>
              <a:fillRect/>
            </a:stretch>
          </a:blipFill>
        </p:spPr>
      </p:sp>
      <p:grpSp>
        <p:nvGrpSpPr>
          <p:cNvPr id="11" name="Group 11"/>
          <p:cNvGrpSpPr/>
          <p:nvPr/>
        </p:nvGrpSpPr>
        <p:grpSpPr>
          <a:xfrm>
            <a:off x="15311201" y="1827531"/>
            <a:ext cx="2484798" cy="2834348"/>
            <a:chOff x="0" y="0"/>
            <a:chExt cx="654432" cy="746495"/>
          </a:xfrm>
        </p:grpSpPr>
        <p:sp>
          <p:nvSpPr>
            <p:cNvPr id="12" name="Freeform 12"/>
            <p:cNvSpPr/>
            <p:nvPr/>
          </p:nvSpPr>
          <p:spPr>
            <a:xfrm>
              <a:off x="0" y="0"/>
              <a:ext cx="654432" cy="746495"/>
            </a:xfrm>
            <a:custGeom>
              <a:avLst/>
              <a:gdLst/>
              <a:ahLst/>
              <a:cxnLst/>
              <a:rect l="l" t="t" r="r" b="b"/>
              <a:pathLst>
                <a:path w="654432" h="746495">
                  <a:moveTo>
                    <a:pt x="0" y="0"/>
                  </a:moveTo>
                  <a:lnTo>
                    <a:pt x="654432" y="0"/>
                  </a:lnTo>
                  <a:lnTo>
                    <a:pt x="654432" y="746495"/>
                  </a:lnTo>
                  <a:lnTo>
                    <a:pt x="0" y="746495"/>
                  </a:lnTo>
                  <a:close/>
                </a:path>
              </a:pathLst>
            </a:custGeom>
            <a:solidFill>
              <a:srgbClr val="FFFFFF"/>
            </a:solidFill>
            <a:ln w="19050" cap="sq">
              <a:solidFill>
                <a:srgbClr val="000000"/>
              </a:solidFill>
              <a:prstDash val="solid"/>
              <a:miter/>
            </a:ln>
          </p:spPr>
        </p:sp>
        <p:sp>
          <p:nvSpPr>
            <p:cNvPr id="13" name="TextBox 13"/>
            <p:cNvSpPr txBox="1"/>
            <p:nvPr/>
          </p:nvSpPr>
          <p:spPr>
            <a:xfrm>
              <a:off x="0" y="-47625"/>
              <a:ext cx="654432" cy="794120"/>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14" name="Group 14"/>
          <p:cNvGrpSpPr/>
          <p:nvPr/>
        </p:nvGrpSpPr>
        <p:grpSpPr>
          <a:xfrm>
            <a:off x="15500845" y="2947593"/>
            <a:ext cx="2036290" cy="713409"/>
            <a:chOff x="0" y="0"/>
            <a:chExt cx="653664" cy="229009"/>
          </a:xfrm>
        </p:grpSpPr>
        <p:sp>
          <p:nvSpPr>
            <p:cNvPr id="15" name="Freeform 15"/>
            <p:cNvSpPr/>
            <p:nvPr/>
          </p:nvSpPr>
          <p:spPr>
            <a:xfrm>
              <a:off x="0" y="0"/>
              <a:ext cx="653664" cy="229009"/>
            </a:xfrm>
            <a:custGeom>
              <a:avLst/>
              <a:gdLst/>
              <a:ahLst/>
              <a:cxnLst/>
              <a:rect l="l" t="t" r="r" b="b"/>
              <a:pathLst>
                <a:path w="653664" h="229009">
                  <a:moveTo>
                    <a:pt x="326832" y="0"/>
                  </a:moveTo>
                  <a:lnTo>
                    <a:pt x="653664" y="114505"/>
                  </a:lnTo>
                  <a:lnTo>
                    <a:pt x="326832" y="229009"/>
                  </a:lnTo>
                  <a:lnTo>
                    <a:pt x="0" y="114505"/>
                  </a:lnTo>
                  <a:lnTo>
                    <a:pt x="326832" y="0"/>
                  </a:lnTo>
                  <a:close/>
                </a:path>
              </a:pathLst>
            </a:custGeom>
            <a:solidFill>
              <a:srgbClr val="D21D2C"/>
            </a:solidFill>
          </p:spPr>
        </p:sp>
        <p:sp>
          <p:nvSpPr>
            <p:cNvPr id="16" name="TextBox 16"/>
            <p:cNvSpPr txBox="1"/>
            <p:nvPr/>
          </p:nvSpPr>
          <p:spPr>
            <a:xfrm>
              <a:off x="112349" y="10786"/>
              <a:ext cx="428967" cy="178862"/>
            </a:xfrm>
            <a:prstGeom prst="rect">
              <a:avLst/>
            </a:prstGeom>
          </p:spPr>
          <p:txBody>
            <a:bodyPr lIns="50800" tIns="50800" rIns="50800" bIns="50800" rtlCol="0" anchor="ctr"/>
            <a:lstStyle/>
            <a:p>
              <a:pPr algn="ctr">
                <a:lnSpc>
                  <a:spcPts val="2100"/>
                </a:lnSpc>
              </a:pPr>
              <a:r>
                <a:rPr lang="en-US" sz="1500">
                  <a:solidFill>
                    <a:srgbClr val="FFFFFF"/>
                  </a:solidFill>
                  <a:latin typeface="Canva Sans"/>
                  <a:ea typeface="Canva Sans"/>
                  <a:cs typeface="Canva Sans"/>
                  <a:sym typeface="Canva Sans"/>
                </a:rPr>
                <a:t>Impact direct</a:t>
              </a:r>
            </a:p>
          </p:txBody>
        </p:sp>
      </p:grpSp>
      <p:grpSp>
        <p:nvGrpSpPr>
          <p:cNvPr id="17" name="Group 17"/>
          <p:cNvGrpSpPr/>
          <p:nvPr/>
        </p:nvGrpSpPr>
        <p:grpSpPr>
          <a:xfrm>
            <a:off x="15785030" y="2391777"/>
            <a:ext cx="1467920" cy="469726"/>
            <a:chOff x="0" y="0"/>
            <a:chExt cx="386613" cy="123714"/>
          </a:xfrm>
        </p:grpSpPr>
        <p:sp>
          <p:nvSpPr>
            <p:cNvPr id="18" name="Freeform 18"/>
            <p:cNvSpPr/>
            <p:nvPr/>
          </p:nvSpPr>
          <p:spPr>
            <a:xfrm>
              <a:off x="0" y="0"/>
              <a:ext cx="386613" cy="123714"/>
            </a:xfrm>
            <a:custGeom>
              <a:avLst/>
              <a:gdLst/>
              <a:ahLst/>
              <a:cxnLst/>
              <a:rect l="l" t="t" r="r" b="b"/>
              <a:pathLst>
                <a:path w="386613" h="123714">
                  <a:moveTo>
                    <a:pt x="0" y="0"/>
                  </a:moveTo>
                  <a:lnTo>
                    <a:pt x="386613" y="0"/>
                  </a:lnTo>
                  <a:lnTo>
                    <a:pt x="386613" y="123714"/>
                  </a:lnTo>
                  <a:lnTo>
                    <a:pt x="0" y="123714"/>
                  </a:lnTo>
                  <a:close/>
                </a:path>
              </a:pathLst>
            </a:custGeom>
            <a:solidFill>
              <a:srgbClr val="D21D2C"/>
            </a:solidFill>
          </p:spPr>
        </p:sp>
        <p:sp>
          <p:nvSpPr>
            <p:cNvPr id="19" name="TextBox 19"/>
            <p:cNvSpPr txBox="1"/>
            <p:nvPr/>
          </p:nvSpPr>
          <p:spPr>
            <a:xfrm>
              <a:off x="0" y="-47625"/>
              <a:ext cx="386613" cy="171339"/>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20" name="Group 20"/>
          <p:cNvGrpSpPr/>
          <p:nvPr/>
        </p:nvGrpSpPr>
        <p:grpSpPr>
          <a:xfrm>
            <a:off x="15629107" y="3746726"/>
            <a:ext cx="1865352" cy="711110"/>
            <a:chOff x="0" y="0"/>
            <a:chExt cx="2487137" cy="948147"/>
          </a:xfrm>
        </p:grpSpPr>
        <p:grpSp>
          <p:nvGrpSpPr>
            <p:cNvPr id="21" name="Group 21"/>
            <p:cNvGrpSpPr/>
            <p:nvPr/>
          </p:nvGrpSpPr>
          <p:grpSpPr>
            <a:xfrm rot="5400000">
              <a:off x="769495" y="-769495"/>
              <a:ext cx="948147" cy="2487137"/>
              <a:chOff x="0" y="0"/>
              <a:chExt cx="335773" cy="880786"/>
            </a:xfrm>
          </p:grpSpPr>
          <p:sp>
            <p:nvSpPr>
              <p:cNvPr id="22" name="Freeform 22"/>
              <p:cNvSpPr/>
              <p:nvPr/>
            </p:nvSpPr>
            <p:spPr>
              <a:xfrm>
                <a:off x="0" y="0"/>
                <a:ext cx="335773" cy="880786"/>
              </a:xfrm>
              <a:custGeom>
                <a:avLst/>
                <a:gdLst/>
                <a:ahLst/>
                <a:cxnLst/>
                <a:rect l="l" t="t" r="r" b="b"/>
                <a:pathLst>
                  <a:path w="335773" h="880786">
                    <a:moveTo>
                      <a:pt x="167887" y="0"/>
                    </a:moveTo>
                    <a:lnTo>
                      <a:pt x="335773" y="203200"/>
                    </a:lnTo>
                    <a:lnTo>
                      <a:pt x="335773" y="677586"/>
                    </a:lnTo>
                    <a:lnTo>
                      <a:pt x="167887" y="880786"/>
                    </a:lnTo>
                    <a:lnTo>
                      <a:pt x="0" y="677586"/>
                    </a:lnTo>
                    <a:lnTo>
                      <a:pt x="0" y="203200"/>
                    </a:lnTo>
                    <a:lnTo>
                      <a:pt x="167887" y="0"/>
                    </a:lnTo>
                    <a:close/>
                  </a:path>
                </a:pathLst>
              </a:custGeom>
              <a:solidFill>
                <a:srgbClr val="D21D2C"/>
              </a:solidFill>
            </p:spPr>
          </p:sp>
          <p:sp>
            <p:nvSpPr>
              <p:cNvPr id="23" name="TextBox 23"/>
              <p:cNvSpPr txBox="1"/>
              <p:nvPr/>
            </p:nvSpPr>
            <p:spPr>
              <a:xfrm>
                <a:off x="0" y="73025"/>
                <a:ext cx="335773" cy="668061"/>
              </a:xfrm>
              <a:prstGeom prst="rect">
                <a:avLst/>
              </a:prstGeom>
            </p:spPr>
            <p:txBody>
              <a:bodyPr lIns="88900" tIns="88900" rIns="88900" bIns="88900" rtlCol="0" anchor="ctr"/>
              <a:lstStyle/>
              <a:p>
                <a:pPr algn="ctr">
                  <a:lnSpc>
                    <a:spcPts val="3674"/>
                  </a:lnSpc>
                </a:pPr>
                <a:endParaRPr/>
              </a:p>
            </p:txBody>
          </p:sp>
        </p:grpSp>
        <p:sp>
          <p:nvSpPr>
            <p:cNvPr id="24" name="TextBox 24"/>
            <p:cNvSpPr txBox="1"/>
            <p:nvPr/>
          </p:nvSpPr>
          <p:spPr>
            <a:xfrm>
              <a:off x="386446" y="342863"/>
              <a:ext cx="1714244" cy="243371"/>
            </a:xfrm>
            <a:prstGeom prst="rect">
              <a:avLst/>
            </a:prstGeom>
          </p:spPr>
          <p:txBody>
            <a:bodyPr lIns="0" tIns="0" rIns="0" bIns="0" rtlCol="0" anchor="t">
              <a:spAutoFit/>
            </a:bodyPr>
            <a:lstStyle/>
            <a:p>
              <a:pPr algn="ctr">
                <a:lnSpc>
                  <a:spcPts val="1561"/>
                </a:lnSpc>
                <a:spcBef>
                  <a:spcPct val="0"/>
                </a:spcBef>
              </a:pPr>
              <a:r>
                <a:rPr lang="en-US" sz="1115">
                  <a:solidFill>
                    <a:srgbClr val="FFFFFF"/>
                  </a:solidFill>
                  <a:latin typeface="Canva Sans"/>
                  <a:ea typeface="Canva Sans"/>
                  <a:cs typeface="Canva Sans"/>
                  <a:sym typeface="Canva Sans"/>
                </a:rPr>
                <a:t>Impact indirecte</a:t>
              </a:r>
            </a:p>
          </p:txBody>
        </p:sp>
      </p:grpSp>
      <p:sp>
        <p:nvSpPr>
          <p:cNvPr id="25" name="TextBox 25"/>
          <p:cNvSpPr txBox="1"/>
          <p:nvPr/>
        </p:nvSpPr>
        <p:spPr>
          <a:xfrm>
            <a:off x="15427361" y="1841232"/>
            <a:ext cx="2183258" cy="46482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Légende</a:t>
            </a:r>
          </a:p>
        </p:txBody>
      </p:sp>
      <p:sp>
        <p:nvSpPr>
          <p:cNvPr id="26" name="Freeform 26"/>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27" name="Group 27"/>
          <p:cNvGrpSpPr/>
          <p:nvPr/>
        </p:nvGrpSpPr>
        <p:grpSpPr>
          <a:xfrm>
            <a:off x="415172" y="9557071"/>
            <a:ext cx="6292395" cy="585675"/>
            <a:chOff x="0" y="0"/>
            <a:chExt cx="8389860" cy="780900"/>
          </a:xfrm>
        </p:grpSpPr>
        <p:sp>
          <p:nvSpPr>
            <p:cNvPr id="28" name="Freeform 28"/>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5"/>
              <a:stretch>
                <a:fillRect l="-11206" t="-37393" r="-9499" b="-46413"/>
              </a:stretch>
            </a:blipFill>
          </p:spPr>
        </p:sp>
        <p:sp>
          <p:nvSpPr>
            <p:cNvPr id="29" name="Freeform 29"/>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6"/>
              <a:stretch>
                <a:fillRect r="-117967"/>
              </a:stretch>
            </a:blipFill>
          </p:spPr>
        </p:sp>
        <p:sp>
          <p:nvSpPr>
            <p:cNvPr id="30" name="Freeform 30"/>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6"/>
              <a:stretch>
                <a:fillRect l="-85175" t="-129271"/>
              </a:stretch>
            </a:blipFill>
          </p:spPr>
        </p:sp>
      </p:grpSp>
      <p:sp>
        <p:nvSpPr>
          <p:cNvPr id="31" name="TextBox 22">
            <a:extLst>
              <a:ext uri="{FF2B5EF4-FFF2-40B4-BE49-F238E27FC236}">
                <a16:creationId xmlns:a16="http://schemas.microsoft.com/office/drawing/2014/main" id="{945246A8-77E1-7DB0-F5B0-5B3825558766}"/>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10/11</a:t>
            </a:r>
          </a:p>
        </p:txBody>
      </p:sp>
      <p:sp>
        <p:nvSpPr>
          <p:cNvPr id="6" name="TextBox 6"/>
          <p:cNvSpPr txBox="1"/>
          <p:nvPr/>
        </p:nvSpPr>
        <p:spPr>
          <a:xfrm>
            <a:off x="1028700" y="679450"/>
            <a:ext cx="10629900" cy="419346"/>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II. </a:t>
            </a:r>
            <a:r>
              <a:rPr lang="en-US" sz="2499" spc="462" dirty="0" err="1">
                <a:solidFill>
                  <a:srgbClr val="5F5E5A"/>
                </a:solidFill>
                <a:latin typeface="Canva Sans"/>
                <a:ea typeface="Canva Sans"/>
                <a:cs typeface="Canva Sans"/>
                <a:sym typeface="Canva Sans"/>
              </a:rPr>
              <a:t>Schémas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conceptuels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d’impacts</a:t>
            </a:r>
            <a:r>
              <a:rPr lang="en-US" sz="2499" spc="462" dirty="0">
                <a:solidFill>
                  <a:srgbClr val="5F5E5A"/>
                </a:solidFill>
                <a:latin typeface="Canva Sans"/>
                <a:ea typeface="Canva Sans"/>
                <a:cs typeface="Canva Sans"/>
                <a:sym typeface="Canva Sans"/>
              </a:rPr>
              <a:t> </a:t>
            </a:r>
            <a:r>
              <a:rPr lang="en-US" sz="2499" spc="462" dirty="0" err="1">
                <a:solidFill>
                  <a:srgbClr val="5F5E5A"/>
                </a:solidFill>
                <a:latin typeface="Canva Sans"/>
                <a:ea typeface="Canva Sans"/>
                <a:cs typeface="Canva Sans"/>
                <a:sym typeface="Canva Sans"/>
              </a:rPr>
              <a:t>potentiels</a:t>
            </a:r>
            <a:endParaRPr lang="en-US" sz="2499" spc="462" dirty="0">
              <a:solidFill>
                <a:srgbClr val="5F5E5A"/>
              </a:solidFill>
              <a:latin typeface="Canva Sans"/>
              <a:ea typeface="Canva Sans"/>
              <a:cs typeface="Canva Sans"/>
              <a:sym typeface="Canva Sans"/>
            </a:endParaRPr>
          </a:p>
        </p:txBody>
      </p:sp>
      <p:sp>
        <p:nvSpPr>
          <p:cNvPr id="7" name="TextBox 7"/>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8" name="TextBox 8"/>
          <p:cNvSpPr txBox="1"/>
          <p:nvPr/>
        </p:nvSpPr>
        <p:spPr>
          <a:xfrm>
            <a:off x="1028700" y="923925"/>
            <a:ext cx="10096500" cy="903606"/>
          </a:xfrm>
          <a:prstGeom prst="rect">
            <a:avLst/>
          </a:prstGeom>
        </p:spPr>
        <p:txBody>
          <a:bodyPr wrap="square"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f. Chaleur et </a:t>
            </a:r>
            <a:r>
              <a:rPr lang="en-US" sz="5299" b="1" dirty="0" err="1">
                <a:solidFill>
                  <a:srgbClr val="F45317"/>
                </a:solidFill>
                <a:latin typeface="Canva Sans Bold"/>
                <a:ea typeface="Canva Sans Bold"/>
                <a:cs typeface="Canva Sans Bold"/>
                <a:sym typeface="Canva Sans Bold"/>
              </a:rPr>
              <a:t>environnement</a:t>
            </a:r>
            <a:endParaRPr lang="en-US" sz="5299" b="1" dirty="0">
              <a:solidFill>
                <a:srgbClr val="F45317"/>
              </a:solidFill>
              <a:latin typeface="Canva Sans Bold"/>
              <a:ea typeface="Canva Sans Bold"/>
              <a:cs typeface="Canva Sans Bold"/>
              <a:sym typeface="Canva Sans Bold"/>
            </a:endParaRPr>
          </a:p>
        </p:txBody>
      </p:sp>
      <p:sp>
        <p:nvSpPr>
          <p:cNvPr id="9" name="TextBox 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0" name="Freeform 10"/>
          <p:cNvSpPr/>
          <p:nvPr/>
        </p:nvSpPr>
        <p:spPr>
          <a:xfrm>
            <a:off x="2668088" y="1827531"/>
            <a:ext cx="11159220" cy="7602219"/>
          </a:xfrm>
          <a:custGeom>
            <a:avLst/>
            <a:gdLst/>
            <a:ahLst/>
            <a:cxnLst/>
            <a:rect l="l" t="t" r="r" b="b"/>
            <a:pathLst>
              <a:path w="11159220" h="7602219">
                <a:moveTo>
                  <a:pt x="0" y="0"/>
                </a:moveTo>
                <a:lnTo>
                  <a:pt x="11159220" y="0"/>
                </a:lnTo>
                <a:lnTo>
                  <a:pt x="11159220" y="7602219"/>
                </a:lnTo>
                <a:lnTo>
                  <a:pt x="0" y="7602219"/>
                </a:lnTo>
                <a:lnTo>
                  <a:pt x="0" y="0"/>
                </a:lnTo>
                <a:close/>
              </a:path>
            </a:pathLst>
          </a:custGeom>
          <a:blipFill>
            <a:blip r:embed="rId3"/>
            <a:stretch>
              <a:fillRect/>
            </a:stretch>
          </a:blipFill>
        </p:spPr>
      </p:sp>
      <p:grpSp>
        <p:nvGrpSpPr>
          <p:cNvPr id="11" name="Group 11"/>
          <p:cNvGrpSpPr/>
          <p:nvPr/>
        </p:nvGrpSpPr>
        <p:grpSpPr>
          <a:xfrm>
            <a:off x="14017098" y="5873799"/>
            <a:ext cx="2484798" cy="2834348"/>
            <a:chOff x="0" y="0"/>
            <a:chExt cx="654432" cy="746495"/>
          </a:xfrm>
        </p:grpSpPr>
        <p:sp>
          <p:nvSpPr>
            <p:cNvPr id="12" name="Freeform 12"/>
            <p:cNvSpPr/>
            <p:nvPr/>
          </p:nvSpPr>
          <p:spPr>
            <a:xfrm>
              <a:off x="0" y="0"/>
              <a:ext cx="654432" cy="746495"/>
            </a:xfrm>
            <a:custGeom>
              <a:avLst/>
              <a:gdLst/>
              <a:ahLst/>
              <a:cxnLst/>
              <a:rect l="l" t="t" r="r" b="b"/>
              <a:pathLst>
                <a:path w="654432" h="746495">
                  <a:moveTo>
                    <a:pt x="0" y="0"/>
                  </a:moveTo>
                  <a:lnTo>
                    <a:pt x="654432" y="0"/>
                  </a:lnTo>
                  <a:lnTo>
                    <a:pt x="654432" y="746495"/>
                  </a:lnTo>
                  <a:lnTo>
                    <a:pt x="0" y="746495"/>
                  </a:lnTo>
                  <a:close/>
                </a:path>
              </a:pathLst>
            </a:custGeom>
            <a:solidFill>
              <a:srgbClr val="FFFFFF"/>
            </a:solidFill>
            <a:ln w="19050" cap="sq">
              <a:solidFill>
                <a:srgbClr val="000000"/>
              </a:solidFill>
              <a:prstDash val="solid"/>
              <a:miter/>
            </a:ln>
          </p:spPr>
        </p:sp>
        <p:sp>
          <p:nvSpPr>
            <p:cNvPr id="13" name="TextBox 13"/>
            <p:cNvSpPr txBox="1"/>
            <p:nvPr/>
          </p:nvSpPr>
          <p:spPr>
            <a:xfrm>
              <a:off x="0" y="-47625"/>
              <a:ext cx="654432" cy="794120"/>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14" name="Group 14"/>
          <p:cNvGrpSpPr/>
          <p:nvPr/>
        </p:nvGrpSpPr>
        <p:grpSpPr>
          <a:xfrm>
            <a:off x="14206742" y="6993861"/>
            <a:ext cx="2036290" cy="713409"/>
            <a:chOff x="0" y="0"/>
            <a:chExt cx="653664" cy="229009"/>
          </a:xfrm>
        </p:grpSpPr>
        <p:sp>
          <p:nvSpPr>
            <p:cNvPr id="15" name="Freeform 15"/>
            <p:cNvSpPr/>
            <p:nvPr/>
          </p:nvSpPr>
          <p:spPr>
            <a:xfrm>
              <a:off x="0" y="0"/>
              <a:ext cx="653664" cy="229009"/>
            </a:xfrm>
            <a:custGeom>
              <a:avLst/>
              <a:gdLst/>
              <a:ahLst/>
              <a:cxnLst/>
              <a:rect l="l" t="t" r="r" b="b"/>
              <a:pathLst>
                <a:path w="653664" h="229009">
                  <a:moveTo>
                    <a:pt x="326832" y="0"/>
                  </a:moveTo>
                  <a:lnTo>
                    <a:pt x="653664" y="114505"/>
                  </a:lnTo>
                  <a:lnTo>
                    <a:pt x="326832" y="229009"/>
                  </a:lnTo>
                  <a:lnTo>
                    <a:pt x="0" y="114505"/>
                  </a:lnTo>
                  <a:lnTo>
                    <a:pt x="326832" y="0"/>
                  </a:lnTo>
                  <a:close/>
                </a:path>
              </a:pathLst>
            </a:custGeom>
            <a:solidFill>
              <a:srgbClr val="D21D2C"/>
            </a:solidFill>
          </p:spPr>
        </p:sp>
        <p:sp>
          <p:nvSpPr>
            <p:cNvPr id="16" name="TextBox 16"/>
            <p:cNvSpPr txBox="1"/>
            <p:nvPr/>
          </p:nvSpPr>
          <p:spPr>
            <a:xfrm>
              <a:off x="112349" y="10786"/>
              <a:ext cx="428967" cy="178862"/>
            </a:xfrm>
            <a:prstGeom prst="rect">
              <a:avLst/>
            </a:prstGeom>
          </p:spPr>
          <p:txBody>
            <a:bodyPr lIns="50800" tIns="50800" rIns="50800" bIns="50800" rtlCol="0" anchor="ctr"/>
            <a:lstStyle/>
            <a:p>
              <a:pPr algn="ctr">
                <a:lnSpc>
                  <a:spcPts val="2100"/>
                </a:lnSpc>
              </a:pPr>
              <a:r>
                <a:rPr lang="en-US" sz="1500">
                  <a:solidFill>
                    <a:srgbClr val="FFFFFF"/>
                  </a:solidFill>
                  <a:latin typeface="Canva Sans"/>
                  <a:ea typeface="Canva Sans"/>
                  <a:cs typeface="Canva Sans"/>
                  <a:sym typeface="Canva Sans"/>
                </a:rPr>
                <a:t>Impact direct</a:t>
              </a:r>
            </a:p>
          </p:txBody>
        </p:sp>
      </p:grpSp>
      <p:grpSp>
        <p:nvGrpSpPr>
          <p:cNvPr id="17" name="Group 17"/>
          <p:cNvGrpSpPr/>
          <p:nvPr/>
        </p:nvGrpSpPr>
        <p:grpSpPr>
          <a:xfrm>
            <a:off x="14490927" y="6438045"/>
            <a:ext cx="1467920" cy="469726"/>
            <a:chOff x="0" y="0"/>
            <a:chExt cx="386613" cy="123714"/>
          </a:xfrm>
        </p:grpSpPr>
        <p:sp>
          <p:nvSpPr>
            <p:cNvPr id="18" name="Freeform 18"/>
            <p:cNvSpPr/>
            <p:nvPr/>
          </p:nvSpPr>
          <p:spPr>
            <a:xfrm>
              <a:off x="0" y="0"/>
              <a:ext cx="386613" cy="123714"/>
            </a:xfrm>
            <a:custGeom>
              <a:avLst/>
              <a:gdLst/>
              <a:ahLst/>
              <a:cxnLst/>
              <a:rect l="l" t="t" r="r" b="b"/>
              <a:pathLst>
                <a:path w="386613" h="123714">
                  <a:moveTo>
                    <a:pt x="0" y="0"/>
                  </a:moveTo>
                  <a:lnTo>
                    <a:pt x="386613" y="0"/>
                  </a:lnTo>
                  <a:lnTo>
                    <a:pt x="386613" y="123714"/>
                  </a:lnTo>
                  <a:lnTo>
                    <a:pt x="0" y="123714"/>
                  </a:lnTo>
                  <a:close/>
                </a:path>
              </a:pathLst>
            </a:custGeom>
            <a:solidFill>
              <a:srgbClr val="D21D2C"/>
            </a:solidFill>
          </p:spPr>
        </p:sp>
        <p:sp>
          <p:nvSpPr>
            <p:cNvPr id="19" name="TextBox 19"/>
            <p:cNvSpPr txBox="1"/>
            <p:nvPr/>
          </p:nvSpPr>
          <p:spPr>
            <a:xfrm>
              <a:off x="0" y="-47625"/>
              <a:ext cx="386613" cy="171339"/>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a:t>
              </a:r>
            </a:p>
          </p:txBody>
        </p:sp>
      </p:grpSp>
      <p:grpSp>
        <p:nvGrpSpPr>
          <p:cNvPr id="20" name="Group 20"/>
          <p:cNvGrpSpPr/>
          <p:nvPr/>
        </p:nvGrpSpPr>
        <p:grpSpPr>
          <a:xfrm>
            <a:off x="14335004" y="7792994"/>
            <a:ext cx="1865352" cy="711110"/>
            <a:chOff x="0" y="0"/>
            <a:chExt cx="2487137" cy="948147"/>
          </a:xfrm>
        </p:grpSpPr>
        <p:grpSp>
          <p:nvGrpSpPr>
            <p:cNvPr id="21" name="Group 21"/>
            <p:cNvGrpSpPr/>
            <p:nvPr/>
          </p:nvGrpSpPr>
          <p:grpSpPr>
            <a:xfrm rot="5400000">
              <a:off x="769495" y="-769495"/>
              <a:ext cx="948147" cy="2487137"/>
              <a:chOff x="0" y="0"/>
              <a:chExt cx="335773" cy="880786"/>
            </a:xfrm>
          </p:grpSpPr>
          <p:sp>
            <p:nvSpPr>
              <p:cNvPr id="22" name="Freeform 22"/>
              <p:cNvSpPr/>
              <p:nvPr/>
            </p:nvSpPr>
            <p:spPr>
              <a:xfrm>
                <a:off x="0" y="0"/>
                <a:ext cx="335773" cy="880786"/>
              </a:xfrm>
              <a:custGeom>
                <a:avLst/>
                <a:gdLst/>
                <a:ahLst/>
                <a:cxnLst/>
                <a:rect l="l" t="t" r="r" b="b"/>
                <a:pathLst>
                  <a:path w="335773" h="880786">
                    <a:moveTo>
                      <a:pt x="167887" y="0"/>
                    </a:moveTo>
                    <a:lnTo>
                      <a:pt x="335773" y="203200"/>
                    </a:lnTo>
                    <a:lnTo>
                      <a:pt x="335773" y="677586"/>
                    </a:lnTo>
                    <a:lnTo>
                      <a:pt x="167887" y="880786"/>
                    </a:lnTo>
                    <a:lnTo>
                      <a:pt x="0" y="677586"/>
                    </a:lnTo>
                    <a:lnTo>
                      <a:pt x="0" y="203200"/>
                    </a:lnTo>
                    <a:lnTo>
                      <a:pt x="167887" y="0"/>
                    </a:lnTo>
                    <a:close/>
                  </a:path>
                </a:pathLst>
              </a:custGeom>
              <a:solidFill>
                <a:srgbClr val="D21D2C"/>
              </a:solidFill>
            </p:spPr>
          </p:sp>
          <p:sp>
            <p:nvSpPr>
              <p:cNvPr id="23" name="TextBox 23"/>
              <p:cNvSpPr txBox="1"/>
              <p:nvPr/>
            </p:nvSpPr>
            <p:spPr>
              <a:xfrm>
                <a:off x="0" y="73025"/>
                <a:ext cx="335773" cy="668061"/>
              </a:xfrm>
              <a:prstGeom prst="rect">
                <a:avLst/>
              </a:prstGeom>
            </p:spPr>
            <p:txBody>
              <a:bodyPr lIns="88900" tIns="88900" rIns="88900" bIns="88900" rtlCol="0" anchor="ctr"/>
              <a:lstStyle/>
              <a:p>
                <a:pPr algn="ctr">
                  <a:lnSpc>
                    <a:spcPts val="3674"/>
                  </a:lnSpc>
                </a:pPr>
                <a:endParaRPr/>
              </a:p>
            </p:txBody>
          </p:sp>
        </p:grpSp>
        <p:sp>
          <p:nvSpPr>
            <p:cNvPr id="24" name="TextBox 24"/>
            <p:cNvSpPr txBox="1"/>
            <p:nvPr/>
          </p:nvSpPr>
          <p:spPr>
            <a:xfrm>
              <a:off x="386446" y="342863"/>
              <a:ext cx="1714244" cy="243371"/>
            </a:xfrm>
            <a:prstGeom prst="rect">
              <a:avLst/>
            </a:prstGeom>
          </p:spPr>
          <p:txBody>
            <a:bodyPr lIns="0" tIns="0" rIns="0" bIns="0" rtlCol="0" anchor="t">
              <a:spAutoFit/>
            </a:bodyPr>
            <a:lstStyle/>
            <a:p>
              <a:pPr algn="ctr">
                <a:lnSpc>
                  <a:spcPts val="1561"/>
                </a:lnSpc>
                <a:spcBef>
                  <a:spcPct val="0"/>
                </a:spcBef>
              </a:pPr>
              <a:r>
                <a:rPr lang="en-US" sz="1115">
                  <a:solidFill>
                    <a:srgbClr val="FFFFFF"/>
                  </a:solidFill>
                  <a:latin typeface="Canva Sans"/>
                  <a:ea typeface="Canva Sans"/>
                  <a:cs typeface="Canva Sans"/>
                  <a:sym typeface="Canva Sans"/>
                </a:rPr>
                <a:t>Impact indirecte</a:t>
              </a:r>
            </a:p>
          </p:txBody>
        </p:sp>
      </p:grpSp>
      <p:sp>
        <p:nvSpPr>
          <p:cNvPr id="25" name="TextBox 25"/>
          <p:cNvSpPr txBox="1"/>
          <p:nvPr/>
        </p:nvSpPr>
        <p:spPr>
          <a:xfrm>
            <a:off x="14167868" y="5887500"/>
            <a:ext cx="2183258" cy="464820"/>
          </a:xfrm>
          <a:prstGeom prst="rect">
            <a:avLst/>
          </a:prstGeom>
        </p:spPr>
        <p:txBody>
          <a:bodyPr lIns="0" tIns="0" rIns="0" bIns="0" rtlCol="0" anchor="t">
            <a:spAutoFit/>
          </a:bodyPr>
          <a:lstStyle/>
          <a:p>
            <a:pPr algn="ctr">
              <a:lnSpc>
                <a:spcPts val="3779"/>
              </a:lnSpc>
              <a:spcBef>
                <a:spcPct val="0"/>
              </a:spcBef>
            </a:pPr>
            <a:r>
              <a:rPr lang="en-US" sz="2699">
                <a:solidFill>
                  <a:srgbClr val="000000"/>
                </a:solidFill>
                <a:latin typeface="Canva Sans"/>
                <a:ea typeface="Canva Sans"/>
                <a:cs typeface="Canva Sans"/>
                <a:sym typeface="Canva Sans"/>
              </a:rPr>
              <a:t>Légende</a:t>
            </a:r>
          </a:p>
        </p:txBody>
      </p:sp>
      <p:sp>
        <p:nvSpPr>
          <p:cNvPr id="26" name="Freeform 26"/>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27" name="Group 27"/>
          <p:cNvGrpSpPr/>
          <p:nvPr/>
        </p:nvGrpSpPr>
        <p:grpSpPr>
          <a:xfrm>
            <a:off x="415172" y="9557071"/>
            <a:ext cx="6292395" cy="585675"/>
            <a:chOff x="0" y="0"/>
            <a:chExt cx="8389860" cy="780900"/>
          </a:xfrm>
        </p:grpSpPr>
        <p:sp>
          <p:nvSpPr>
            <p:cNvPr id="28" name="Freeform 28"/>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5"/>
              <a:stretch>
                <a:fillRect l="-11206" t="-37393" r="-9499" b="-46413"/>
              </a:stretch>
            </a:blipFill>
          </p:spPr>
        </p:sp>
        <p:sp>
          <p:nvSpPr>
            <p:cNvPr id="29" name="Freeform 29"/>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6"/>
              <a:stretch>
                <a:fillRect r="-117967"/>
              </a:stretch>
            </a:blipFill>
          </p:spPr>
        </p:sp>
        <p:sp>
          <p:nvSpPr>
            <p:cNvPr id="30" name="Freeform 30"/>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6"/>
              <a:stretch>
                <a:fillRect l="-85175" t="-129271"/>
              </a:stretch>
            </a:blipFill>
          </p:spPr>
        </p:sp>
      </p:grpSp>
      <p:sp>
        <p:nvSpPr>
          <p:cNvPr id="31" name="TextBox 22">
            <a:extLst>
              <a:ext uri="{FF2B5EF4-FFF2-40B4-BE49-F238E27FC236}">
                <a16:creationId xmlns:a16="http://schemas.microsoft.com/office/drawing/2014/main" id="{14C27DBE-F689-C860-F4D7-1C9198BC6FEB}"/>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176472" y="2282726"/>
            <a:ext cx="4883885" cy="6644496"/>
            <a:chOff x="0" y="0"/>
            <a:chExt cx="1286291" cy="1749991"/>
          </a:xfrm>
        </p:grpSpPr>
        <p:sp>
          <p:nvSpPr>
            <p:cNvPr id="6" name="Freeform 6"/>
            <p:cNvSpPr/>
            <p:nvPr/>
          </p:nvSpPr>
          <p:spPr>
            <a:xfrm>
              <a:off x="0" y="0"/>
              <a:ext cx="1286291" cy="1749991"/>
            </a:xfrm>
            <a:custGeom>
              <a:avLst/>
              <a:gdLst/>
              <a:ahLst/>
              <a:cxnLst/>
              <a:rect l="l" t="t" r="r" b="b"/>
              <a:pathLst>
                <a:path w="1286291" h="1749991">
                  <a:moveTo>
                    <a:pt x="0" y="0"/>
                  </a:moveTo>
                  <a:lnTo>
                    <a:pt x="1286291" y="0"/>
                  </a:lnTo>
                  <a:lnTo>
                    <a:pt x="1286291" y="1749991"/>
                  </a:lnTo>
                  <a:lnTo>
                    <a:pt x="0" y="1749991"/>
                  </a:lnTo>
                  <a:close/>
                </a:path>
              </a:pathLst>
            </a:custGeom>
            <a:solidFill>
              <a:srgbClr val="F8F7F2"/>
            </a:solidFill>
            <a:ln w="38100" cap="sq">
              <a:solidFill>
                <a:srgbClr val="D3D1C7"/>
              </a:solidFill>
              <a:prstDash val="solid"/>
              <a:miter/>
            </a:ln>
          </p:spPr>
        </p:sp>
        <p:sp>
          <p:nvSpPr>
            <p:cNvPr id="7" name="TextBox 7"/>
            <p:cNvSpPr txBox="1"/>
            <p:nvPr/>
          </p:nvSpPr>
          <p:spPr>
            <a:xfrm>
              <a:off x="0" y="-47625"/>
              <a:ext cx="1286291" cy="1797616"/>
            </a:xfrm>
            <a:prstGeom prst="rect">
              <a:avLst/>
            </a:prstGeom>
          </p:spPr>
          <p:txBody>
            <a:bodyPr lIns="50800" tIns="50800" rIns="50800" bIns="50800" rtlCol="0" anchor="ctr"/>
            <a:lstStyle/>
            <a:p>
              <a:pPr algn="ctr">
                <a:lnSpc>
                  <a:spcPts val="2800"/>
                </a:lnSpc>
              </a:pPr>
              <a:endParaRPr/>
            </a:p>
          </p:txBody>
        </p:sp>
      </p:grpSp>
      <p:sp>
        <p:nvSpPr>
          <p:cNvPr id="8" name="AutoShape 8"/>
          <p:cNvSpPr/>
          <p:nvPr/>
        </p:nvSpPr>
        <p:spPr>
          <a:xfrm>
            <a:off x="6060356" y="6178416"/>
            <a:ext cx="442720" cy="0"/>
          </a:xfrm>
          <a:prstGeom prst="line">
            <a:avLst/>
          </a:prstGeom>
          <a:ln w="66675" cap="flat">
            <a:solidFill>
              <a:srgbClr val="D44728"/>
            </a:solidFill>
            <a:prstDash val="solid"/>
            <a:headEnd type="none" w="sm" len="sm"/>
            <a:tailEnd type="triangle" w="lg" len="med"/>
          </a:ln>
        </p:spPr>
      </p:sp>
      <p:grpSp>
        <p:nvGrpSpPr>
          <p:cNvPr id="9" name="Group 9"/>
          <p:cNvGrpSpPr/>
          <p:nvPr/>
        </p:nvGrpSpPr>
        <p:grpSpPr>
          <a:xfrm>
            <a:off x="6503077" y="2282726"/>
            <a:ext cx="4883885" cy="6644496"/>
            <a:chOff x="0" y="0"/>
            <a:chExt cx="1286291" cy="1749991"/>
          </a:xfrm>
        </p:grpSpPr>
        <p:sp>
          <p:nvSpPr>
            <p:cNvPr id="10" name="Freeform 10"/>
            <p:cNvSpPr/>
            <p:nvPr/>
          </p:nvSpPr>
          <p:spPr>
            <a:xfrm>
              <a:off x="0" y="0"/>
              <a:ext cx="1286291" cy="1749991"/>
            </a:xfrm>
            <a:custGeom>
              <a:avLst/>
              <a:gdLst/>
              <a:ahLst/>
              <a:cxnLst/>
              <a:rect l="l" t="t" r="r" b="b"/>
              <a:pathLst>
                <a:path w="1286291" h="1749991">
                  <a:moveTo>
                    <a:pt x="0" y="0"/>
                  </a:moveTo>
                  <a:lnTo>
                    <a:pt x="1286291" y="0"/>
                  </a:lnTo>
                  <a:lnTo>
                    <a:pt x="1286291" y="1749991"/>
                  </a:lnTo>
                  <a:lnTo>
                    <a:pt x="0" y="1749991"/>
                  </a:lnTo>
                  <a:close/>
                </a:path>
              </a:pathLst>
            </a:custGeom>
            <a:solidFill>
              <a:srgbClr val="F8F7F2"/>
            </a:solidFill>
            <a:ln w="38100" cap="sq">
              <a:solidFill>
                <a:srgbClr val="D3D1C7"/>
              </a:solidFill>
              <a:prstDash val="solid"/>
              <a:miter/>
            </a:ln>
          </p:spPr>
        </p:sp>
        <p:sp>
          <p:nvSpPr>
            <p:cNvPr id="11" name="TextBox 11"/>
            <p:cNvSpPr txBox="1"/>
            <p:nvPr/>
          </p:nvSpPr>
          <p:spPr>
            <a:xfrm>
              <a:off x="0" y="-47625"/>
              <a:ext cx="1286291" cy="1797616"/>
            </a:xfrm>
            <a:prstGeom prst="rect">
              <a:avLst/>
            </a:prstGeom>
          </p:spPr>
          <p:txBody>
            <a:bodyPr lIns="50800" tIns="50800" rIns="50800" bIns="50800" rtlCol="0" anchor="ctr"/>
            <a:lstStyle/>
            <a:p>
              <a:pPr algn="ctr">
                <a:lnSpc>
                  <a:spcPts val="2800"/>
                </a:lnSpc>
              </a:pPr>
              <a:endParaRPr/>
            </a:p>
          </p:txBody>
        </p:sp>
      </p:grpSp>
      <p:sp>
        <p:nvSpPr>
          <p:cNvPr id="12" name="AutoShape 12"/>
          <p:cNvSpPr/>
          <p:nvPr/>
        </p:nvSpPr>
        <p:spPr>
          <a:xfrm>
            <a:off x="11386961" y="6128423"/>
            <a:ext cx="442720" cy="0"/>
          </a:xfrm>
          <a:prstGeom prst="line">
            <a:avLst/>
          </a:prstGeom>
          <a:ln w="66675" cap="flat">
            <a:solidFill>
              <a:srgbClr val="D44728"/>
            </a:solidFill>
            <a:prstDash val="solid"/>
            <a:headEnd type="none" w="sm" len="sm"/>
            <a:tailEnd type="triangle" w="lg" len="med"/>
          </a:ln>
        </p:spPr>
      </p:sp>
      <p:grpSp>
        <p:nvGrpSpPr>
          <p:cNvPr id="13" name="Group 13"/>
          <p:cNvGrpSpPr/>
          <p:nvPr/>
        </p:nvGrpSpPr>
        <p:grpSpPr>
          <a:xfrm>
            <a:off x="11829682" y="2282726"/>
            <a:ext cx="4883885" cy="6644496"/>
            <a:chOff x="0" y="0"/>
            <a:chExt cx="1286291" cy="1749991"/>
          </a:xfrm>
        </p:grpSpPr>
        <p:sp>
          <p:nvSpPr>
            <p:cNvPr id="14" name="Freeform 14"/>
            <p:cNvSpPr/>
            <p:nvPr/>
          </p:nvSpPr>
          <p:spPr>
            <a:xfrm>
              <a:off x="0" y="0"/>
              <a:ext cx="1286291" cy="1749991"/>
            </a:xfrm>
            <a:custGeom>
              <a:avLst/>
              <a:gdLst/>
              <a:ahLst/>
              <a:cxnLst/>
              <a:rect l="l" t="t" r="r" b="b"/>
              <a:pathLst>
                <a:path w="1286291" h="1749991">
                  <a:moveTo>
                    <a:pt x="0" y="0"/>
                  </a:moveTo>
                  <a:lnTo>
                    <a:pt x="1286291" y="0"/>
                  </a:lnTo>
                  <a:lnTo>
                    <a:pt x="1286291" y="1749991"/>
                  </a:lnTo>
                  <a:lnTo>
                    <a:pt x="0" y="1749991"/>
                  </a:lnTo>
                  <a:close/>
                </a:path>
              </a:pathLst>
            </a:custGeom>
            <a:solidFill>
              <a:srgbClr val="F8F7F2"/>
            </a:solidFill>
            <a:ln w="38100" cap="sq">
              <a:solidFill>
                <a:srgbClr val="D3D1C7"/>
              </a:solidFill>
              <a:prstDash val="solid"/>
              <a:miter/>
            </a:ln>
          </p:spPr>
        </p:sp>
        <p:sp>
          <p:nvSpPr>
            <p:cNvPr id="15" name="TextBox 15"/>
            <p:cNvSpPr txBox="1"/>
            <p:nvPr/>
          </p:nvSpPr>
          <p:spPr>
            <a:xfrm>
              <a:off x="0" y="-47625"/>
              <a:ext cx="1286291" cy="1797616"/>
            </a:xfrm>
            <a:prstGeom prst="rect">
              <a:avLst/>
            </a:prstGeom>
          </p:spPr>
          <p:txBody>
            <a:bodyPr lIns="50800" tIns="50800" rIns="50800" bIns="50800" rtlCol="0" anchor="ctr"/>
            <a:lstStyle/>
            <a:p>
              <a:pPr algn="ctr">
                <a:lnSpc>
                  <a:spcPts val="2800"/>
                </a:lnSpc>
              </a:pPr>
              <a:endParaRPr/>
            </a:p>
          </p:txBody>
        </p:sp>
      </p:grpSp>
      <p:sp>
        <p:nvSpPr>
          <p:cNvPr id="16" name="TextBox 16"/>
          <p:cNvSpPr txBox="1"/>
          <p:nvPr/>
        </p:nvSpPr>
        <p:spPr>
          <a:xfrm>
            <a:off x="8182255" y="2584504"/>
            <a:ext cx="1840706" cy="679451"/>
          </a:xfrm>
          <a:prstGeom prst="rect">
            <a:avLst/>
          </a:prstGeom>
        </p:spPr>
        <p:txBody>
          <a:bodyPr lIns="0" tIns="0" rIns="0" bIns="0" rtlCol="0" anchor="t">
            <a:spAutoFit/>
          </a:bodyPr>
          <a:lstStyle/>
          <a:p>
            <a:pPr algn="ctr">
              <a:lnSpc>
                <a:spcPts val="5599"/>
              </a:lnSpc>
              <a:spcBef>
                <a:spcPct val="0"/>
              </a:spcBef>
            </a:pPr>
            <a:r>
              <a:rPr lang="en-US" sz="3999" b="1">
                <a:solidFill>
                  <a:srgbClr val="F45317"/>
                </a:solidFill>
                <a:latin typeface="Canva Sans Bold"/>
                <a:ea typeface="Canva Sans Bold"/>
                <a:cs typeface="Canva Sans Bold"/>
                <a:sym typeface="Canva Sans Bold"/>
              </a:rPr>
              <a:t>Étape 2</a:t>
            </a:r>
          </a:p>
        </p:txBody>
      </p:sp>
      <p:sp>
        <p:nvSpPr>
          <p:cNvPr id="17" name="TextBox 17"/>
          <p:cNvSpPr txBox="1"/>
          <p:nvPr/>
        </p:nvSpPr>
        <p:spPr>
          <a:xfrm>
            <a:off x="13502464" y="2584504"/>
            <a:ext cx="1857851" cy="679451"/>
          </a:xfrm>
          <a:prstGeom prst="rect">
            <a:avLst/>
          </a:prstGeom>
        </p:spPr>
        <p:txBody>
          <a:bodyPr lIns="0" tIns="0" rIns="0" bIns="0" rtlCol="0" anchor="t">
            <a:spAutoFit/>
          </a:bodyPr>
          <a:lstStyle/>
          <a:p>
            <a:pPr algn="ctr">
              <a:lnSpc>
                <a:spcPts val="5599"/>
              </a:lnSpc>
              <a:spcBef>
                <a:spcPct val="0"/>
              </a:spcBef>
            </a:pPr>
            <a:r>
              <a:rPr lang="en-US" sz="3999" b="1">
                <a:solidFill>
                  <a:srgbClr val="F45317"/>
                </a:solidFill>
                <a:latin typeface="Canva Sans Bold"/>
                <a:ea typeface="Canva Sans Bold"/>
                <a:cs typeface="Canva Sans Bold"/>
                <a:sym typeface="Canva Sans Bold"/>
              </a:rPr>
              <a:t>Étape 3</a:t>
            </a:r>
          </a:p>
        </p:txBody>
      </p:sp>
      <p:sp>
        <p:nvSpPr>
          <p:cNvPr id="18" name="AutoShape 18"/>
          <p:cNvSpPr/>
          <p:nvPr/>
        </p:nvSpPr>
        <p:spPr>
          <a:xfrm>
            <a:off x="14104070" y="1887816"/>
            <a:ext cx="740686" cy="757477"/>
          </a:xfrm>
          <a:prstGeom prst="line">
            <a:avLst/>
          </a:prstGeom>
          <a:ln w="66675" cap="flat">
            <a:solidFill>
              <a:srgbClr val="D44728"/>
            </a:solidFill>
            <a:prstDash val="solid"/>
            <a:headEnd type="none" w="sm" len="sm"/>
            <a:tailEnd type="triangle" w="lg" len="med"/>
          </a:ln>
        </p:spPr>
      </p:sp>
      <p:sp>
        <p:nvSpPr>
          <p:cNvPr id="19" name="AutoShape 19"/>
          <p:cNvSpPr/>
          <p:nvPr/>
        </p:nvSpPr>
        <p:spPr>
          <a:xfrm flipH="1">
            <a:off x="8640021" y="1887816"/>
            <a:ext cx="879278" cy="757477"/>
          </a:xfrm>
          <a:prstGeom prst="line">
            <a:avLst/>
          </a:prstGeom>
          <a:ln w="66675" cap="flat">
            <a:solidFill>
              <a:srgbClr val="D44728"/>
            </a:solidFill>
            <a:prstDash val="solid"/>
            <a:headEnd type="none" w="sm" len="sm"/>
            <a:tailEnd type="triangle" w="lg" len="med"/>
          </a:ln>
        </p:spPr>
      </p:sp>
      <p:grpSp>
        <p:nvGrpSpPr>
          <p:cNvPr id="20" name="Group 20"/>
          <p:cNvGrpSpPr/>
          <p:nvPr/>
        </p:nvGrpSpPr>
        <p:grpSpPr>
          <a:xfrm>
            <a:off x="9111662" y="1222626"/>
            <a:ext cx="5655086" cy="1330379"/>
            <a:chOff x="0" y="0"/>
            <a:chExt cx="1489405" cy="350388"/>
          </a:xfrm>
        </p:grpSpPr>
        <p:sp>
          <p:nvSpPr>
            <p:cNvPr id="21" name="Freeform 21"/>
            <p:cNvSpPr/>
            <p:nvPr/>
          </p:nvSpPr>
          <p:spPr>
            <a:xfrm>
              <a:off x="0" y="0"/>
              <a:ext cx="1489405" cy="350388"/>
            </a:xfrm>
            <a:custGeom>
              <a:avLst/>
              <a:gdLst/>
              <a:ahLst/>
              <a:cxnLst/>
              <a:rect l="l" t="t" r="r" b="b"/>
              <a:pathLst>
                <a:path w="1489405" h="350388">
                  <a:moveTo>
                    <a:pt x="744703" y="0"/>
                  </a:moveTo>
                  <a:cubicBezTo>
                    <a:pt x="333415" y="0"/>
                    <a:pt x="0" y="78437"/>
                    <a:pt x="0" y="175194"/>
                  </a:cubicBezTo>
                  <a:cubicBezTo>
                    <a:pt x="0" y="271951"/>
                    <a:pt x="333415" y="350388"/>
                    <a:pt x="744703" y="350388"/>
                  </a:cubicBezTo>
                  <a:cubicBezTo>
                    <a:pt x="1155991" y="350388"/>
                    <a:pt x="1489405" y="271951"/>
                    <a:pt x="1489405" y="175194"/>
                  </a:cubicBezTo>
                  <a:cubicBezTo>
                    <a:pt x="1489405" y="78437"/>
                    <a:pt x="1155991" y="0"/>
                    <a:pt x="744703" y="0"/>
                  </a:cubicBezTo>
                  <a:close/>
                </a:path>
              </a:pathLst>
            </a:custGeom>
            <a:solidFill>
              <a:srgbClr val="C1BEBE"/>
            </a:solidFill>
          </p:spPr>
        </p:sp>
        <p:sp>
          <p:nvSpPr>
            <p:cNvPr id="22" name="TextBox 22"/>
            <p:cNvSpPr txBox="1"/>
            <p:nvPr/>
          </p:nvSpPr>
          <p:spPr>
            <a:xfrm>
              <a:off x="139632" y="-14776"/>
              <a:ext cx="1210142" cy="332315"/>
            </a:xfrm>
            <a:prstGeom prst="rect">
              <a:avLst/>
            </a:prstGeom>
          </p:spPr>
          <p:txBody>
            <a:bodyPr lIns="50800" tIns="50800" rIns="50800" bIns="50800" rtlCol="0" anchor="ctr"/>
            <a:lstStyle/>
            <a:p>
              <a:pPr algn="ctr">
                <a:lnSpc>
                  <a:spcPts val="2800"/>
                </a:lnSpc>
              </a:pPr>
              <a:endParaRPr/>
            </a:p>
          </p:txBody>
        </p:sp>
      </p:grpSp>
      <p:sp>
        <p:nvSpPr>
          <p:cNvPr id="23" name="TextBox 23"/>
          <p:cNvSpPr txBox="1"/>
          <p:nvPr/>
        </p:nvSpPr>
        <p:spPr>
          <a:xfrm>
            <a:off x="9201672" y="1354415"/>
            <a:ext cx="5475066" cy="1019176"/>
          </a:xfrm>
          <a:prstGeom prst="rect">
            <a:avLst/>
          </a:prstGeom>
        </p:spPr>
        <p:txBody>
          <a:bodyPr lIns="0" tIns="0" rIns="0" bIns="0" rtlCol="0" anchor="t">
            <a:spAutoFit/>
          </a:bodyPr>
          <a:lstStyle/>
          <a:p>
            <a:pPr algn="ctr">
              <a:lnSpc>
                <a:spcPts val="4199"/>
              </a:lnSpc>
              <a:spcBef>
                <a:spcPct val="0"/>
              </a:spcBef>
            </a:pPr>
            <a:r>
              <a:rPr lang="en-US" sz="2999" b="1">
                <a:solidFill>
                  <a:srgbClr val="000000"/>
                </a:solidFill>
                <a:latin typeface="Canva Sans Bold"/>
                <a:ea typeface="Canva Sans Bold"/>
                <a:cs typeface="Canva Sans Bold"/>
                <a:sym typeface="Canva Sans Bold"/>
              </a:rPr>
              <a:t>Toujours en cours de réflexion</a:t>
            </a:r>
          </a:p>
        </p:txBody>
      </p:sp>
      <p:sp>
        <p:nvSpPr>
          <p:cNvPr id="24" name="TextBox 24"/>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11/11</a:t>
            </a:r>
          </a:p>
        </p:txBody>
      </p:sp>
      <p:sp>
        <p:nvSpPr>
          <p:cNvPr id="25" name="TextBox 25"/>
          <p:cNvSpPr txBox="1"/>
          <p:nvPr/>
        </p:nvSpPr>
        <p:spPr>
          <a:xfrm>
            <a:off x="1028700" y="679450"/>
            <a:ext cx="5649319" cy="422275"/>
          </a:xfrm>
          <a:prstGeom prst="rect">
            <a:avLst/>
          </a:prstGeom>
        </p:spPr>
        <p:txBody>
          <a:bodyPr wrap="square" lIns="0" tIns="0" rIns="0" bIns="0" rtlCol="0" anchor="t">
            <a:spAutoFit/>
          </a:bodyPr>
          <a:lstStyle/>
          <a:p>
            <a:pPr algn="l">
              <a:lnSpc>
                <a:spcPts val="3499"/>
              </a:lnSpc>
              <a:spcBef>
                <a:spcPct val="0"/>
              </a:spcBef>
            </a:pPr>
            <a:r>
              <a:rPr lang="en-US" sz="2499" spc="462" dirty="0">
                <a:solidFill>
                  <a:srgbClr val="5F5E5A"/>
                </a:solidFill>
                <a:latin typeface="Canva Sans"/>
                <a:ea typeface="Canva Sans"/>
                <a:cs typeface="Canva Sans"/>
                <a:sym typeface="Canva Sans"/>
              </a:rPr>
              <a:t>III. Suite du </a:t>
            </a:r>
            <a:r>
              <a:rPr lang="en-US" sz="2499" spc="462" dirty="0" err="1">
                <a:solidFill>
                  <a:srgbClr val="5F5E5A"/>
                </a:solidFill>
                <a:latin typeface="Canva Sans"/>
                <a:ea typeface="Canva Sans"/>
                <a:cs typeface="Canva Sans"/>
                <a:sym typeface="Canva Sans"/>
              </a:rPr>
              <a:t>projet</a:t>
            </a:r>
            <a:endParaRPr lang="en-US" sz="2499" spc="462" dirty="0">
              <a:solidFill>
                <a:srgbClr val="5F5E5A"/>
              </a:solidFill>
              <a:latin typeface="Canva Sans"/>
              <a:ea typeface="Canva Sans"/>
              <a:cs typeface="Canva Sans"/>
              <a:sym typeface="Canva Sans"/>
            </a:endParaRPr>
          </a:p>
        </p:txBody>
      </p:sp>
      <p:sp>
        <p:nvSpPr>
          <p:cNvPr id="26" name="TextBox 26"/>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27" name="TextBox 27"/>
          <p:cNvSpPr txBox="1"/>
          <p:nvPr/>
        </p:nvSpPr>
        <p:spPr>
          <a:xfrm>
            <a:off x="1028700" y="923925"/>
            <a:ext cx="7324090"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Les prochaines étapes</a:t>
            </a:r>
          </a:p>
        </p:txBody>
      </p:sp>
      <p:sp>
        <p:nvSpPr>
          <p:cNvPr id="28" name="TextBox 28"/>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29" name="TextBox 29"/>
          <p:cNvSpPr txBox="1"/>
          <p:nvPr/>
        </p:nvSpPr>
        <p:spPr>
          <a:xfrm>
            <a:off x="1835493" y="3523498"/>
            <a:ext cx="3727107" cy="464820"/>
          </a:xfrm>
          <a:prstGeom prst="rect">
            <a:avLst/>
          </a:prstGeom>
        </p:spPr>
        <p:txBody>
          <a:bodyPr wrap="square" lIns="0" tIns="0" rIns="0" bIns="0" rtlCol="0" anchor="t">
            <a:spAutoFit/>
          </a:bodyPr>
          <a:lstStyle/>
          <a:p>
            <a:pPr algn="ctr">
              <a:lnSpc>
                <a:spcPts val="3779"/>
              </a:lnSpc>
              <a:spcBef>
                <a:spcPct val="0"/>
              </a:spcBef>
            </a:pPr>
            <a:r>
              <a:rPr lang="en-US" sz="2699" b="1" dirty="0" err="1">
                <a:solidFill>
                  <a:srgbClr val="000000"/>
                </a:solidFill>
                <a:latin typeface="Canva Sans Bold"/>
                <a:ea typeface="Canva Sans Bold"/>
                <a:cs typeface="Canva Sans Bold"/>
                <a:sym typeface="Canva Sans Bold"/>
              </a:rPr>
              <a:t>Choisir</a:t>
            </a:r>
            <a:r>
              <a:rPr lang="en-US" sz="2699" b="1" dirty="0">
                <a:solidFill>
                  <a:srgbClr val="000000"/>
                </a:solidFill>
                <a:latin typeface="Canva Sans Bold"/>
                <a:ea typeface="Canva Sans Bold"/>
                <a:cs typeface="Canva Sans Bold"/>
                <a:sym typeface="Canva Sans Bold"/>
              </a:rPr>
              <a:t> les </a:t>
            </a:r>
            <a:r>
              <a:rPr lang="en-US" sz="2699" b="1" dirty="0" err="1">
                <a:solidFill>
                  <a:srgbClr val="000000"/>
                </a:solidFill>
                <a:latin typeface="Canva Sans Bold"/>
                <a:ea typeface="Canva Sans Bold"/>
                <a:cs typeface="Canva Sans Bold"/>
                <a:sym typeface="Canva Sans Bold"/>
              </a:rPr>
              <a:t>catégories</a:t>
            </a:r>
            <a:endParaRPr lang="en-US" sz="2699" b="1" dirty="0">
              <a:solidFill>
                <a:srgbClr val="000000"/>
              </a:solidFill>
              <a:latin typeface="Canva Sans Bold"/>
              <a:ea typeface="Canva Sans Bold"/>
              <a:cs typeface="Canva Sans Bold"/>
              <a:sym typeface="Canva Sans Bold"/>
            </a:endParaRPr>
          </a:p>
        </p:txBody>
      </p:sp>
      <p:sp>
        <p:nvSpPr>
          <p:cNvPr id="30" name="TextBox 30"/>
          <p:cNvSpPr txBox="1"/>
          <p:nvPr/>
        </p:nvSpPr>
        <p:spPr>
          <a:xfrm>
            <a:off x="1677090" y="4196948"/>
            <a:ext cx="3250727" cy="1916743"/>
          </a:xfrm>
          <a:prstGeom prst="rect">
            <a:avLst/>
          </a:prstGeom>
        </p:spPr>
        <p:txBody>
          <a:bodyPr wrap="square" lIns="0" tIns="0" rIns="0" bIns="0" rtlCol="0" anchor="t">
            <a:spAutoFit/>
          </a:bodyPr>
          <a:lstStyle/>
          <a:p>
            <a:pPr marL="582927" lvl="1" indent="-291463" algn="l">
              <a:lnSpc>
                <a:spcPts val="3779"/>
              </a:lnSpc>
              <a:buFont typeface="Arial"/>
              <a:buChar char="•"/>
            </a:pPr>
            <a:r>
              <a:rPr lang="en-US" sz="2699" dirty="0" err="1">
                <a:solidFill>
                  <a:srgbClr val="737373"/>
                </a:solidFill>
                <a:latin typeface="Canva Sans"/>
                <a:ea typeface="Canva Sans"/>
                <a:cs typeface="Canva Sans"/>
                <a:sym typeface="Canva Sans"/>
              </a:rPr>
              <a:t>Électricité</a:t>
            </a:r>
            <a:endParaRPr lang="en-US" sz="2699" dirty="0">
              <a:solidFill>
                <a:srgbClr val="737373"/>
              </a:solidFill>
              <a:latin typeface="Canva Sans"/>
              <a:ea typeface="Canva Sans"/>
              <a:cs typeface="Canva Sans"/>
              <a:sym typeface="Canva Sans"/>
            </a:endParaRPr>
          </a:p>
          <a:p>
            <a:pPr marL="582927" lvl="1" indent="-291463" algn="l">
              <a:lnSpc>
                <a:spcPts val="3779"/>
              </a:lnSpc>
              <a:buFont typeface="Arial"/>
              <a:buChar char="•"/>
            </a:pPr>
            <a:r>
              <a:rPr lang="en-US" sz="2699" dirty="0">
                <a:solidFill>
                  <a:srgbClr val="737373"/>
                </a:solidFill>
                <a:latin typeface="Canva Sans"/>
                <a:ea typeface="Canva Sans"/>
                <a:cs typeface="Canva Sans"/>
                <a:sym typeface="Canva Sans"/>
              </a:rPr>
              <a:t>Eau</a:t>
            </a:r>
          </a:p>
          <a:p>
            <a:pPr marL="582927" lvl="1" indent="-291463" algn="l">
              <a:lnSpc>
                <a:spcPts val="3779"/>
              </a:lnSpc>
              <a:buFont typeface="Arial"/>
              <a:buChar char="•"/>
            </a:pPr>
            <a:r>
              <a:rPr lang="en-US" sz="2699" dirty="0" err="1">
                <a:solidFill>
                  <a:srgbClr val="737373"/>
                </a:solidFill>
                <a:latin typeface="Canva Sans"/>
                <a:ea typeface="Canva Sans"/>
                <a:cs typeface="Canva Sans"/>
                <a:sym typeface="Canva Sans"/>
              </a:rPr>
              <a:t>Risque</a:t>
            </a:r>
            <a:r>
              <a:rPr lang="en-US" sz="2699" dirty="0">
                <a:solidFill>
                  <a:srgbClr val="737373"/>
                </a:solidFill>
                <a:latin typeface="Canva Sans"/>
                <a:ea typeface="Canva Sans"/>
                <a:cs typeface="Canva Sans"/>
                <a:sym typeface="Canva Sans"/>
              </a:rPr>
              <a:t> et </a:t>
            </a:r>
            <a:r>
              <a:rPr lang="en-US" sz="2699" dirty="0" err="1">
                <a:solidFill>
                  <a:srgbClr val="737373"/>
                </a:solidFill>
                <a:latin typeface="Canva Sans"/>
                <a:ea typeface="Canva Sans"/>
                <a:cs typeface="Canva Sans"/>
                <a:sym typeface="Canva Sans"/>
              </a:rPr>
              <a:t>aléa</a:t>
            </a:r>
            <a:endParaRPr lang="en-US" sz="2699" dirty="0">
              <a:solidFill>
                <a:srgbClr val="737373"/>
              </a:solidFill>
              <a:latin typeface="Canva Sans"/>
              <a:ea typeface="Canva Sans"/>
              <a:cs typeface="Canva Sans"/>
              <a:sym typeface="Canva Sans"/>
            </a:endParaRPr>
          </a:p>
          <a:p>
            <a:pPr marL="582927" lvl="1" indent="-291463" algn="l">
              <a:lnSpc>
                <a:spcPts val="3779"/>
              </a:lnSpc>
              <a:spcBef>
                <a:spcPct val="0"/>
              </a:spcBef>
              <a:buFont typeface="Arial"/>
              <a:buChar char="•"/>
            </a:pPr>
            <a:r>
              <a:rPr lang="en-US" sz="2699" dirty="0">
                <a:solidFill>
                  <a:srgbClr val="737373"/>
                </a:solidFill>
                <a:latin typeface="Canva Sans"/>
                <a:ea typeface="Canva Sans"/>
                <a:cs typeface="Canva Sans"/>
                <a:sym typeface="Canva Sans"/>
              </a:rPr>
              <a:t>Chaleur</a:t>
            </a:r>
          </a:p>
        </p:txBody>
      </p:sp>
      <p:sp>
        <p:nvSpPr>
          <p:cNvPr id="31" name="TextBox 31"/>
          <p:cNvSpPr txBox="1"/>
          <p:nvPr/>
        </p:nvSpPr>
        <p:spPr>
          <a:xfrm>
            <a:off x="2725684" y="6215817"/>
            <a:ext cx="2021101" cy="464820"/>
          </a:xfrm>
          <a:prstGeom prst="rect">
            <a:avLst/>
          </a:prstGeom>
        </p:spPr>
        <p:txBody>
          <a:bodyPr wrap="square" lIns="0" tIns="0" rIns="0" bIns="0" rtlCol="0" anchor="t">
            <a:spAutoFit/>
          </a:bodyPr>
          <a:lstStyle/>
          <a:p>
            <a:pPr algn="ctr">
              <a:lnSpc>
                <a:spcPts val="3779"/>
              </a:lnSpc>
              <a:spcBef>
                <a:spcPct val="0"/>
              </a:spcBef>
            </a:pPr>
            <a:r>
              <a:rPr lang="en-US" sz="2699" b="1" dirty="0" err="1">
                <a:solidFill>
                  <a:srgbClr val="000000"/>
                </a:solidFill>
                <a:latin typeface="Canva Sans Bold"/>
                <a:ea typeface="Canva Sans Bold"/>
                <a:cs typeface="Canva Sans Bold"/>
                <a:sym typeface="Canva Sans Bold"/>
              </a:rPr>
              <a:t>Pourquoi</a:t>
            </a:r>
            <a:r>
              <a:rPr lang="en-US" sz="2699" b="1" dirty="0">
                <a:solidFill>
                  <a:srgbClr val="000000"/>
                </a:solidFill>
                <a:latin typeface="Canva Sans Bold"/>
                <a:ea typeface="Canva Sans Bold"/>
                <a:cs typeface="Canva Sans Bold"/>
                <a:sym typeface="Canva Sans Bold"/>
              </a:rPr>
              <a:t> ?</a:t>
            </a:r>
          </a:p>
        </p:txBody>
      </p:sp>
      <p:sp>
        <p:nvSpPr>
          <p:cNvPr id="32" name="TextBox 32"/>
          <p:cNvSpPr txBox="1"/>
          <p:nvPr/>
        </p:nvSpPr>
        <p:spPr>
          <a:xfrm>
            <a:off x="1619426" y="6706818"/>
            <a:ext cx="4140701" cy="1819910"/>
          </a:xfrm>
          <a:prstGeom prst="rect">
            <a:avLst/>
          </a:prstGeom>
        </p:spPr>
        <p:txBody>
          <a:bodyPr lIns="0" tIns="0" rIns="0" bIns="0" rtlCol="0" anchor="t">
            <a:spAutoFit/>
          </a:bodyPr>
          <a:lstStyle/>
          <a:p>
            <a:pPr marL="561337" lvl="1" indent="-280669" algn="l">
              <a:lnSpc>
                <a:spcPts val="3639"/>
              </a:lnSpc>
              <a:buFont typeface="Arial"/>
              <a:buChar char="•"/>
            </a:pPr>
            <a:r>
              <a:rPr lang="en-US" sz="2599">
                <a:solidFill>
                  <a:srgbClr val="898989"/>
                </a:solidFill>
                <a:latin typeface="Canva Sans"/>
                <a:ea typeface="Canva Sans"/>
                <a:cs typeface="Canva Sans"/>
                <a:sym typeface="Canva Sans"/>
              </a:rPr>
              <a:t>Accessibilité données</a:t>
            </a:r>
          </a:p>
          <a:p>
            <a:pPr marL="561337" lvl="1" indent="-280669" algn="l">
              <a:lnSpc>
                <a:spcPts val="3639"/>
              </a:lnSpc>
              <a:buFont typeface="Arial"/>
              <a:buChar char="•"/>
            </a:pPr>
            <a:r>
              <a:rPr lang="en-US" sz="2599">
                <a:solidFill>
                  <a:srgbClr val="898989"/>
                </a:solidFill>
                <a:latin typeface="Canva Sans"/>
                <a:ea typeface="Canva Sans"/>
                <a:cs typeface="Canva Sans"/>
                <a:sym typeface="Canva Sans"/>
              </a:rPr>
              <a:t>Études ou données similaires</a:t>
            </a:r>
          </a:p>
          <a:p>
            <a:pPr marL="561337" lvl="1" indent="-280669" algn="l">
              <a:lnSpc>
                <a:spcPts val="3639"/>
              </a:lnSpc>
              <a:spcBef>
                <a:spcPct val="0"/>
              </a:spcBef>
              <a:buFont typeface="Arial"/>
              <a:buChar char="•"/>
            </a:pPr>
            <a:r>
              <a:rPr lang="en-US" sz="2599">
                <a:solidFill>
                  <a:srgbClr val="898989"/>
                </a:solidFill>
                <a:latin typeface="Canva Sans"/>
                <a:ea typeface="Canva Sans"/>
                <a:cs typeface="Canva Sans"/>
                <a:sym typeface="Canva Sans"/>
              </a:rPr>
              <a:t>Quantifiable</a:t>
            </a:r>
          </a:p>
        </p:txBody>
      </p:sp>
      <p:sp>
        <p:nvSpPr>
          <p:cNvPr id="33" name="TextBox 33"/>
          <p:cNvSpPr txBox="1"/>
          <p:nvPr/>
        </p:nvSpPr>
        <p:spPr>
          <a:xfrm>
            <a:off x="7030415" y="3473505"/>
            <a:ext cx="4054529" cy="464820"/>
          </a:xfrm>
          <a:prstGeom prst="rect">
            <a:avLst/>
          </a:prstGeom>
        </p:spPr>
        <p:txBody>
          <a:bodyPr wrap="square" lIns="0" tIns="0" rIns="0" bIns="0" rtlCol="0" anchor="t">
            <a:spAutoFit/>
          </a:bodyPr>
          <a:lstStyle/>
          <a:p>
            <a:pPr algn="ctr">
              <a:lnSpc>
                <a:spcPts val="3779"/>
              </a:lnSpc>
              <a:spcBef>
                <a:spcPct val="0"/>
              </a:spcBef>
            </a:pPr>
            <a:r>
              <a:rPr lang="en-US" sz="2699" b="1" dirty="0" err="1">
                <a:solidFill>
                  <a:srgbClr val="000000"/>
                </a:solidFill>
                <a:latin typeface="Canva Sans Bold"/>
                <a:ea typeface="Canva Sans Bold"/>
                <a:cs typeface="Canva Sans Bold"/>
                <a:sym typeface="Canva Sans Bold"/>
              </a:rPr>
              <a:t>Choisir</a:t>
            </a:r>
            <a:r>
              <a:rPr lang="en-US" sz="2699" b="1" dirty="0">
                <a:solidFill>
                  <a:srgbClr val="000000"/>
                </a:solidFill>
                <a:latin typeface="Canva Sans Bold"/>
                <a:ea typeface="Canva Sans Bold"/>
                <a:cs typeface="Canva Sans Bold"/>
                <a:sym typeface="Canva Sans Bold"/>
              </a:rPr>
              <a:t> des </a:t>
            </a:r>
            <a:r>
              <a:rPr lang="en-US" sz="2699" b="1" dirty="0" err="1">
                <a:solidFill>
                  <a:srgbClr val="000000"/>
                </a:solidFill>
                <a:latin typeface="Canva Sans Bold"/>
                <a:ea typeface="Canva Sans Bold"/>
                <a:cs typeface="Canva Sans Bold"/>
                <a:sym typeface="Canva Sans Bold"/>
              </a:rPr>
              <a:t>indicateurs</a:t>
            </a:r>
            <a:endParaRPr lang="en-US" sz="2699" b="1" dirty="0">
              <a:solidFill>
                <a:srgbClr val="000000"/>
              </a:solidFill>
              <a:latin typeface="Canva Sans Bold"/>
              <a:ea typeface="Canva Sans Bold"/>
              <a:cs typeface="Canva Sans Bold"/>
              <a:sym typeface="Canva Sans Bold"/>
            </a:endParaRPr>
          </a:p>
        </p:txBody>
      </p:sp>
      <p:sp>
        <p:nvSpPr>
          <p:cNvPr id="34" name="TextBox 34"/>
          <p:cNvSpPr txBox="1"/>
          <p:nvPr/>
        </p:nvSpPr>
        <p:spPr>
          <a:xfrm>
            <a:off x="6678019" y="4113618"/>
            <a:ext cx="4540855" cy="1417320"/>
          </a:xfrm>
          <a:prstGeom prst="rect">
            <a:avLst/>
          </a:prstGeom>
        </p:spPr>
        <p:txBody>
          <a:bodyPr lIns="0" tIns="0" rIns="0" bIns="0" rtlCol="0" anchor="t">
            <a:spAutoFit/>
          </a:bodyPr>
          <a:lstStyle/>
          <a:p>
            <a:pPr marL="582927" lvl="1" indent="-291463" algn="l">
              <a:lnSpc>
                <a:spcPts val="3779"/>
              </a:lnSpc>
              <a:buFont typeface="Arial"/>
              <a:buChar char="•"/>
            </a:pPr>
            <a:r>
              <a:rPr lang="en-US" sz="2699">
                <a:solidFill>
                  <a:srgbClr val="737373"/>
                </a:solidFill>
                <a:latin typeface="Canva Sans"/>
                <a:ea typeface="Canva Sans"/>
                <a:cs typeface="Canva Sans"/>
                <a:sym typeface="Canva Sans"/>
              </a:rPr>
              <a:t>Consommation ?</a:t>
            </a:r>
          </a:p>
          <a:p>
            <a:pPr marL="582927" lvl="1" indent="-291463" algn="l">
              <a:lnSpc>
                <a:spcPts val="3779"/>
              </a:lnSpc>
              <a:buFont typeface="Arial"/>
              <a:buChar char="•"/>
            </a:pPr>
            <a:r>
              <a:rPr lang="en-US" sz="2699">
                <a:solidFill>
                  <a:srgbClr val="737373"/>
                </a:solidFill>
                <a:latin typeface="Canva Sans"/>
                <a:ea typeface="Canva Sans"/>
                <a:cs typeface="Canva Sans"/>
                <a:sym typeface="Canva Sans"/>
              </a:rPr>
              <a:t>Relatif à la population ?</a:t>
            </a:r>
          </a:p>
          <a:p>
            <a:pPr marL="582927" lvl="1" indent="-291463" algn="l">
              <a:lnSpc>
                <a:spcPts val="3779"/>
              </a:lnSpc>
              <a:spcBef>
                <a:spcPct val="0"/>
              </a:spcBef>
              <a:buFont typeface="Arial"/>
              <a:buChar char="•"/>
            </a:pPr>
            <a:r>
              <a:rPr lang="en-US" sz="2699">
                <a:solidFill>
                  <a:srgbClr val="737373"/>
                </a:solidFill>
                <a:latin typeface="Canva Sans"/>
                <a:ea typeface="Canva Sans"/>
                <a:cs typeface="Canva Sans"/>
                <a:sym typeface="Canva Sans"/>
              </a:rPr>
              <a:t>Indice de vulnérabilité ?</a:t>
            </a:r>
          </a:p>
        </p:txBody>
      </p:sp>
      <p:sp>
        <p:nvSpPr>
          <p:cNvPr id="35" name="TextBox 35"/>
          <p:cNvSpPr txBox="1"/>
          <p:nvPr/>
        </p:nvSpPr>
        <p:spPr>
          <a:xfrm>
            <a:off x="7155113" y="6131013"/>
            <a:ext cx="3579812" cy="464820"/>
          </a:xfrm>
          <a:prstGeom prst="rect">
            <a:avLst/>
          </a:prstGeom>
        </p:spPr>
        <p:txBody>
          <a:bodyPr lIns="0" tIns="0" rIns="0" bIns="0" rtlCol="0" anchor="t">
            <a:spAutoFit/>
          </a:bodyPr>
          <a:lstStyle/>
          <a:p>
            <a:pPr algn="ctr">
              <a:lnSpc>
                <a:spcPts val="3779"/>
              </a:lnSpc>
              <a:spcBef>
                <a:spcPct val="0"/>
              </a:spcBef>
            </a:pPr>
            <a:r>
              <a:rPr lang="en-US" sz="2699" b="1" dirty="0">
                <a:solidFill>
                  <a:srgbClr val="000000"/>
                </a:solidFill>
                <a:latin typeface="Canva Sans Bold"/>
                <a:ea typeface="Canva Sans Bold"/>
                <a:cs typeface="Canva Sans Bold"/>
                <a:sym typeface="Canva Sans Bold"/>
              </a:rPr>
              <a:t>Et sur </a:t>
            </a:r>
            <a:r>
              <a:rPr lang="en-US" sz="2699" b="1" dirty="0" err="1">
                <a:solidFill>
                  <a:srgbClr val="000000"/>
                </a:solidFill>
                <a:latin typeface="Canva Sans Bold"/>
                <a:ea typeface="Canva Sans Bold"/>
                <a:cs typeface="Canva Sans Bold"/>
                <a:sym typeface="Canva Sans Bold"/>
              </a:rPr>
              <a:t>quels</a:t>
            </a:r>
            <a:r>
              <a:rPr lang="en-US" sz="2699" b="1" dirty="0">
                <a:solidFill>
                  <a:srgbClr val="000000"/>
                </a:solidFill>
                <a:latin typeface="Canva Sans Bold"/>
                <a:ea typeface="Canva Sans Bold"/>
                <a:cs typeface="Canva Sans Bold"/>
                <a:sym typeface="Canva Sans Bold"/>
              </a:rPr>
              <a:t> chiffres ?</a:t>
            </a:r>
          </a:p>
        </p:txBody>
      </p:sp>
      <p:sp>
        <p:nvSpPr>
          <p:cNvPr id="36" name="TextBox 36"/>
          <p:cNvSpPr txBox="1"/>
          <p:nvPr/>
        </p:nvSpPr>
        <p:spPr>
          <a:xfrm>
            <a:off x="6811950" y="6898588"/>
            <a:ext cx="4272994" cy="1893570"/>
          </a:xfrm>
          <a:prstGeom prst="rect">
            <a:avLst/>
          </a:prstGeom>
        </p:spPr>
        <p:txBody>
          <a:bodyPr lIns="0" tIns="0" rIns="0" bIns="0" rtlCol="0" anchor="t">
            <a:spAutoFit/>
          </a:bodyPr>
          <a:lstStyle/>
          <a:p>
            <a:pPr marL="582927" lvl="1" indent="-291463" algn="l">
              <a:lnSpc>
                <a:spcPts val="3779"/>
              </a:lnSpc>
              <a:buFont typeface="Arial"/>
              <a:buChar char="•"/>
            </a:pPr>
            <a:r>
              <a:rPr lang="en-US" sz="2699">
                <a:solidFill>
                  <a:srgbClr val="898989"/>
                </a:solidFill>
                <a:latin typeface="Canva Sans"/>
                <a:ea typeface="Canva Sans"/>
                <a:cs typeface="Canva Sans"/>
                <a:sym typeface="Canva Sans"/>
              </a:rPr>
              <a:t>Chiffres existants ?</a:t>
            </a:r>
          </a:p>
          <a:p>
            <a:pPr marL="582927" lvl="1" indent="-291463" algn="l">
              <a:lnSpc>
                <a:spcPts val="3779"/>
              </a:lnSpc>
              <a:buFont typeface="Arial"/>
              <a:buChar char="•"/>
            </a:pPr>
            <a:r>
              <a:rPr lang="en-US" sz="2699">
                <a:solidFill>
                  <a:srgbClr val="898989"/>
                </a:solidFill>
                <a:latin typeface="Canva Sans"/>
                <a:ea typeface="Canva Sans"/>
                <a:cs typeface="Canva Sans"/>
                <a:sym typeface="Canva Sans"/>
              </a:rPr>
              <a:t>Moyenne du secteur ? </a:t>
            </a:r>
          </a:p>
          <a:p>
            <a:pPr marL="582927" lvl="1" indent="-291463" algn="l">
              <a:lnSpc>
                <a:spcPts val="3779"/>
              </a:lnSpc>
              <a:spcBef>
                <a:spcPct val="0"/>
              </a:spcBef>
              <a:buFont typeface="Arial"/>
              <a:buChar char="•"/>
            </a:pPr>
            <a:r>
              <a:rPr lang="en-US" sz="2699">
                <a:solidFill>
                  <a:srgbClr val="898989"/>
                </a:solidFill>
                <a:latin typeface="Canva Sans"/>
                <a:ea typeface="Canva Sans"/>
                <a:cs typeface="Canva Sans"/>
                <a:sym typeface="Canva Sans"/>
              </a:rPr>
              <a:t>Adaptation à d’autres cas ?</a:t>
            </a:r>
          </a:p>
        </p:txBody>
      </p:sp>
      <p:sp>
        <p:nvSpPr>
          <p:cNvPr id="37" name="TextBox 37"/>
          <p:cNvSpPr txBox="1"/>
          <p:nvPr/>
        </p:nvSpPr>
        <p:spPr>
          <a:xfrm>
            <a:off x="11977290" y="3440168"/>
            <a:ext cx="4736277" cy="448310"/>
          </a:xfrm>
          <a:prstGeom prst="rect">
            <a:avLst/>
          </a:prstGeom>
        </p:spPr>
        <p:txBody>
          <a:bodyPr wrap="square" lIns="0" tIns="0" rIns="0" bIns="0" rtlCol="0" anchor="t">
            <a:spAutoFit/>
          </a:bodyPr>
          <a:lstStyle/>
          <a:p>
            <a:pPr algn="ctr">
              <a:lnSpc>
                <a:spcPts val="3639"/>
              </a:lnSpc>
              <a:spcBef>
                <a:spcPct val="0"/>
              </a:spcBef>
            </a:pPr>
            <a:r>
              <a:rPr lang="en-US" sz="2599" b="1" dirty="0" err="1">
                <a:solidFill>
                  <a:srgbClr val="000000"/>
                </a:solidFill>
                <a:latin typeface="Canva Sans Bold"/>
                <a:ea typeface="Canva Sans Bold"/>
                <a:cs typeface="Canva Sans Bold"/>
                <a:sym typeface="Canva Sans Bold"/>
              </a:rPr>
              <a:t>Méthodes</a:t>
            </a:r>
            <a:r>
              <a:rPr lang="en-US" sz="2599" b="1" dirty="0">
                <a:solidFill>
                  <a:srgbClr val="000000"/>
                </a:solidFill>
                <a:latin typeface="Canva Sans Bold"/>
                <a:ea typeface="Canva Sans Bold"/>
                <a:cs typeface="Canva Sans Bold"/>
                <a:sym typeface="Canva Sans Bold"/>
              </a:rPr>
              <a:t> de </a:t>
            </a:r>
            <a:r>
              <a:rPr lang="en-US" sz="2599" b="1" dirty="0" err="1">
                <a:solidFill>
                  <a:srgbClr val="000000"/>
                </a:solidFill>
                <a:latin typeface="Canva Sans Bold"/>
                <a:ea typeface="Canva Sans Bold"/>
                <a:cs typeface="Canva Sans Bold"/>
                <a:sym typeface="Canva Sans Bold"/>
              </a:rPr>
              <a:t>représentation</a:t>
            </a:r>
            <a:endParaRPr lang="en-US" sz="2599" b="1" dirty="0">
              <a:solidFill>
                <a:srgbClr val="000000"/>
              </a:solidFill>
              <a:latin typeface="Canva Sans Bold"/>
              <a:ea typeface="Canva Sans Bold"/>
              <a:cs typeface="Canva Sans Bold"/>
              <a:sym typeface="Canva Sans Bold"/>
            </a:endParaRPr>
          </a:p>
        </p:txBody>
      </p:sp>
      <p:sp>
        <p:nvSpPr>
          <p:cNvPr id="38" name="TextBox 38"/>
          <p:cNvSpPr txBox="1"/>
          <p:nvPr/>
        </p:nvSpPr>
        <p:spPr>
          <a:xfrm>
            <a:off x="12330300" y="4113618"/>
            <a:ext cx="2808007" cy="1417320"/>
          </a:xfrm>
          <a:prstGeom prst="rect">
            <a:avLst/>
          </a:prstGeom>
        </p:spPr>
        <p:txBody>
          <a:bodyPr wrap="square" lIns="0" tIns="0" rIns="0" bIns="0" rtlCol="0" anchor="t">
            <a:spAutoFit/>
          </a:bodyPr>
          <a:lstStyle/>
          <a:p>
            <a:pPr marL="582927" lvl="1" indent="-291463" algn="l">
              <a:lnSpc>
                <a:spcPts val="3779"/>
              </a:lnSpc>
              <a:buFont typeface="Arial"/>
              <a:buChar char="•"/>
            </a:pPr>
            <a:r>
              <a:rPr lang="en-US" sz="2699" dirty="0" err="1">
                <a:solidFill>
                  <a:srgbClr val="737373"/>
                </a:solidFill>
                <a:latin typeface="Canva Sans"/>
                <a:ea typeface="Canva Sans"/>
                <a:cs typeface="Canva Sans"/>
                <a:sym typeface="Canva Sans"/>
              </a:rPr>
              <a:t>Graphiques</a:t>
            </a:r>
            <a:r>
              <a:rPr lang="en-US" sz="2699" dirty="0">
                <a:solidFill>
                  <a:srgbClr val="737373"/>
                </a:solidFill>
                <a:latin typeface="Canva Sans"/>
                <a:ea typeface="Canva Sans"/>
                <a:cs typeface="Canva Sans"/>
                <a:sym typeface="Canva Sans"/>
              </a:rPr>
              <a:t> ?</a:t>
            </a:r>
          </a:p>
          <a:p>
            <a:pPr marL="582927" lvl="1" indent="-291463" algn="l">
              <a:lnSpc>
                <a:spcPts val="3779"/>
              </a:lnSpc>
              <a:buFont typeface="Arial"/>
              <a:buChar char="•"/>
            </a:pPr>
            <a:r>
              <a:rPr lang="en-US" sz="2699" dirty="0" err="1">
                <a:solidFill>
                  <a:srgbClr val="737373"/>
                </a:solidFill>
                <a:latin typeface="Canva Sans"/>
                <a:ea typeface="Canva Sans"/>
                <a:cs typeface="Canva Sans"/>
                <a:sym typeface="Canva Sans"/>
              </a:rPr>
              <a:t>Schémas</a:t>
            </a:r>
            <a:r>
              <a:rPr lang="en-US" sz="2699" dirty="0">
                <a:solidFill>
                  <a:srgbClr val="737373"/>
                </a:solidFill>
                <a:latin typeface="Canva Sans"/>
                <a:ea typeface="Canva Sans"/>
                <a:cs typeface="Canva Sans"/>
                <a:sym typeface="Canva Sans"/>
              </a:rPr>
              <a:t> ?</a:t>
            </a:r>
          </a:p>
          <a:p>
            <a:pPr marL="582927" lvl="1" indent="-291463" algn="l">
              <a:lnSpc>
                <a:spcPts val="3779"/>
              </a:lnSpc>
              <a:spcBef>
                <a:spcPct val="0"/>
              </a:spcBef>
              <a:buFont typeface="Arial"/>
              <a:buChar char="•"/>
            </a:pPr>
            <a:r>
              <a:rPr lang="en-US" sz="2699" dirty="0">
                <a:solidFill>
                  <a:srgbClr val="737373"/>
                </a:solidFill>
                <a:latin typeface="Canva Sans"/>
                <a:ea typeface="Canva Sans"/>
                <a:cs typeface="Canva Sans"/>
                <a:sym typeface="Canva Sans"/>
              </a:rPr>
              <a:t>Cartes ?</a:t>
            </a:r>
          </a:p>
        </p:txBody>
      </p:sp>
      <p:sp>
        <p:nvSpPr>
          <p:cNvPr id="39" name="TextBox 39"/>
          <p:cNvSpPr txBox="1"/>
          <p:nvPr/>
        </p:nvSpPr>
        <p:spPr>
          <a:xfrm>
            <a:off x="13585973" y="6121266"/>
            <a:ext cx="1371302" cy="464820"/>
          </a:xfrm>
          <a:prstGeom prst="rect">
            <a:avLst/>
          </a:prstGeom>
        </p:spPr>
        <p:txBody>
          <a:bodyPr lIns="0" tIns="0" rIns="0" bIns="0" rtlCol="0" anchor="t">
            <a:spAutoFit/>
          </a:bodyPr>
          <a:lstStyle/>
          <a:p>
            <a:pPr algn="ctr">
              <a:lnSpc>
                <a:spcPts val="3779"/>
              </a:lnSpc>
              <a:spcBef>
                <a:spcPct val="0"/>
              </a:spcBef>
            </a:pPr>
            <a:r>
              <a:rPr lang="en-US" sz="2699" b="1">
                <a:solidFill>
                  <a:srgbClr val="000000"/>
                </a:solidFill>
                <a:latin typeface="Canva Sans Bold"/>
                <a:ea typeface="Canva Sans Bold"/>
                <a:cs typeface="Canva Sans Bold"/>
                <a:sym typeface="Canva Sans Bold"/>
              </a:rPr>
              <a:t>Support</a:t>
            </a:r>
          </a:p>
        </p:txBody>
      </p:sp>
      <p:sp>
        <p:nvSpPr>
          <p:cNvPr id="40" name="TextBox 40"/>
          <p:cNvSpPr txBox="1"/>
          <p:nvPr/>
        </p:nvSpPr>
        <p:spPr>
          <a:xfrm>
            <a:off x="12272785" y="6898588"/>
            <a:ext cx="2808007" cy="464820"/>
          </a:xfrm>
          <a:prstGeom prst="rect">
            <a:avLst/>
          </a:prstGeom>
        </p:spPr>
        <p:txBody>
          <a:bodyPr wrap="square" lIns="0" tIns="0" rIns="0" bIns="0" rtlCol="0" anchor="t">
            <a:spAutoFit/>
          </a:bodyPr>
          <a:lstStyle/>
          <a:p>
            <a:pPr marL="582927" lvl="1" indent="-291463" algn="l">
              <a:lnSpc>
                <a:spcPts val="3779"/>
              </a:lnSpc>
              <a:spcBef>
                <a:spcPct val="0"/>
              </a:spcBef>
              <a:buFont typeface="Arial"/>
              <a:buChar char="•"/>
            </a:pPr>
            <a:r>
              <a:rPr lang="en-US" sz="2699" dirty="0">
                <a:solidFill>
                  <a:srgbClr val="898989"/>
                </a:solidFill>
                <a:latin typeface="Canva Sans"/>
                <a:ea typeface="Canva Sans"/>
                <a:cs typeface="Canva Sans"/>
                <a:sym typeface="Canva Sans"/>
              </a:rPr>
              <a:t>Dashboard ?</a:t>
            </a:r>
          </a:p>
        </p:txBody>
      </p:sp>
      <p:sp>
        <p:nvSpPr>
          <p:cNvPr id="41" name="TextBox 41"/>
          <p:cNvSpPr txBox="1"/>
          <p:nvPr/>
        </p:nvSpPr>
        <p:spPr>
          <a:xfrm>
            <a:off x="2705760" y="2569092"/>
            <a:ext cx="1825307" cy="679451"/>
          </a:xfrm>
          <a:prstGeom prst="rect">
            <a:avLst/>
          </a:prstGeom>
        </p:spPr>
        <p:txBody>
          <a:bodyPr lIns="0" tIns="0" rIns="0" bIns="0" rtlCol="0" anchor="t">
            <a:spAutoFit/>
          </a:bodyPr>
          <a:lstStyle/>
          <a:p>
            <a:pPr algn="ctr">
              <a:lnSpc>
                <a:spcPts val="5599"/>
              </a:lnSpc>
              <a:spcBef>
                <a:spcPct val="0"/>
              </a:spcBef>
            </a:pPr>
            <a:r>
              <a:rPr lang="en-US" sz="3999" b="1">
                <a:solidFill>
                  <a:srgbClr val="F45317"/>
                </a:solidFill>
                <a:latin typeface="Canva Sans Bold"/>
                <a:ea typeface="Canva Sans Bold"/>
                <a:cs typeface="Canva Sans Bold"/>
                <a:sym typeface="Canva Sans Bold"/>
              </a:rPr>
              <a:t>Étape 1</a:t>
            </a:r>
          </a:p>
        </p:txBody>
      </p:sp>
      <p:sp>
        <p:nvSpPr>
          <p:cNvPr id="42" name="Freeform 42"/>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3"/>
            <a:stretch>
              <a:fillRect l="-262776"/>
            </a:stretch>
          </a:blipFill>
        </p:spPr>
      </p:sp>
      <p:grpSp>
        <p:nvGrpSpPr>
          <p:cNvPr id="43" name="Group 43"/>
          <p:cNvGrpSpPr/>
          <p:nvPr/>
        </p:nvGrpSpPr>
        <p:grpSpPr>
          <a:xfrm>
            <a:off x="415172" y="9557071"/>
            <a:ext cx="6292395" cy="585675"/>
            <a:chOff x="0" y="0"/>
            <a:chExt cx="8389860" cy="780900"/>
          </a:xfrm>
        </p:grpSpPr>
        <p:sp>
          <p:nvSpPr>
            <p:cNvPr id="44" name="Freeform 44"/>
            <p:cNvSpPr/>
            <p:nvPr/>
          </p:nvSpPr>
          <p:spPr>
            <a:xfrm>
              <a:off x="0" y="0"/>
              <a:ext cx="2806206" cy="780900"/>
            </a:xfrm>
            <a:custGeom>
              <a:avLst/>
              <a:gdLst/>
              <a:ahLst/>
              <a:cxnLst/>
              <a:rect l="l" t="t" r="r" b="b"/>
              <a:pathLst>
                <a:path w="2806206" h="780900">
                  <a:moveTo>
                    <a:pt x="0" y="0"/>
                  </a:moveTo>
                  <a:lnTo>
                    <a:pt x="2806206" y="0"/>
                  </a:lnTo>
                  <a:lnTo>
                    <a:pt x="2806206" y="780900"/>
                  </a:lnTo>
                  <a:lnTo>
                    <a:pt x="0" y="780900"/>
                  </a:lnTo>
                  <a:lnTo>
                    <a:pt x="0" y="0"/>
                  </a:lnTo>
                  <a:close/>
                </a:path>
              </a:pathLst>
            </a:custGeom>
            <a:blipFill>
              <a:blip r:embed="rId4"/>
              <a:stretch>
                <a:fillRect l="-11206" t="-37393" r="-9499" b="-46413"/>
              </a:stretch>
            </a:blipFill>
          </p:spPr>
        </p:sp>
        <p:sp>
          <p:nvSpPr>
            <p:cNvPr id="45" name="Freeform 45"/>
            <p:cNvSpPr/>
            <p:nvPr/>
          </p:nvSpPr>
          <p:spPr>
            <a:xfrm>
              <a:off x="3377895" y="0"/>
              <a:ext cx="1244699" cy="769826"/>
            </a:xfrm>
            <a:custGeom>
              <a:avLst/>
              <a:gdLst/>
              <a:ahLst/>
              <a:cxnLst/>
              <a:rect l="l" t="t" r="r" b="b"/>
              <a:pathLst>
                <a:path w="1244699" h="769826">
                  <a:moveTo>
                    <a:pt x="0" y="0"/>
                  </a:moveTo>
                  <a:lnTo>
                    <a:pt x="1244700" y="0"/>
                  </a:lnTo>
                  <a:lnTo>
                    <a:pt x="1244700" y="769826"/>
                  </a:lnTo>
                  <a:lnTo>
                    <a:pt x="0" y="769826"/>
                  </a:lnTo>
                  <a:lnTo>
                    <a:pt x="0" y="0"/>
                  </a:lnTo>
                  <a:close/>
                </a:path>
              </a:pathLst>
            </a:custGeom>
            <a:blipFill>
              <a:blip r:embed="rId5"/>
              <a:stretch>
                <a:fillRect r="-117967"/>
              </a:stretch>
            </a:blipFill>
          </p:spPr>
        </p:sp>
        <p:sp>
          <p:nvSpPr>
            <p:cNvPr id="46" name="Freeform 46"/>
            <p:cNvSpPr/>
            <p:nvPr/>
          </p:nvSpPr>
          <p:spPr>
            <a:xfrm>
              <a:off x="5200595" y="38920"/>
              <a:ext cx="3189265" cy="730905"/>
            </a:xfrm>
            <a:custGeom>
              <a:avLst/>
              <a:gdLst/>
              <a:ahLst/>
              <a:cxnLst/>
              <a:rect l="l" t="t" r="r" b="b"/>
              <a:pathLst>
                <a:path w="3189265" h="730905">
                  <a:moveTo>
                    <a:pt x="0" y="0"/>
                  </a:moveTo>
                  <a:lnTo>
                    <a:pt x="3189265" y="0"/>
                  </a:lnTo>
                  <a:lnTo>
                    <a:pt x="3189265" y="730906"/>
                  </a:lnTo>
                  <a:lnTo>
                    <a:pt x="0" y="730906"/>
                  </a:lnTo>
                  <a:lnTo>
                    <a:pt x="0" y="0"/>
                  </a:lnTo>
                  <a:close/>
                </a:path>
              </a:pathLst>
            </a:custGeom>
            <a:blipFill>
              <a:blip r:embed="rId5"/>
              <a:stretch>
                <a:fillRect l="-85175" t="-129271"/>
              </a:stretch>
            </a:blipFill>
          </p:spPr>
        </p:sp>
      </p:grpSp>
      <p:sp>
        <p:nvSpPr>
          <p:cNvPr id="47" name="TextBox 22">
            <a:extLst>
              <a:ext uri="{FF2B5EF4-FFF2-40B4-BE49-F238E27FC236}">
                <a16:creationId xmlns:a16="http://schemas.microsoft.com/office/drawing/2014/main" id="{86E3672E-9FC1-6A14-FDA7-2BB38D0487D5}"/>
              </a:ext>
            </a:extLst>
          </p:cNvPr>
          <p:cNvSpPr txBox="1"/>
          <p:nvPr/>
        </p:nvSpPr>
        <p:spPr>
          <a:xfrm>
            <a:off x="187106" y="8984222"/>
            <a:ext cx="5308444" cy="411523"/>
          </a:xfrm>
          <a:prstGeom prst="rect">
            <a:avLst/>
          </a:prstGeom>
        </p:spPr>
        <p:txBody>
          <a:bodyPr wrap="square" lIns="0" tIns="0" rIns="0" bIns="0" rtlCol="0" anchor="t">
            <a:spAutoFit/>
          </a:bodyPr>
          <a:lstStyle/>
          <a:p>
            <a:pPr algn="ctr">
              <a:lnSpc>
                <a:spcPts val="3937"/>
              </a:lnSpc>
              <a:spcBef>
                <a:spcPct val="0"/>
              </a:spcBef>
            </a:pPr>
            <a:r>
              <a:rPr lang="en-US" sz="1100" i="1" dirty="0">
                <a:solidFill>
                  <a:srgbClr val="000000"/>
                </a:solidFill>
                <a:latin typeface="Canva Sans Italics"/>
                <a:ea typeface="Canva Sans Italics"/>
                <a:cs typeface="Canva Sans Italics"/>
                <a:sym typeface="Canva Sans Italics"/>
              </a:rPr>
              <a:t>REY/DAVOINE/GROS-BALTHAZARD – finance par EFELIA – MIAI Cluster IA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288000" cy="993441"/>
            <a:chOff x="0" y="0"/>
            <a:chExt cx="4816593" cy="261647"/>
          </a:xfrm>
        </p:grpSpPr>
        <p:sp>
          <p:nvSpPr>
            <p:cNvPr id="8" name="Freeform 8"/>
            <p:cNvSpPr/>
            <p:nvPr/>
          </p:nvSpPr>
          <p:spPr>
            <a:xfrm>
              <a:off x="0" y="0"/>
              <a:ext cx="4816592" cy="261647"/>
            </a:xfrm>
            <a:custGeom>
              <a:avLst/>
              <a:gdLst/>
              <a:ahLst/>
              <a:cxnLst/>
              <a:rect l="l" t="t" r="r" b="b"/>
              <a:pathLst>
                <a:path w="4816592" h="261647">
                  <a:moveTo>
                    <a:pt x="0" y="0"/>
                  </a:moveTo>
                  <a:lnTo>
                    <a:pt x="4816592" y="0"/>
                  </a:lnTo>
                  <a:lnTo>
                    <a:pt x="4816592" y="261647"/>
                  </a:lnTo>
                  <a:lnTo>
                    <a:pt x="0" y="261647"/>
                  </a:lnTo>
                  <a:close/>
                </a:path>
              </a:pathLst>
            </a:custGeom>
            <a:solidFill>
              <a:srgbClr val="F45317"/>
            </a:solidFill>
          </p:spPr>
        </p:sp>
        <p:sp>
          <p:nvSpPr>
            <p:cNvPr id="9" name="TextBox 9"/>
            <p:cNvSpPr txBox="1"/>
            <p:nvPr/>
          </p:nvSpPr>
          <p:spPr>
            <a:xfrm>
              <a:off x="0" y="-47625"/>
              <a:ext cx="4816593"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11" name="TextBox 11"/>
          <p:cNvSpPr txBox="1"/>
          <p:nvPr/>
        </p:nvSpPr>
        <p:spPr>
          <a:xfrm>
            <a:off x="5468699" y="4639309"/>
            <a:ext cx="7790101" cy="903606"/>
          </a:xfrm>
          <a:prstGeom prst="rect">
            <a:avLst/>
          </a:prstGeom>
        </p:spPr>
        <p:txBody>
          <a:bodyPr wrap="square" lIns="0" tIns="0" rIns="0" bIns="0" rtlCol="0" anchor="t">
            <a:spAutoFit/>
          </a:bodyPr>
          <a:lstStyle/>
          <a:p>
            <a:pPr algn="l">
              <a:lnSpc>
                <a:spcPts val="7419"/>
              </a:lnSpc>
              <a:spcBef>
                <a:spcPct val="0"/>
              </a:spcBef>
            </a:pPr>
            <a:r>
              <a:rPr lang="en-US" sz="5299" b="1" dirty="0" err="1">
                <a:solidFill>
                  <a:srgbClr val="F45317"/>
                </a:solidFill>
                <a:latin typeface="Canva Sans Bold"/>
                <a:ea typeface="Canva Sans Bold"/>
                <a:cs typeface="Canva Sans Bold"/>
                <a:sym typeface="Canva Sans Bold"/>
              </a:rPr>
              <a:t>Échanges</a:t>
            </a:r>
            <a:r>
              <a:rPr lang="en-US" sz="5299" b="1" dirty="0">
                <a:solidFill>
                  <a:srgbClr val="F45317"/>
                </a:solidFill>
                <a:latin typeface="Canva Sans Bold"/>
                <a:ea typeface="Canva Sans Bold"/>
                <a:cs typeface="Canva Sans Bold"/>
                <a:sym typeface="Canva Sans Bold"/>
              </a:rPr>
              <a:t> et questions</a:t>
            </a:r>
          </a:p>
        </p:txBody>
      </p:sp>
      <p:sp>
        <p:nvSpPr>
          <p:cNvPr id="12" name="TextBox 12"/>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13" name="TextBox 13"/>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4" name="Freeform 14"/>
          <p:cNvSpPr/>
          <p:nvPr/>
        </p:nvSpPr>
        <p:spPr>
          <a:xfrm>
            <a:off x="1028700" y="1028700"/>
            <a:ext cx="6615101" cy="1558445"/>
          </a:xfrm>
          <a:custGeom>
            <a:avLst/>
            <a:gdLst/>
            <a:ahLst/>
            <a:cxnLst/>
            <a:rect l="l" t="t" r="r" b="b"/>
            <a:pathLst>
              <a:path w="6615101" h="1558445">
                <a:moveTo>
                  <a:pt x="0" y="0"/>
                </a:moveTo>
                <a:lnTo>
                  <a:pt x="6615101" y="0"/>
                </a:lnTo>
                <a:lnTo>
                  <a:pt x="6615101" y="1558445"/>
                </a:lnTo>
                <a:lnTo>
                  <a:pt x="0" y="1558445"/>
                </a:lnTo>
                <a:lnTo>
                  <a:pt x="0" y="0"/>
                </a:lnTo>
                <a:close/>
              </a:path>
            </a:pathLst>
          </a:custGeom>
          <a:blipFill>
            <a:blip r:embed="rId4"/>
            <a:stretch>
              <a:fillRect/>
            </a:stretch>
          </a:blipFill>
        </p:spPr>
      </p:sp>
      <p:sp>
        <p:nvSpPr>
          <p:cNvPr id="15" name="Freeform 15"/>
          <p:cNvSpPr/>
          <p:nvPr/>
        </p:nvSpPr>
        <p:spPr>
          <a:xfrm>
            <a:off x="12600566" y="1297763"/>
            <a:ext cx="4215175" cy="1119656"/>
          </a:xfrm>
          <a:custGeom>
            <a:avLst/>
            <a:gdLst/>
            <a:ahLst/>
            <a:cxnLst/>
            <a:rect l="l" t="t" r="r" b="b"/>
            <a:pathLst>
              <a:path w="4215175" h="1119656">
                <a:moveTo>
                  <a:pt x="0" y="0"/>
                </a:moveTo>
                <a:lnTo>
                  <a:pt x="4215174" y="0"/>
                </a:lnTo>
                <a:lnTo>
                  <a:pt x="4215174" y="1119656"/>
                </a:lnTo>
                <a:lnTo>
                  <a:pt x="0" y="1119656"/>
                </a:lnTo>
                <a:lnTo>
                  <a:pt x="0" y="0"/>
                </a:lnTo>
                <a:close/>
              </a:path>
            </a:pathLst>
          </a:custGeom>
          <a:blipFill>
            <a:blip r:embed="rId5"/>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288000" cy="993441"/>
            <a:chOff x="0" y="0"/>
            <a:chExt cx="4816593" cy="261647"/>
          </a:xfrm>
        </p:grpSpPr>
        <p:sp>
          <p:nvSpPr>
            <p:cNvPr id="8" name="Freeform 8"/>
            <p:cNvSpPr/>
            <p:nvPr/>
          </p:nvSpPr>
          <p:spPr>
            <a:xfrm>
              <a:off x="0" y="0"/>
              <a:ext cx="4816592" cy="261647"/>
            </a:xfrm>
            <a:custGeom>
              <a:avLst/>
              <a:gdLst/>
              <a:ahLst/>
              <a:cxnLst/>
              <a:rect l="l" t="t" r="r" b="b"/>
              <a:pathLst>
                <a:path w="4816592" h="261647">
                  <a:moveTo>
                    <a:pt x="0" y="0"/>
                  </a:moveTo>
                  <a:lnTo>
                    <a:pt x="4816592" y="0"/>
                  </a:lnTo>
                  <a:lnTo>
                    <a:pt x="4816592" y="261647"/>
                  </a:lnTo>
                  <a:lnTo>
                    <a:pt x="0" y="261647"/>
                  </a:lnTo>
                  <a:close/>
                </a:path>
              </a:pathLst>
            </a:custGeom>
            <a:solidFill>
              <a:srgbClr val="F45317"/>
            </a:solidFill>
          </p:spPr>
        </p:sp>
        <p:sp>
          <p:nvSpPr>
            <p:cNvPr id="9" name="TextBox 9"/>
            <p:cNvSpPr txBox="1"/>
            <p:nvPr/>
          </p:nvSpPr>
          <p:spPr>
            <a:xfrm>
              <a:off x="0" y="-47625"/>
              <a:ext cx="4816593"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11" name="TextBox 11"/>
          <p:cNvSpPr txBox="1"/>
          <p:nvPr/>
        </p:nvSpPr>
        <p:spPr>
          <a:xfrm>
            <a:off x="1028700" y="923925"/>
            <a:ext cx="3314700" cy="903606"/>
          </a:xfrm>
          <a:prstGeom prst="rect">
            <a:avLst/>
          </a:prstGeom>
        </p:spPr>
        <p:txBody>
          <a:bodyPr wrap="square"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SOURCES</a:t>
            </a:r>
          </a:p>
        </p:txBody>
      </p:sp>
      <p:sp>
        <p:nvSpPr>
          <p:cNvPr id="12" name="TextBox 12"/>
          <p:cNvSpPr txBox="1"/>
          <p:nvPr/>
        </p:nvSpPr>
        <p:spPr>
          <a:xfrm>
            <a:off x="1028700" y="2214245"/>
            <a:ext cx="8831104" cy="481330"/>
          </a:xfrm>
          <a:prstGeom prst="rect">
            <a:avLst/>
          </a:prstGeom>
        </p:spPr>
        <p:txBody>
          <a:bodyPr lIns="0" tIns="0" rIns="0" bIns="0" rtlCol="0" anchor="t">
            <a:spAutoFit/>
          </a:bodyPr>
          <a:lstStyle/>
          <a:p>
            <a:pPr algn="l">
              <a:lnSpc>
                <a:spcPts val="3920"/>
              </a:lnSpc>
            </a:pPr>
            <a:r>
              <a:rPr lang="en-US" sz="2800" b="1" i="1" dirty="0">
                <a:solidFill>
                  <a:srgbClr val="D44728"/>
                </a:solidFill>
                <a:latin typeface="Open Sans 1 Bold Italics"/>
                <a:ea typeface="Open Sans 1 Bold Italics"/>
                <a:cs typeface="Open Sans 1 Bold Italics"/>
                <a:sym typeface="Open Sans 1 Bold Italics"/>
              </a:rPr>
              <a:t>Données - Pour le dashboard et </a:t>
            </a:r>
            <a:r>
              <a:rPr lang="en-US" sz="2800" b="1" i="1" dirty="0" err="1">
                <a:solidFill>
                  <a:srgbClr val="D44728"/>
                </a:solidFill>
                <a:latin typeface="Open Sans 1 Bold Italics"/>
                <a:ea typeface="Open Sans 1 Bold Italics"/>
                <a:cs typeface="Open Sans 1 Bold Italics"/>
                <a:sym typeface="Open Sans 1 Bold Italics"/>
              </a:rPr>
              <a:t>autres</a:t>
            </a:r>
            <a:r>
              <a:rPr lang="en-US" sz="2800" b="1" i="1" dirty="0">
                <a:solidFill>
                  <a:srgbClr val="D44728"/>
                </a:solidFill>
                <a:latin typeface="Open Sans 1 Bold Italics"/>
                <a:ea typeface="Open Sans 1 Bold Italics"/>
                <a:cs typeface="Open Sans 1 Bold Italics"/>
                <a:sym typeface="Open Sans 1 Bold Italics"/>
              </a:rPr>
              <a:t> </a:t>
            </a:r>
            <a:r>
              <a:rPr lang="en-US" sz="2800" b="1" i="1" dirty="0" err="1">
                <a:solidFill>
                  <a:srgbClr val="D44728"/>
                </a:solidFill>
                <a:latin typeface="Open Sans 1 Bold Italics"/>
                <a:ea typeface="Open Sans 1 Bold Italics"/>
                <a:cs typeface="Open Sans 1 Bold Italics"/>
                <a:sym typeface="Open Sans 1 Bold Italics"/>
              </a:rPr>
              <a:t>visualisations</a:t>
            </a:r>
            <a:endParaRPr lang="en-US" sz="2800" b="1" i="1" dirty="0">
              <a:solidFill>
                <a:srgbClr val="D44728"/>
              </a:solidFill>
              <a:latin typeface="Open Sans 1 Bold Italics"/>
              <a:ea typeface="Open Sans 1 Bold Italics"/>
              <a:cs typeface="Open Sans 1 Bold Italics"/>
              <a:sym typeface="Open Sans 1 Bold Italics"/>
            </a:endParaRPr>
          </a:p>
        </p:txBody>
      </p:sp>
      <p:sp>
        <p:nvSpPr>
          <p:cNvPr id="13" name="TextBox 13"/>
          <p:cNvSpPr txBox="1"/>
          <p:nvPr/>
        </p:nvSpPr>
        <p:spPr>
          <a:xfrm>
            <a:off x="1028700" y="2648109"/>
            <a:ext cx="15597937" cy="3351623"/>
          </a:xfrm>
          <a:prstGeom prst="rect">
            <a:avLst/>
          </a:prstGeom>
        </p:spPr>
        <p:txBody>
          <a:bodyPr lIns="0" tIns="0" rIns="0" bIns="0" rtlCol="0" anchor="t">
            <a:spAutoFit/>
          </a:bodyPr>
          <a:lstStyle/>
          <a:p>
            <a:pPr algn="l">
              <a:lnSpc>
                <a:spcPts val="3640"/>
              </a:lnSpc>
            </a:pPr>
            <a:r>
              <a:rPr lang="en-US" sz="2600" i="1" dirty="0">
                <a:solidFill>
                  <a:srgbClr val="D44728"/>
                </a:solidFill>
                <a:latin typeface="Open Sans 1 Italics"/>
                <a:ea typeface="Open Sans 1 Italics"/>
                <a:cs typeface="Open Sans 1 Italics"/>
                <a:sym typeface="Open Sans 1 Italics"/>
              </a:rPr>
              <a:t>https://www.datacentermap.com/</a:t>
            </a:r>
          </a:p>
          <a:p>
            <a:pPr algn="l">
              <a:lnSpc>
                <a:spcPts val="3640"/>
              </a:lnSpc>
            </a:pPr>
            <a:r>
              <a:rPr lang="en-US" sz="2600" i="1" dirty="0">
                <a:solidFill>
                  <a:srgbClr val="D44728"/>
                </a:solidFill>
                <a:latin typeface="Open Sans 1 Italics"/>
                <a:ea typeface="Open Sans 1 Italics"/>
                <a:cs typeface="Open Sans 1 Italics"/>
                <a:sym typeface="Open Sans 1 Italics"/>
              </a:rPr>
              <a:t>https://www.services-rte.com/fr/visualisez-les-donnees-publiees-par-rte.html</a:t>
            </a:r>
          </a:p>
          <a:p>
            <a:pPr algn="l">
              <a:lnSpc>
                <a:spcPts val="1120"/>
              </a:lnSpc>
            </a:pPr>
            <a:endParaRPr lang="en-US" sz="2600" i="1" dirty="0">
              <a:solidFill>
                <a:srgbClr val="D44728"/>
              </a:solidFill>
              <a:latin typeface="Open Sans 1 Italics"/>
              <a:ea typeface="Open Sans 1 Italics"/>
              <a:cs typeface="Open Sans 1 Italics"/>
              <a:sym typeface="Open Sans 1 Italics"/>
            </a:endParaRPr>
          </a:p>
          <a:p>
            <a:pPr algn="l">
              <a:lnSpc>
                <a:spcPts val="3640"/>
              </a:lnSpc>
            </a:pPr>
            <a:r>
              <a:rPr lang="en-US" sz="2600" i="1" dirty="0">
                <a:solidFill>
                  <a:srgbClr val="D44728"/>
                </a:solidFill>
                <a:latin typeface="Open Sans 1 Italics"/>
                <a:ea typeface="Open Sans 1 Italics"/>
                <a:cs typeface="Open Sans 1 Italics"/>
                <a:sym typeface="Open Sans 1 Italics"/>
              </a:rPr>
              <a:t>+ données open source Eurostat, Our World in Data, World Bank, ADEME, USGS, Open Street Map, RTE, etc...</a:t>
            </a:r>
          </a:p>
          <a:p>
            <a:pPr algn="l">
              <a:lnSpc>
                <a:spcPts val="3640"/>
              </a:lnSpc>
            </a:pPr>
            <a:endParaRPr lang="en-US" sz="2600" i="1" dirty="0">
              <a:solidFill>
                <a:srgbClr val="D44728"/>
              </a:solidFill>
              <a:latin typeface="Open Sans 1 Italics"/>
              <a:ea typeface="Open Sans 1 Italics"/>
              <a:cs typeface="Open Sans 1 Italics"/>
              <a:sym typeface="Open Sans 1 Italics"/>
            </a:endParaRPr>
          </a:p>
          <a:p>
            <a:pPr algn="l">
              <a:lnSpc>
                <a:spcPts val="3640"/>
              </a:lnSpc>
            </a:pPr>
            <a:r>
              <a:rPr lang="en-US" sz="2800" b="1" i="1" dirty="0">
                <a:solidFill>
                  <a:srgbClr val="D44728"/>
                </a:solidFill>
                <a:latin typeface="Open Sans 1 Italics"/>
                <a:ea typeface="Open Sans 1 Italics"/>
                <a:cs typeface="Open Sans 1 Italics"/>
                <a:sym typeface="Open Sans 1 Italics"/>
              </a:rPr>
              <a:t>Dashboard</a:t>
            </a:r>
            <a:endParaRPr lang="en-US" sz="2600" b="1" i="1" dirty="0">
              <a:solidFill>
                <a:srgbClr val="D44728"/>
              </a:solidFill>
              <a:latin typeface="Open Sans 1 Italics"/>
              <a:ea typeface="Open Sans 1 Italics"/>
              <a:cs typeface="Open Sans 1 Italics"/>
              <a:sym typeface="Open Sans 1 Italics"/>
            </a:endParaRPr>
          </a:p>
          <a:p>
            <a:pPr algn="l">
              <a:lnSpc>
                <a:spcPts val="3640"/>
              </a:lnSpc>
            </a:pPr>
            <a:r>
              <a:rPr lang="fr-FR" sz="2800" dirty="0">
                <a:hlinkClick r:id="rId4"/>
              </a:rPr>
              <a:t>https://im2ag-vertit-mdn.univ-grenoble-alpes.fr/</a:t>
            </a:r>
            <a:endParaRPr lang="en-US" sz="2600" i="1" dirty="0">
              <a:solidFill>
                <a:srgbClr val="D44728"/>
              </a:solidFill>
              <a:latin typeface="Open Sans 1 Italics"/>
              <a:ea typeface="Open Sans 1 Italics"/>
              <a:cs typeface="Open Sans 1 Italics"/>
              <a:sym typeface="Open Sans 1 Italics"/>
            </a:endParaRPr>
          </a:p>
        </p:txBody>
      </p:sp>
      <p:sp>
        <p:nvSpPr>
          <p:cNvPr id="14" name="TextBox 14"/>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15" name="TextBox 15"/>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288000" cy="993441"/>
            <a:chOff x="0" y="0"/>
            <a:chExt cx="4816593" cy="261647"/>
          </a:xfrm>
        </p:grpSpPr>
        <p:sp>
          <p:nvSpPr>
            <p:cNvPr id="8" name="Freeform 8"/>
            <p:cNvSpPr/>
            <p:nvPr/>
          </p:nvSpPr>
          <p:spPr>
            <a:xfrm>
              <a:off x="0" y="0"/>
              <a:ext cx="4816592" cy="261647"/>
            </a:xfrm>
            <a:custGeom>
              <a:avLst/>
              <a:gdLst/>
              <a:ahLst/>
              <a:cxnLst/>
              <a:rect l="l" t="t" r="r" b="b"/>
              <a:pathLst>
                <a:path w="4816592" h="261647">
                  <a:moveTo>
                    <a:pt x="0" y="0"/>
                  </a:moveTo>
                  <a:lnTo>
                    <a:pt x="4816592" y="0"/>
                  </a:lnTo>
                  <a:lnTo>
                    <a:pt x="4816592" y="261647"/>
                  </a:lnTo>
                  <a:lnTo>
                    <a:pt x="0" y="261647"/>
                  </a:lnTo>
                  <a:close/>
                </a:path>
              </a:pathLst>
            </a:custGeom>
            <a:solidFill>
              <a:srgbClr val="F45317"/>
            </a:solidFill>
          </p:spPr>
        </p:sp>
        <p:sp>
          <p:nvSpPr>
            <p:cNvPr id="9" name="TextBox 9"/>
            <p:cNvSpPr txBox="1"/>
            <p:nvPr/>
          </p:nvSpPr>
          <p:spPr>
            <a:xfrm>
              <a:off x="0" y="-47625"/>
              <a:ext cx="4816593"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11" name="TextBox 11"/>
          <p:cNvSpPr txBox="1"/>
          <p:nvPr/>
        </p:nvSpPr>
        <p:spPr>
          <a:xfrm>
            <a:off x="7545466" y="4639309"/>
            <a:ext cx="3274933" cy="903606"/>
          </a:xfrm>
          <a:prstGeom prst="rect">
            <a:avLst/>
          </a:prstGeom>
        </p:spPr>
        <p:txBody>
          <a:bodyPr wrap="square"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ANNEXES</a:t>
            </a:r>
          </a:p>
        </p:txBody>
      </p:sp>
      <p:sp>
        <p:nvSpPr>
          <p:cNvPr id="12" name="TextBox 12"/>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13" name="TextBox 13"/>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7345276" y="3545297"/>
            <a:ext cx="2955022" cy="4746488"/>
            <a:chOff x="0" y="0"/>
            <a:chExt cx="778277" cy="1250104"/>
          </a:xfrm>
        </p:grpSpPr>
        <p:sp>
          <p:nvSpPr>
            <p:cNvPr id="6" name="Freeform 6"/>
            <p:cNvSpPr/>
            <p:nvPr/>
          </p:nvSpPr>
          <p:spPr>
            <a:xfrm>
              <a:off x="0" y="0"/>
              <a:ext cx="778277" cy="1250104"/>
            </a:xfrm>
            <a:custGeom>
              <a:avLst/>
              <a:gdLst/>
              <a:ahLst/>
              <a:cxnLst/>
              <a:rect l="l" t="t" r="r" b="b"/>
              <a:pathLst>
                <a:path w="778277" h="1250104">
                  <a:moveTo>
                    <a:pt x="0" y="0"/>
                  </a:moveTo>
                  <a:lnTo>
                    <a:pt x="778277" y="0"/>
                  </a:lnTo>
                  <a:lnTo>
                    <a:pt x="778277" y="1250104"/>
                  </a:lnTo>
                  <a:lnTo>
                    <a:pt x="0" y="1250104"/>
                  </a:lnTo>
                  <a:close/>
                </a:path>
              </a:pathLst>
            </a:custGeom>
            <a:solidFill>
              <a:srgbClr val="DDDDDD"/>
            </a:solidFill>
            <a:ln w="38100" cap="sq">
              <a:solidFill>
                <a:srgbClr val="000000"/>
              </a:solidFill>
              <a:prstDash val="solid"/>
              <a:miter/>
            </a:ln>
          </p:spPr>
        </p:sp>
        <p:sp>
          <p:nvSpPr>
            <p:cNvPr id="7" name="TextBox 7"/>
            <p:cNvSpPr txBox="1"/>
            <p:nvPr/>
          </p:nvSpPr>
          <p:spPr>
            <a:xfrm>
              <a:off x="0" y="-66675"/>
              <a:ext cx="778277" cy="1316779"/>
            </a:xfrm>
            <a:prstGeom prst="rect">
              <a:avLst/>
            </a:prstGeom>
          </p:spPr>
          <p:txBody>
            <a:bodyPr lIns="50800" tIns="50800" rIns="50800" bIns="50800" rtlCol="0" anchor="ctr"/>
            <a:lstStyle/>
            <a:p>
              <a:pPr algn="ctr">
                <a:lnSpc>
                  <a:spcPts val="5039"/>
                </a:lnSpc>
              </a:pPr>
              <a:r>
                <a:rPr lang="en-US" sz="3599" b="1">
                  <a:solidFill>
                    <a:srgbClr val="000000"/>
                  </a:solidFill>
                  <a:latin typeface="Canva Sans Bold"/>
                  <a:ea typeface="Canva Sans Bold"/>
                  <a:cs typeface="Canva Sans Bold"/>
                  <a:sym typeface="Canva Sans Bold"/>
                </a:rPr>
                <a:t>Data center hyperscale</a:t>
              </a:r>
            </a:p>
          </p:txBody>
        </p:sp>
      </p:grpSp>
      <p:grpSp>
        <p:nvGrpSpPr>
          <p:cNvPr id="8" name="Group 8"/>
          <p:cNvGrpSpPr/>
          <p:nvPr/>
        </p:nvGrpSpPr>
        <p:grpSpPr>
          <a:xfrm>
            <a:off x="1826560" y="3395495"/>
            <a:ext cx="2574948" cy="738306"/>
            <a:chOff x="0" y="0"/>
            <a:chExt cx="678176" cy="194451"/>
          </a:xfrm>
        </p:grpSpPr>
        <p:sp>
          <p:nvSpPr>
            <p:cNvPr id="9" name="Freeform 9"/>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FFE000"/>
            </a:solidFill>
            <a:ln w="19050" cap="rnd">
              <a:solidFill>
                <a:srgbClr val="633806"/>
              </a:solidFill>
              <a:prstDash val="solid"/>
              <a:round/>
            </a:ln>
          </p:spPr>
        </p:sp>
        <p:sp>
          <p:nvSpPr>
            <p:cNvPr id="10" name="TextBox 10"/>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000000"/>
                  </a:solidFill>
                  <a:latin typeface="Canva Sans Bold"/>
                  <a:ea typeface="Canva Sans Bold"/>
                  <a:cs typeface="Canva Sans Bold"/>
                  <a:sym typeface="Canva Sans Bold"/>
                </a:rPr>
                <a:t>Électricité</a:t>
              </a:r>
            </a:p>
          </p:txBody>
        </p:sp>
      </p:grpSp>
      <p:grpSp>
        <p:nvGrpSpPr>
          <p:cNvPr id="11" name="Group 11"/>
          <p:cNvGrpSpPr/>
          <p:nvPr/>
        </p:nvGrpSpPr>
        <p:grpSpPr>
          <a:xfrm>
            <a:off x="1826560" y="4781502"/>
            <a:ext cx="2574948" cy="738306"/>
            <a:chOff x="0" y="0"/>
            <a:chExt cx="678176" cy="194451"/>
          </a:xfrm>
        </p:grpSpPr>
        <p:sp>
          <p:nvSpPr>
            <p:cNvPr id="12" name="Freeform 12"/>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FAEEDA"/>
            </a:solidFill>
            <a:ln w="19050" cap="rnd">
              <a:solidFill>
                <a:srgbClr val="633806"/>
              </a:solidFill>
              <a:prstDash val="solid"/>
              <a:round/>
            </a:ln>
          </p:spPr>
        </p:sp>
        <p:sp>
          <p:nvSpPr>
            <p:cNvPr id="13" name="TextBox 13"/>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000000"/>
                  </a:solidFill>
                  <a:latin typeface="Canva Sans Bold"/>
                  <a:ea typeface="Canva Sans Bold"/>
                  <a:cs typeface="Canva Sans Bold"/>
                  <a:sym typeface="Canva Sans Bold"/>
                </a:rPr>
                <a:t>Immobilier</a:t>
              </a:r>
            </a:p>
          </p:txBody>
        </p:sp>
      </p:grpSp>
      <p:grpSp>
        <p:nvGrpSpPr>
          <p:cNvPr id="14" name="Group 14"/>
          <p:cNvGrpSpPr/>
          <p:nvPr/>
        </p:nvGrpSpPr>
        <p:grpSpPr>
          <a:xfrm>
            <a:off x="1826560" y="6167490"/>
            <a:ext cx="2574948" cy="738306"/>
            <a:chOff x="0" y="0"/>
            <a:chExt cx="678176" cy="194451"/>
          </a:xfrm>
        </p:grpSpPr>
        <p:sp>
          <p:nvSpPr>
            <p:cNvPr id="15" name="Freeform 15"/>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FAEEDA"/>
            </a:solidFill>
            <a:ln w="19050" cap="rnd">
              <a:solidFill>
                <a:srgbClr val="633806"/>
              </a:solidFill>
              <a:prstDash val="solid"/>
              <a:round/>
            </a:ln>
          </p:spPr>
        </p:sp>
        <p:sp>
          <p:nvSpPr>
            <p:cNvPr id="16" name="TextBox 16"/>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000000"/>
                  </a:solidFill>
                  <a:latin typeface="Canva Sans Bold"/>
                  <a:ea typeface="Canva Sans Bold"/>
                  <a:cs typeface="Canva Sans Bold"/>
                  <a:sym typeface="Canva Sans Bold"/>
                </a:rPr>
                <a:t>Sol &amp; foncier</a:t>
              </a:r>
            </a:p>
          </p:txBody>
        </p:sp>
      </p:grpSp>
      <p:grpSp>
        <p:nvGrpSpPr>
          <p:cNvPr id="17" name="Group 17"/>
          <p:cNvGrpSpPr/>
          <p:nvPr/>
        </p:nvGrpSpPr>
        <p:grpSpPr>
          <a:xfrm>
            <a:off x="1826560" y="7553479"/>
            <a:ext cx="2574948" cy="738306"/>
            <a:chOff x="0" y="0"/>
            <a:chExt cx="678176" cy="194451"/>
          </a:xfrm>
        </p:grpSpPr>
        <p:sp>
          <p:nvSpPr>
            <p:cNvPr id="18" name="Freeform 18"/>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FAEEDA"/>
            </a:solidFill>
            <a:ln w="19050" cap="rnd">
              <a:solidFill>
                <a:srgbClr val="633806"/>
              </a:solidFill>
              <a:prstDash val="solid"/>
              <a:round/>
            </a:ln>
          </p:spPr>
        </p:sp>
        <p:sp>
          <p:nvSpPr>
            <p:cNvPr id="19" name="TextBox 19"/>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000000"/>
                  </a:solidFill>
                  <a:latin typeface="Canva Sans Bold"/>
                  <a:ea typeface="Canva Sans Bold"/>
                  <a:cs typeface="Canva Sans Bold"/>
                  <a:sym typeface="Canva Sans Bold"/>
                </a:rPr>
                <a:t>Main d’oeuvre</a:t>
              </a:r>
            </a:p>
          </p:txBody>
        </p:sp>
      </p:grpSp>
      <p:grpSp>
        <p:nvGrpSpPr>
          <p:cNvPr id="20" name="Group 20"/>
          <p:cNvGrpSpPr/>
          <p:nvPr/>
        </p:nvGrpSpPr>
        <p:grpSpPr>
          <a:xfrm>
            <a:off x="13244066" y="3395495"/>
            <a:ext cx="2574948" cy="738306"/>
            <a:chOff x="0" y="0"/>
            <a:chExt cx="678176" cy="194451"/>
          </a:xfrm>
        </p:grpSpPr>
        <p:sp>
          <p:nvSpPr>
            <p:cNvPr id="21" name="Freeform 21"/>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D21D2C"/>
            </a:solidFill>
            <a:ln w="19050" cap="rnd">
              <a:solidFill>
                <a:srgbClr val="633806"/>
              </a:solidFill>
              <a:prstDash val="solid"/>
              <a:round/>
            </a:ln>
          </p:spPr>
        </p:sp>
        <p:sp>
          <p:nvSpPr>
            <p:cNvPr id="22" name="TextBox 22"/>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FFFFFF"/>
                  </a:solidFill>
                  <a:latin typeface="Canva Sans Bold"/>
                  <a:ea typeface="Canva Sans Bold"/>
                  <a:cs typeface="Canva Sans Bold"/>
                  <a:sym typeface="Canva Sans Bold"/>
                </a:rPr>
                <a:t>Chaleur</a:t>
              </a:r>
            </a:p>
          </p:txBody>
        </p:sp>
      </p:grpSp>
      <p:grpSp>
        <p:nvGrpSpPr>
          <p:cNvPr id="23" name="Group 23"/>
          <p:cNvGrpSpPr/>
          <p:nvPr/>
        </p:nvGrpSpPr>
        <p:grpSpPr>
          <a:xfrm>
            <a:off x="13244066" y="4781502"/>
            <a:ext cx="2574948" cy="860251"/>
            <a:chOff x="0" y="0"/>
            <a:chExt cx="678176" cy="226568"/>
          </a:xfrm>
        </p:grpSpPr>
        <p:sp>
          <p:nvSpPr>
            <p:cNvPr id="24" name="Freeform 24"/>
            <p:cNvSpPr/>
            <p:nvPr/>
          </p:nvSpPr>
          <p:spPr>
            <a:xfrm>
              <a:off x="0" y="0"/>
              <a:ext cx="678176" cy="226568"/>
            </a:xfrm>
            <a:custGeom>
              <a:avLst/>
              <a:gdLst/>
              <a:ahLst/>
              <a:cxnLst/>
              <a:rect l="l" t="t" r="r" b="b"/>
              <a:pathLst>
                <a:path w="678176" h="226568">
                  <a:moveTo>
                    <a:pt x="90199" y="0"/>
                  </a:moveTo>
                  <a:lnTo>
                    <a:pt x="587977" y="0"/>
                  </a:lnTo>
                  <a:cubicBezTo>
                    <a:pt x="637792" y="0"/>
                    <a:pt x="678176" y="40383"/>
                    <a:pt x="678176" y="90199"/>
                  </a:cubicBezTo>
                  <a:lnTo>
                    <a:pt x="678176" y="136369"/>
                  </a:lnTo>
                  <a:cubicBezTo>
                    <a:pt x="678176" y="186185"/>
                    <a:pt x="637792" y="226568"/>
                    <a:pt x="587977" y="226568"/>
                  </a:cubicBezTo>
                  <a:lnTo>
                    <a:pt x="90199" y="226568"/>
                  </a:lnTo>
                  <a:cubicBezTo>
                    <a:pt x="40383" y="226568"/>
                    <a:pt x="0" y="186185"/>
                    <a:pt x="0" y="136369"/>
                  </a:cubicBezTo>
                  <a:lnTo>
                    <a:pt x="0" y="90199"/>
                  </a:lnTo>
                  <a:cubicBezTo>
                    <a:pt x="0" y="40383"/>
                    <a:pt x="40383" y="0"/>
                    <a:pt x="90199" y="0"/>
                  </a:cubicBezTo>
                  <a:close/>
                </a:path>
              </a:pathLst>
            </a:custGeom>
            <a:solidFill>
              <a:srgbClr val="FAEEDA"/>
            </a:solidFill>
            <a:ln w="19050" cap="rnd">
              <a:solidFill>
                <a:srgbClr val="633806"/>
              </a:solidFill>
              <a:prstDash val="solid"/>
              <a:round/>
            </a:ln>
          </p:spPr>
        </p:sp>
        <p:sp>
          <p:nvSpPr>
            <p:cNvPr id="25" name="TextBox 25"/>
            <p:cNvSpPr txBox="1"/>
            <p:nvPr/>
          </p:nvSpPr>
          <p:spPr>
            <a:xfrm>
              <a:off x="0" y="-47625"/>
              <a:ext cx="678176" cy="274193"/>
            </a:xfrm>
            <a:prstGeom prst="rect">
              <a:avLst/>
            </a:prstGeom>
          </p:spPr>
          <p:txBody>
            <a:bodyPr lIns="50800" tIns="50800" rIns="50800" bIns="50800" rtlCol="0" anchor="ctr"/>
            <a:lstStyle/>
            <a:p>
              <a:pPr algn="ctr">
                <a:lnSpc>
                  <a:spcPts val="2800"/>
                </a:lnSpc>
              </a:pPr>
              <a:r>
                <a:rPr lang="en-US" sz="2000" b="1">
                  <a:solidFill>
                    <a:srgbClr val="000000"/>
                  </a:solidFill>
                  <a:latin typeface="Canva Sans Bold"/>
                  <a:ea typeface="Canva Sans Bold"/>
                  <a:cs typeface="Canva Sans Bold"/>
                  <a:sym typeface="Canva Sans Bold"/>
                </a:rPr>
                <a:t>Developpement économique</a:t>
              </a:r>
            </a:p>
          </p:txBody>
        </p:sp>
      </p:grpSp>
      <p:grpSp>
        <p:nvGrpSpPr>
          <p:cNvPr id="26" name="Group 26"/>
          <p:cNvGrpSpPr/>
          <p:nvPr/>
        </p:nvGrpSpPr>
        <p:grpSpPr>
          <a:xfrm>
            <a:off x="13244066" y="6167490"/>
            <a:ext cx="2574948" cy="738306"/>
            <a:chOff x="0" y="0"/>
            <a:chExt cx="678176" cy="194451"/>
          </a:xfrm>
        </p:grpSpPr>
        <p:sp>
          <p:nvSpPr>
            <p:cNvPr id="27" name="Freeform 27"/>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D770F1"/>
            </a:solidFill>
            <a:ln w="19050" cap="rnd">
              <a:solidFill>
                <a:srgbClr val="633806"/>
              </a:solidFill>
              <a:prstDash val="solid"/>
              <a:round/>
            </a:ln>
          </p:spPr>
        </p:sp>
        <p:sp>
          <p:nvSpPr>
            <p:cNvPr id="28" name="TextBox 28"/>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FFFFFF"/>
                  </a:solidFill>
                  <a:latin typeface="Canva Sans Bold"/>
                  <a:ea typeface="Canva Sans Bold"/>
                  <a:cs typeface="Canva Sans Bold"/>
                  <a:sym typeface="Canva Sans Bold"/>
                </a:rPr>
                <a:t>Conflit</a:t>
              </a:r>
            </a:p>
          </p:txBody>
        </p:sp>
      </p:grpSp>
      <p:grpSp>
        <p:nvGrpSpPr>
          <p:cNvPr id="29" name="Group 29"/>
          <p:cNvGrpSpPr/>
          <p:nvPr/>
        </p:nvGrpSpPr>
        <p:grpSpPr>
          <a:xfrm>
            <a:off x="13243523" y="7553479"/>
            <a:ext cx="2574948" cy="738306"/>
            <a:chOff x="0" y="0"/>
            <a:chExt cx="678176" cy="194451"/>
          </a:xfrm>
        </p:grpSpPr>
        <p:sp>
          <p:nvSpPr>
            <p:cNvPr id="30" name="Freeform 30"/>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FAEEDA"/>
            </a:solidFill>
            <a:ln w="19050" cap="rnd">
              <a:solidFill>
                <a:srgbClr val="633806"/>
              </a:solidFill>
              <a:prstDash val="solid"/>
              <a:round/>
            </a:ln>
          </p:spPr>
        </p:sp>
        <p:sp>
          <p:nvSpPr>
            <p:cNvPr id="31" name="TextBox 31"/>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000000"/>
                  </a:solidFill>
                  <a:latin typeface="Canva Sans Bold"/>
                  <a:ea typeface="Canva Sans Bold"/>
                  <a:cs typeface="Canva Sans Bold"/>
                  <a:sym typeface="Canva Sans Bold"/>
                </a:rPr>
                <a:t>Numérique</a:t>
              </a:r>
            </a:p>
          </p:txBody>
        </p:sp>
      </p:grpSp>
      <p:grpSp>
        <p:nvGrpSpPr>
          <p:cNvPr id="32" name="Group 32"/>
          <p:cNvGrpSpPr/>
          <p:nvPr/>
        </p:nvGrpSpPr>
        <p:grpSpPr>
          <a:xfrm>
            <a:off x="10633819" y="8437934"/>
            <a:ext cx="2574948" cy="738306"/>
            <a:chOff x="0" y="0"/>
            <a:chExt cx="678176" cy="194451"/>
          </a:xfrm>
        </p:grpSpPr>
        <p:sp>
          <p:nvSpPr>
            <p:cNvPr id="33" name="Freeform 33"/>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273376"/>
            </a:solidFill>
            <a:ln w="19050" cap="rnd">
              <a:solidFill>
                <a:srgbClr val="633806"/>
              </a:solidFill>
              <a:prstDash val="solid"/>
              <a:round/>
            </a:ln>
          </p:spPr>
        </p:sp>
        <p:sp>
          <p:nvSpPr>
            <p:cNvPr id="34" name="TextBox 34"/>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FFFFFF"/>
                  </a:solidFill>
                  <a:latin typeface="Canva Sans Bold"/>
                  <a:ea typeface="Canva Sans Bold"/>
                  <a:cs typeface="Canva Sans Bold"/>
                  <a:sym typeface="Canva Sans Bold"/>
                </a:rPr>
                <a:t>Action publique</a:t>
              </a:r>
            </a:p>
          </p:txBody>
        </p:sp>
      </p:grpSp>
      <p:grpSp>
        <p:nvGrpSpPr>
          <p:cNvPr id="35" name="Group 35"/>
          <p:cNvGrpSpPr/>
          <p:nvPr/>
        </p:nvGrpSpPr>
        <p:grpSpPr>
          <a:xfrm>
            <a:off x="4770328" y="2081041"/>
            <a:ext cx="2574948" cy="738306"/>
            <a:chOff x="0" y="0"/>
            <a:chExt cx="678176" cy="194451"/>
          </a:xfrm>
        </p:grpSpPr>
        <p:sp>
          <p:nvSpPr>
            <p:cNvPr id="36" name="Freeform 36"/>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4F81BD"/>
            </a:solidFill>
            <a:ln w="19050" cap="rnd">
              <a:solidFill>
                <a:srgbClr val="633806"/>
              </a:solidFill>
              <a:prstDash val="solid"/>
              <a:round/>
            </a:ln>
          </p:spPr>
        </p:sp>
        <p:sp>
          <p:nvSpPr>
            <p:cNvPr id="37" name="TextBox 37"/>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FFFFFF"/>
                  </a:solidFill>
                  <a:latin typeface="Canva Sans Bold"/>
                  <a:ea typeface="Canva Sans Bold"/>
                  <a:cs typeface="Canva Sans Bold"/>
                  <a:sym typeface="Canva Sans Bold"/>
                </a:rPr>
                <a:t>Eau</a:t>
              </a:r>
            </a:p>
          </p:txBody>
        </p:sp>
      </p:grpSp>
      <p:grpSp>
        <p:nvGrpSpPr>
          <p:cNvPr id="38" name="Group 38"/>
          <p:cNvGrpSpPr/>
          <p:nvPr/>
        </p:nvGrpSpPr>
        <p:grpSpPr>
          <a:xfrm>
            <a:off x="10299754" y="2081041"/>
            <a:ext cx="2574948" cy="738306"/>
            <a:chOff x="0" y="0"/>
            <a:chExt cx="678176" cy="194451"/>
          </a:xfrm>
        </p:grpSpPr>
        <p:sp>
          <p:nvSpPr>
            <p:cNvPr id="39" name="Freeform 39"/>
            <p:cNvSpPr/>
            <p:nvPr/>
          </p:nvSpPr>
          <p:spPr>
            <a:xfrm>
              <a:off x="0" y="0"/>
              <a:ext cx="678176" cy="194451"/>
            </a:xfrm>
            <a:custGeom>
              <a:avLst/>
              <a:gdLst/>
              <a:ahLst/>
              <a:cxnLst/>
              <a:rect l="l" t="t" r="r" b="b"/>
              <a:pathLst>
                <a:path w="678176" h="194451">
                  <a:moveTo>
                    <a:pt x="90199" y="0"/>
                  </a:moveTo>
                  <a:lnTo>
                    <a:pt x="587977" y="0"/>
                  </a:lnTo>
                  <a:cubicBezTo>
                    <a:pt x="637792" y="0"/>
                    <a:pt x="678176" y="40383"/>
                    <a:pt x="678176" y="90199"/>
                  </a:cubicBezTo>
                  <a:lnTo>
                    <a:pt x="678176" y="104252"/>
                  </a:lnTo>
                  <a:cubicBezTo>
                    <a:pt x="678176" y="154068"/>
                    <a:pt x="637792" y="194451"/>
                    <a:pt x="587977" y="194451"/>
                  </a:cubicBezTo>
                  <a:lnTo>
                    <a:pt x="90199" y="194451"/>
                  </a:lnTo>
                  <a:cubicBezTo>
                    <a:pt x="66277" y="194451"/>
                    <a:pt x="43334" y="184948"/>
                    <a:pt x="26419" y="168032"/>
                  </a:cubicBezTo>
                  <a:cubicBezTo>
                    <a:pt x="9503" y="151117"/>
                    <a:pt x="0" y="128174"/>
                    <a:pt x="0" y="104252"/>
                  </a:cubicBezTo>
                  <a:lnTo>
                    <a:pt x="0" y="90199"/>
                  </a:lnTo>
                  <a:cubicBezTo>
                    <a:pt x="0" y="40383"/>
                    <a:pt x="40383" y="0"/>
                    <a:pt x="90199" y="0"/>
                  </a:cubicBezTo>
                  <a:close/>
                </a:path>
              </a:pathLst>
            </a:custGeom>
            <a:solidFill>
              <a:srgbClr val="0F6E56"/>
            </a:solidFill>
            <a:ln w="19050" cap="rnd">
              <a:solidFill>
                <a:srgbClr val="633806"/>
              </a:solidFill>
              <a:prstDash val="solid"/>
              <a:round/>
            </a:ln>
          </p:spPr>
        </p:sp>
        <p:sp>
          <p:nvSpPr>
            <p:cNvPr id="40" name="TextBox 40"/>
            <p:cNvSpPr txBox="1"/>
            <p:nvPr/>
          </p:nvSpPr>
          <p:spPr>
            <a:xfrm>
              <a:off x="0" y="-47625"/>
              <a:ext cx="678176" cy="242076"/>
            </a:xfrm>
            <a:prstGeom prst="rect">
              <a:avLst/>
            </a:prstGeom>
          </p:spPr>
          <p:txBody>
            <a:bodyPr lIns="50800" tIns="50800" rIns="50800" bIns="50800" rtlCol="0" anchor="ctr"/>
            <a:lstStyle/>
            <a:p>
              <a:pPr algn="ctr">
                <a:lnSpc>
                  <a:spcPts val="2800"/>
                </a:lnSpc>
              </a:pPr>
              <a:r>
                <a:rPr lang="en-US" sz="2000" b="1">
                  <a:solidFill>
                    <a:srgbClr val="FFFFFF"/>
                  </a:solidFill>
                  <a:latin typeface="Canva Sans Bold"/>
                  <a:ea typeface="Canva Sans Bold"/>
                  <a:cs typeface="Canva Sans Bold"/>
                  <a:sym typeface="Canva Sans Bold"/>
                </a:rPr>
                <a:t>Risque &amp; aléa</a:t>
              </a:r>
            </a:p>
          </p:txBody>
        </p:sp>
      </p:grpSp>
      <p:sp>
        <p:nvSpPr>
          <p:cNvPr id="41" name="AutoShape 41"/>
          <p:cNvSpPr/>
          <p:nvPr/>
        </p:nvSpPr>
        <p:spPr>
          <a:xfrm>
            <a:off x="4401508" y="5150655"/>
            <a:ext cx="2943768" cy="0"/>
          </a:xfrm>
          <a:prstGeom prst="line">
            <a:avLst/>
          </a:prstGeom>
          <a:ln w="57150" cap="flat">
            <a:solidFill>
              <a:srgbClr val="9D9D9D"/>
            </a:solidFill>
            <a:prstDash val="solid"/>
            <a:headEnd type="triangle" w="lg" len="med"/>
            <a:tailEnd type="none" w="sm" len="sm"/>
          </a:ln>
        </p:spPr>
      </p:sp>
      <p:sp>
        <p:nvSpPr>
          <p:cNvPr id="42" name="AutoShape 42"/>
          <p:cNvSpPr/>
          <p:nvPr/>
        </p:nvSpPr>
        <p:spPr>
          <a:xfrm>
            <a:off x="4401508" y="6508068"/>
            <a:ext cx="2943768" cy="0"/>
          </a:xfrm>
          <a:prstGeom prst="line">
            <a:avLst/>
          </a:prstGeom>
          <a:ln w="57150" cap="flat">
            <a:solidFill>
              <a:srgbClr val="9D9D9D"/>
            </a:solidFill>
            <a:prstDash val="solid"/>
            <a:headEnd type="triangle" w="lg" len="med"/>
            <a:tailEnd type="none" w="sm" len="sm"/>
          </a:ln>
        </p:spPr>
      </p:sp>
      <p:sp>
        <p:nvSpPr>
          <p:cNvPr id="43" name="AutoShape 43"/>
          <p:cNvSpPr/>
          <p:nvPr/>
        </p:nvSpPr>
        <p:spPr>
          <a:xfrm>
            <a:off x="4401508" y="7951207"/>
            <a:ext cx="2943768" cy="0"/>
          </a:xfrm>
          <a:prstGeom prst="line">
            <a:avLst/>
          </a:prstGeom>
          <a:ln w="57150" cap="flat">
            <a:solidFill>
              <a:srgbClr val="9D9D9D"/>
            </a:solidFill>
            <a:prstDash val="solid"/>
            <a:headEnd type="none" w="sm" len="sm"/>
            <a:tailEnd type="triangle" w="lg" len="med"/>
          </a:ln>
        </p:spPr>
      </p:sp>
      <p:sp>
        <p:nvSpPr>
          <p:cNvPr id="44" name="AutoShape 44"/>
          <p:cNvSpPr/>
          <p:nvPr/>
        </p:nvSpPr>
        <p:spPr>
          <a:xfrm>
            <a:off x="10300298" y="7979782"/>
            <a:ext cx="2943768" cy="0"/>
          </a:xfrm>
          <a:prstGeom prst="line">
            <a:avLst/>
          </a:prstGeom>
          <a:ln w="57150" cap="flat">
            <a:solidFill>
              <a:srgbClr val="9D9D9D"/>
            </a:solidFill>
            <a:prstDash val="solid"/>
            <a:headEnd type="none" w="sm" len="sm"/>
            <a:tailEnd type="triangle" w="lg" len="med"/>
          </a:ln>
        </p:spPr>
      </p:sp>
      <p:sp>
        <p:nvSpPr>
          <p:cNvPr id="45" name="AutoShape 45"/>
          <p:cNvSpPr/>
          <p:nvPr/>
        </p:nvSpPr>
        <p:spPr>
          <a:xfrm>
            <a:off x="10299754" y="6565218"/>
            <a:ext cx="2943768" cy="0"/>
          </a:xfrm>
          <a:prstGeom prst="line">
            <a:avLst/>
          </a:prstGeom>
          <a:ln w="57150" cap="flat">
            <a:solidFill>
              <a:srgbClr val="D770F1"/>
            </a:solidFill>
            <a:prstDash val="solid"/>
            <a:headEnd type="none" w="sm" len="sm"/>
            <a:tailEnd type="triangle" w="lg" len="med"/>
          </a:ln>
        </p:spPr>
      </p:sp>
      <p:sp>
        <p:nvSpPr>
          <p:cNvPr id="46" name="AutoShape 46"/>
          <p:cNvSpPr/>
          <p:nvPr/>
        </p:nvSpPr>
        <p:spPr>
          <a:xfrm>
            <a:off x="10299754" y="5211627"/>
            <a:ext cx="2943768" cy="0"/>
          </a:xfrm>
          <a:prstGeom prst="line">
            <a:avLst/>
          </a:prstGeom>
          <a:ln w="57150" cap="flat">
            <a:solidFill>
              <a:srgbClr val="9D9D9D"/>
            </a:solidFill>
            <a:prstDash val="solid"/>
            <a:headEnd type="none" w="sm" len="sm"/>
            <a:tailEnd type="triangle" w="lg" len="med"/>
          </a:ln>
        </p:spPr>
      </p:sp>
      <p:sp>
        <p:nvSpPr>
          <p:cNvPr id="47" name="AutoShape 47"/>
          <p:cNvSpPr/>
          <p:nvPr/>
        </p:nvSpPr>
        <p:spPr>
          <a:xfrm>
            <a:off x="10299754" y="3793223"/>
            <a:ext cx="2943768" cy="0"/>
          </a:xfrm>
          <a:prstGeom prst="line">
            <a:avLst/>
          </a:prstGeom>
          <a:ln w="57150" cap="flat">
            <a:solidFill>
              <a:srgbClr val="D21D2C"/>
            </a:solidFill>
            <a:prstDash val="solid"/>
            <a:headEnd type="none" w="sm" len="sm"/>
            <a:tailEnd type="triangle" w="lg" len="med"/>
          </a:ln>
        </p:spPr>
      </p:sp>
      <p:sp>
        <p:nvSpPr>
          <p:cNvPr id="48" name="AutoShape 48"/>
          <p:cNvSpPr/>
          <p:nvPr/>
        </p:nvSpPr>
        <p:spPr>
          <a:xfrm>
            <a:off x="4401508" y="3764648"/>
            <a:ext cx="2943768" cy="0"/>
          </a:xfrm>
          <a:prstGeom prst="line">
            <a:avLst/>
          </a:prstGeom>
          <a:ln w="57150" cap="flat">
            <a:solidFill>
              <a:srgbClr val="E3CD00"/>
            </a:solidFill>
            <a:prstDash val="solid"/>
            <a:headEnd type="none" w="sm" len="sm"/>
            <a:tailEnd type="triangle" w="lg" len="med"/>
          </a:ln>
        </p:spPr>
      </p:sp>
      <p:sp>
        <p:nvSpPr>
          <p:cNvPr id="49" name="AutoShape 49"/>
          <p:cNvSpPr/>
          <p:nvPr/>
        </p:nvSpPr>
        <p:spPr>
          <a:xfrm>
            <a:off x="7253867" y="2743085"/>
            <a:ext cx="791861" cy="802211"/>
          </a:xfrm>
          <a:prstGeom prst="line">
            <a:avLst/>
          </a:prstGeom>
          <a:ln w="57150" cap="flat">
            <a:solidFill>
              <a:srgbClr val="185FA5"/>
            </a:solidFill>
            <a:prstDash val="solid"/>
            <a:headEnd type="none" w="sm" len="sm"/>
            <a:tailEnd type="triangle" w="lg" len="med"/>
          </a:ln>
        </p:spPr>
      </p:sp>
      <p:sp>
        <p:nvSpPr>
          <p:cNvPr id="50" name="AutoShape 50"/>
          <p:cNvSpPr/>
          <p:nvPr/>
        </p:nvSpPr>
        <p:spPr>
          <a:xfrm flipH="1">
            <a:off x="9828354" y="2796354"/>
            <a:ext cx="644662" cy="748943"/>
          </a:xfrm>
          <a:prstGeom prst="line">
            <a:avLst/>
          </a:prstGeom>
          <a:ln w="57150" cap="flat">
            <a:solidFill>
              <a:srgbClr val="0F6E56"/>
            </a:solidFill>
            <a:prstDash val="solid"/>
            <a:headEnd type="triangle" w="lg" len="med"/>
            <a:tailEnd type="none" w="sm" len="sm"/>
          </a:ln>
        </p:spPr>
      </p:sp>
      <p:sp>
        <p:nvSpPr>
          <p:cNvPr id="51" name="AutoShape 51"/>
          <p:cNvSpPr/>
          <p:nvPr/>
        </p:nvSpPr>
        <p:spPr>
          <a:xfrm flipH="1" flipV="1">
            <a:off x="12874702" y="2450194"/>
            <a:ext cx="1656838" cy="945302"/>
          </a:xfrm>
          <a:prstGeom prst="line">
            <a:avLst/>
          </a:prstGeom>
          <a:ln w="57150" cap="flat">
            <a:solidFill>
              <a:srgbClr val="0F6E56"/>
            </a:solidFill>
            <a:prstDash val="solid"/>
            <a:headEnd type="none" w="sm" len="sm"/>
            <a:tailEnd type="triangle" w="lg" len="med"/>
          </a:ln>
        </p:spPr>
      </p:sp>
      <p:sp>
        <p:nvSpPr>
          <p:cNvPr id="52" name="AutoShape 52"/>
          <p:cNvSpPr/>
          <p:nvPr/>
        </p:nvSpPr>
        <p:spPr>
          <a:xfrm flipH="1">
            <a:off x="3114034" y="2450194"/>
            <a:ext cx="1656294" cy="945302"/>
          </a:xfrm>
          <a:prstGeom prst="line">
            <a:avLst/>
          </a:prstGeom>
          <a:ln w="57150" cap="flat">
            <a:solidFill>
              <a:srgbClr val="185FA5"/>
            </a:solidFill>
            <a:prstDash val="solid"/>
            <a:headEnd type="none" w="sm" len="sm"/>
            <a:tailEnd type="triangle" w="lg" len="med"/>
          </a:ln>
        </p:spPr>
      </p:sp>
      <p:sp>
        <p:nvSpPr>
          <p:cNvPr id="53" name="AutoShape 53"/>
          <p:cNvSpPr/>
          <p:nvPr/>
        </p:nvSpPr>
        <p:spPr>
          <a:xfrm>
            <a:off x="8822787" y="8291785"/>
            <a:ext cx="1811032" cy="515302"/>
          </a:xfrm>
          <a:prstGeom prst="line">
            <a:avLst/>
          </a:prstGeom>
          <a:ln w="57150" cap="flat">
            <a:solidFill>
              <a:srgbClr val="1F3A5F"/>
            </a:solidFill>
            <a:prstDash val="solid"/>
            <a:headEnd type="none" w="sm" len="sm"/>
            <a:tailEnd type="triangle" w="lg" len="med"/>
          </a:ln>
        </p:spPr>
      </p:sp>
      <p:sp>
        <p:nvSpPr>
          <p:cNvPr id="54" name="AutoShape 54"/>
          <p:cNvSpPr/>
          <p:nvPr/>
        </p:nvSpPr>
        <p:spPr>
          <a:xfrm>
            <a:off x="14531540" y="5641753"/>
            <a:ext cx="0" cy="525737"/>
          </a:xfrm>
          <a:prstGeom prst="line">
            <a:avLst/>
          </a:prstGeom>
          <a:ln w="57150" cap="flat">
            <a:solidFill>
              <a:srgbClr val="9D9D9D"/>
            </a:solidFill>
            <a:prstDash val="solid"/>
            <a:headEnd type="none" w="sm" len="sm"/>
            <a:tailEnd type="triangle" w="lg" len="med"/>
          </a:ln>
        </p:spPr>
      </p:sp>
      <p:sp>
        <p:nvSpPr>
          <p:cNvPr id="55" name="AutoShape 55"/>
          <p:cNvSpPr/>
          <p:nvPr/>
        </p:nvSpPr>
        <p:spPr>
          <a:xfrm>
            <a:off x="13208767" y="8807088"/>
            <a:ext cx="3224099" cy="0"/>
          </a:xfrm>
          <a:prstGeom prst="line">
            <a:avLst/>
          </a:prstGeom>
          <a:ln w="57150" cap="flat">
            <a:solidFill>
              <a:srgbClr val="1F3A5F"/>
            </a:solidFill>
            <a:prstDash val="solid"/>
            <a:headEnd type="none" w="sm" len="sm"/>
            <a:tailEnd type="none" w="sm" len="sm"/>
          </a:ln>
        </p:spPr>
      </p:sp>
      <p:sp>
        <p:nvSpPr>
          <p:cNvPr id="56" name="AutoShape 56"/>
          <p:cNvSpPr/>
          <p:nvPr/>
        </p:nvSpPr>
        <p:spPr>
          <a:xfrm flipV="1">
            <a:off x="16432865" y="5211627"/>
            <a:ext cx="0" cy="3595460"/>
          </a:xfrm>
          <a:prstGeom prst="line">
            <a:avLst/>
          </a:prstGeom>
          <a:ln w="57150" cap="flat">
            <a:solidFill>
              <a:srgbClr val="1F3A5F"/>
            </a:solidFill>
            <a:prstDash val="solid"/>
            <a:headEnd type="none" w="sm" len="sm"/>
            <a:tailEnd type="none" w="sm" len="sm"/>
          </a:ln>
        </p:spPr>
      </p:sp>
      <p:sp>
        <p:nvSpPr>
          <p:cNvPr id="57" name="AutoShape 57"/>
          <p:cNvSpPr/>
          <p:nvPr/>
        </p:nvSpPr>
        <p:spPr>
          <a:xfrm>
            <a:off x="15819014" y="5211627"/>
            <a:ext cx="613851" cy="0"/>
          </a:xfrm>
          <a:prstGeom prst="line">
            <a:avLst/>
          </a:prstGeom>
          <a:ln w="57150" cap="flat">
            <a:solidFill>
              <a:srgbClr val="273376"/>
            </a:solidFill>
            <a:prstDash val="solid"/>
            <a:headEnd type="triangle" w="lg" len="med"/>
            <a:tailEnd type="none" w="sm" len="sm"/>
          </a:ln>
        </p:spPr>
      </p:sp>
      <p:sp>
        <p:nvSpPr>
          <p:cNvPr id="58" name="AutoShape 58"/>
          <p:cNvSpPr/>
          <p:nvPr/>
        </p:nvSpPr>
        <p:spPr>
          <a:xfrm flipV="1">
            <a:off x="7345276" y="2450194"/>
            <a:ext cx="2954478" cy="0"/>
          </a:xfrm>
          <a:prstGeom prst="line">
            <a:avLst/>
          </a:prstGeom>
          <a:ln w="57150" cap="flat">
            <a:solidFill>
              <a:srgbClr val="185FA5"/>
            </a:solidFill>
            <a:prstDash val="solid"/>
            <a:headEnd type="none" w="sm" len="sm"/>
            <a:tailEnd type="triangle" w="lg" len="med"/>
          </a:ln>
        </p:spPr>
      </p:sp>
      <p:sp>
        <p:nvSpPr>
          <p:cNvPr id="59" name="TextBox 59"/>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3/6</a:t>
            </a:r>
          </a:p>
        </p:txBody>
      </p:sp>
      <p:sp>
        <p:nvSpPr>
          <p:cNvPr id="60" name="TextBox 60"/>
          <p:cNvSpPr txBox="1"/>
          <p:nvPr/>
        </p:nvSpPr>
        <p:spPr>
          <a:xfrm>
            <a:off x="1028700" y="679450"/>
            <a:ext cx="9715500" cy="422275"/>
          </a:xfrm>
          <a:prstGeom prst="rect">
            <a:avLst/>
          </a:prstGeom>
        </p:spPr>
        <p:txBody>
          <a:bodyPr wrap="square" lIns="0" tIns="0" rIns="0" bIns="0" rtlCol="0" anchor="t">
            <a:spAutoFit/>
          </a:bodyPr>
          <a:lstStyle/>
          <a:p>
            <a:pPr algn="l">
              <a:lnSpc>
                <a:spcPts val="3499"/>
              </a:lnSpc>
              <a:spcBef>
                <a:spcPct val="0"/>
              </a:spcBef>
            </a:pPr>
            <a:r>
              <a:rPr lang="en-US" sz="2499" spc="462" dirty="0" err="1">
                <a:solidFill>
                  <a:srgbClr val="5F5E5A"/>
                </a:solidFill>
                <a:latin typeface="Canva Sans"/>
                <a:ea typeface="Canva Sans"/>
                <a:cs typeface="Canva Sans"/>
                <a:sym typeface="Canva Sans"/>
              </a:rPr>
              <a:t>IV.a</a:t>
            </a:r>
            <a:r>
              <a:rPr lang="en-US" sz="2499" spc="462" dirty="0">
                <a:solidFill>
                  <a:srgbClr val="5F5E5A"/>
                </a:solidFill>
                <a:latin typeface="Canva Sans"/>
                <a:ea typeface="Canva Sans"/>
                <a:cs typeface="Canva Sans"/>
                <a:sym typeface="Canva Sans"/>
              </a:rPr>
              <a:t> Relation </a:t>
            </a:r>
            <a:r>
              <a:rPr lang="en-US" sz="2499" spc="462" dirty="0" err="1">
                <a:solidFill>
                  <a:srgbClr val="5F5E5A"/>
                </a:solidFill>
                <a:latin typeface="Canva Sans"/>
                <a:ea typeface="Canva Sans"/>
                <a:cs typeface="Canva Sans"/>
                <a:sym typeface="Canva Sans"/>
              </a:rPr>
              <a:t>globale</a:t>
            </a:r>
            <a:r>
              <a:rPr lang="en-US" sz="2499" spc="462" dirty="0">
                <a:solidFill>
                  <a:srgbClr val="5F5E5A"/>
                </a:solidFill>
                <a:latin typeface="Canva Sans"/>
                <a:ea typeface="Canva Sans"/>
                <a:cs typeface="Canva Sans"/>
                <a:sym typeface="Canva Sans"/>
              </a:rPr>
              <a:t> entre </a:t>
            </a:r>
            <a:r>
              <a:rPr lang="en-US" sz="2499" spc="462" dirty="0" err="1">
                <a:solidFill>
                  <a:srgbClr val="5F5E5A"/>
                </a:solidFill>
                <a:latin typeface="Canva Sans"/>
                <a:ea typeface="Canva Sans"/>
                <a:cs typeface="Canva Sans"/>
                <a:sym typeface="Canva Sans"/>
              </a:rPr>
              <a:t>tous</a:t>
            </a:r>
            <a:r>
              <a:rPr lang="en-US" sz="2499" spc="462" dirty="0">
                <a:solidFill>
                  <a:srgbClr val="5F5E5A"/>
                </a:solidFill>
                <a:latin typeface="Canva Sans"/>
                <a:ea typeface="Canva Sans"/>
                <a:cs typeface="Canva Sans"/>
                <a:sym typeface="Canva Sans"/>
              </a:rPr>
              <a:t> les </a:t>
            </a:r>
            <a:r>
              <a:rPr lang="en-US" sz="2499" spc="462" dirty="0" err="1">
                <a:solidFill>
                  <a:srgbClr val="5F5E5A"/>
                </a:solidFill>
                <a:latin typeface="Canva Sans"/>
                <a:ea typeface="Canva Sans"/>
                <a:cs typeface="Canva Sans"/>
                <a:sym typeface="Canva Sans"/>
              </a:rPr>
              <a:t>facteurs</a:t>
            </a:r>
            <a:endParaRPr lang="en-US" sz="2499" spc="462" dirty="0">
              <a:solidFill>
                <a:srgbClr val="5F5E5A"/>
              </a:solidFill>
              <a:latin typeface="Canva Sans"/>
              <a:ea typeface="Canva Sans"/>
              <a:cs typeface="Canva Sans"/>
              <a:sym typeface="Canva Sans"/>
            </a:endParaRPr>
          </a:p>
        </p:txBody>
      </p:sp>
      <p:sp>
        <p:nvSpPr>
          <p:cNvPr id="61" name="TextBox 61"/>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62" name="TextBox 62"/>
          <p:cNvSpPr txBox="1"/>
          <p:nvPr/>
        </p:nvSpPr>
        <p:spPr>
          <a:xfrm>
            <a:off x="3415988" y="2767779"/>
            <a:ext cx="985520" cy="297180"/>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Canva Sans"/>
                <a:ea typeface="Canva Sans"/>
                <a:cs typeface="Canva Sans"/>
                <a:sym typeface="Canva Sans"/>
              </a:rPr>
              <a:t>Alimente</a:t>
            </a:r>
          </a:p>
        </p:txBody>
      </p:sp>
      <p:sp>
        <p:nvSpPr>
          <p:cNvPr id="63" name="TextBox 63"/>
          <p:cNvSpPr txBox="1"/>
          <p:nvPr/>
        </p:nvSpPr>
        <p:spPr>
          <a:xfrm>
            <a:off x="7060208" y="2902082"/>
            <a:ext cx="985520" cy="297180"/>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Canva Sans"/>
                <a:ea typeface="Canva Sans"/>
                <a:cs typeface="Canva Sans"/>
                <a:sym typeface="Canva Sans"/>
              </a:rPr>
              <a:t>Alimente</a:t>
            </a:r>
          </a:p>
        </p:txBody>
      </p:sp>
      <p:sp>
        <p:nvSpPr>
          <p:cNvPr id="64" name="TextBox 64"/>
          <p:cNvSpPr txBox="1"/>
          <p:nvPr/>
        </p:nvSpPr>
        <p:spPr>
          <a:xfrm>
            <a:off x="9586703" y="3036384"/>
            <a:ext cx="1047115" cy="297180"/>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Canva Sans"/>
                <a:ea typeface="Canva Sans"/>
                <a:cs typeface="Canva Sans"/>
                <a:sym typeface="Canva Sans"/>
              </a:rPr>
              <a:t>Engendre</a:t>
            </a:r>
          </a:p>
        </p:txBody>
      </p:sp>
      <p:sp>
        <p:nvSpPr>
          <p:cNvPr id="65" name="TextBox 65"/>
          <p:cNvSpPr txBox="1"/>
          <p:nvPr/>
        </p:nvSpPr>
        <p:spPr>
          <a:xfrm>
            <a:off x="8572396" y="8434660"/>
            <a:ext cx="1727359" cy="297180"/>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Canva Sans"/>
                <a:ea typeface="Canva Sans"/>
                <a:cs typeface="Canva Sans"/>
                <a:sym typeface="Canva Sans"/>
              </a:rPr>
              <a:t>Aide et encadre</a:t>
            </a:r>
          </a:p>
        </p:txBody>
      </p:sp>
      <p:sp>
        <p:nvSpPr>
          <p:cNvPr id="66" name="TextBox 66"/>
          <p:cNvSpPr txBox="1"/>
          <p:nvPr/>
        </p:nvSpPr>
        <p:spPr>
          <a:xfrm>
            <a:off x="1028700" y="923925"/>
            <a:ext cx="5403532"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Impacts globaux</a:t>
            </a:r>
          </a:p>
        </p:txBody>
      </p:sp>
      <p:sp>
        <p:nvSpPr>
          <p:cNvPr id="67" name="TextBox 67"/>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4523687" y="1520607"/>
            <a:ext cx="2955022" cy="4431366"/>
            <a:chOff x="0" y="0"/>
            <a:chExt cx="778277" cy="1167109"/>
          </a:xfrm>
        </p:grpSpPr>
        <p:sp>
          <p:nvSpPr>
            <p:cNvPr id="6" name="Freeform 6"/>
            <p:cNvSpPr/>
            <p:nvPr/>
          </p:nvSpPr>
          <p:spPr>
            <a:xfrm>
              <a:off x="0" y="0"/>
              <a:ext cx="778277" cy="1167109"/>
            </a:xfrm>
            <a:custGeom>
              <a:avLst/>
              <a:gdLst/>
              <a:ahLst/>
              <a:cxnLst/>
              <a:rect l="l" t="t" r="r" b="b"/>
              <a:pathLst>
                <a:path w="778277" h="1167109">
                  <a:moveTo>
                    <a:pt x="0" y="0"/>
                  </a:moveTo>
                  <a:lnTo>
                    <a:pt x="778277" y="0"/>
                  </a:lnTo>
                  <a:lnTo>
                    <a:pt x="778277" y="1167109"/>
                  </a:lnTo>
                  <a:lnTo>
                    <a:pt x="0" y="1167109"/>
                  </a:lnTo>
                  <a:close/>
                </a:path>
              </a:pathLst>
            </a:custGeom>
            <a:solidFill>
              <a:srgbClr val="DDDDDD"/>
            </a:solidFill>
            <a:ln w="38100" cap="sq">
              <a:solidFill>
                <a:srgbClr val="000000"/>
              </a:solidFill>
              <a:prstDash val="solid"/>
              <a:miter/>
            </a:ln>
          </p:spPr>
        </p:sp>
        <p:sp>
          <p:nvSpPr>
            <p:cNvPr id="7" name="TextBox 7"/>
            <p:cNvSpPr txBox="1"/>
            <p:nvPr/>
          </p:nvSpPr>
          <p:spPr>
            <a:xfrm>
              <a:off x="0" y="-66675"/>
              <a:ext cx="778277" cy="1233784"/>
            </a:xfrm>
            <a:prstGeom prst="rect">
              <a:avLst/>
            </a:prstGeom>
          </p:spPr>
          <p:txBody>
            <a:bodyPr lIns="50800" tIns="50800" rIns="50800" bIns="50800" rtlCol="0" anchor="ctr"/>
            <a:lstStyle/>
            <a:p>
              <a:pPr algn="ctr">
                <a:lnSpc>
                  <a:spcPts val="5039"/>
                </a:lnSpc>
              </a:pPr>
              <a:r>
                <a:rPr lang="en-US" sz="3599" b="1">
                  <a:solidFill>
                    <a:srgbClr val="000000"/>
                  </a:solidFill>
                  <a:latin typeface="Canva Sans Bold"/>
                  <a:ea typeface="Canva Sans Bold"/>
                  <a:cs typeface="Canva Sans Bold"/>
                  <a:sym typeface="Canva Sans Bold"/>
                </a:rPr>
                <a:t>Data center hyperscale</a:t>
              </a:r>
            </a:p>
          </p:txBody>
        </p:sp>
      </p:grpSp>
      <p:grpSp>
        <p:nvGrpSpPr>
          <p:cNvPr id="8" name="Group 8"/>
          <p:cNvGrpSpPr/>
          <p:nvPr/>
        </p:nvGrpSpPr>
        <p:grpSpPr>
          <a:xfrm>
            <a:off x="4705739" y="3822110"/>
            <a:ext cx="3209040" cy="1035061"/>
            <a:chOff x="0" y="0"/>
            <a:chExt cx="1079801" cy="348285"/>
          </a:xfrm>
        </p:grpSpPr>
        <p:sp>
          <p:nvSpPr>
            <p:cNvPr id="9" name="Freeform 9"/>
            <p:cNvSpPr/>
            <p:nvPr/>
          </p:nvSpPr>
          <p:spPr>
            <a:xfrm>
              <a:off x="0" y="0"/>
              <a:ext cx="1079801" cy="348285"/>
            </a:xfrm>
            <a:custGeom>
              <a:avLst/>
              <a:gdLst/>
              <a:ahLst/>
              <a:cxnLst/>
              <a:rect l="l" t="t" r="r" b="b"/>
              <a:pathLst>
                <a:path w="1079801" h="348285">
                  <a:moveTo>
                    <a:pt x="1079801" y="174142"/>
                  </a:moveTo>
                  <a:lnTo>
                    <a:pt x="876601" y="348285"/>
                  </a:lnTo>
                  <a:lnTo>
                    <a:pt x="203200" y="348285"/>
                  </a:lnTo>
                  <a:lnTo>
                    <a:pt x="0" y="174142"/>
                  </a:lnTo>
                  <a:lnTo>
                    <a:pt x="203200" y="0"/>
                  </a:lnTo>
                  <a:lnTo>
                    <a:pt x="876601" y="0"/>
                  </a:lnTo>
                  <a:lnTo>
                    <a:pt x="1079801" y="174142"/>
                  </a:lnTo>
                  <a:close/>
                </a:path>
              </a:pathLst>
            </a:custGeom>
            <a:solidFill>
              <a:srgbClr val="FFE000"/>
            </a:solidFill>
            <a:ln w="19050" cap="sq">
              <a:solidFill>
                <a:srgbClr val="000000"/>
              </a:solidFill>
              <a:prstDash val="solid"/>
              <a:miter/>
            </a:ln>
          </p:spPr>
        </p:sp>
        <p:sp>
          <p:nvSpPr>
            <p:cNvPr id="10" name="TextBox 10"/>
            <p:cNvSpPr txBox="1"/>
            <p:nvPr/>
          </p:nvSpPr>
          <p:spPr>
            <a:xfrm>
              <a:off x="114300" y="-28575"/>
              <a:ext cx="851201" cy="376860"/>
            </a:xfrm>
            <a:prstGeom prst="rect">
              <a:avLst/>
            </a:prstGeom>
          </p:spPr>
          <p:txBody>
            <a:bodyPr lIns="50800" tIns="50800" rIns="50800" bIns="50800" rtlCol="0" anchor="ctr"/>
            <a:lstStyle/>
            <a:p>
              <a:pPr algn="ctr">
                <a:lnSpc>
                  <a:spcPts val="2380"/>
                </a:lnSpc>
              </a:pPr>
              <a:r>
                <a:rPr lang="en-US" sz="1700">
                  <a:solidFill>
                    <a:srgbClr val="000000"/>
                  </a:solidFill>
                  <a:latin typeface="Canva Sans"/>
                  <a:ea typeface="Canva Sans"/>
                  <a:cs typeface="Canva Sans"/>
                  <a:sym typeface="Canva Sans"/>
                </a:rPr>
                <a:t>Remise en cause du modèle de surplus d’électricité </a:t>
              </a:r>
            </a:p>
          </p:txBody>
        </p:sp>
      </p:grpSp>
      <p:grpSp>
        <p:nvGrpSpPr>
          <p:cNvPr id="11" name="Group 11"/>
          <p:cNvGrpSpPr/>
          <p:nvPr/>
        </p:nvGrpSpPr>
        <p:grpSpPr>
          <a:xfrm>
            <a:off x="4658577" y="5191281"/>
            <a:ext cx="3209040" cy="1035061"/>
            <a:chOff x="0" y="0"/>
            <a:chExt cx="1079801" cy="348285"/>
          </a:xfrm>
        </p:grpSpPr>
        <p:sp>
          <p:nvSpPr>
            <p:cNvPr id="12" name="Freeform 12"/>
            <p:cNvSpPr/>
            <p:nvPr/>
          </p:nvSpPr>
          <p:spPr>
            <a:xfrm>
              <a:off x="0" y="0"/>
              <a:ext cx="1079801" cy="348285"/>
            </a:xfrm>
            <a:custGeom>
              <a:avLst/>
              <a:gdLst/>
              <a:ahLst/>
              <a:cxnLst/>
              <a:rect l="l" t="t" r="r" b="b"/>
              <a:pathLst>
                <a:path w="1079801" h="348285">
                  <a:moveTo>
                    <a:pt x="1079801" y="174142"/>
                  </a:moveTo>
                  <a:lnTo>
                    <a:pt x="876601" y="348285"/>
                  </a:lnTo>
                  <a:lnTo>
                    <a:pt x="203200" y="348285"/>
                  </a:lnTo>
                  <a:lnTo>
                    <a:pt x="0" y="174142"/>
                  </a:lnTo>
                  <a:lnTo>
                    <a:pt x="203200" y="0"/>
                  </a:lnTo>
                  <a:lnTo>
                    <a:pt x="876601" y="0"/>
                  </a:lnTo>
                  <a:lnTo>
                    <a:pt x="1079801" y="174142"/>
                  </a:lnTo>
                  <a:close/>
                </a:path>
              </a:pathLst>
            </a:custGeom>
            <a:solidFill>
              <a:srgbClr val="FFE000"/>
            </a:solidFill>
            <a:ln w="19050" cap="sq">
              <a:solidFill>
                <a:srgbClr val="000000"/>
              </a:solidFill>
              <a:prstDash val="solid"/>
              <a:miter/>
            </a:ln>
          </p:spPr>
        </p:sp>
        <p:sp>
          <p:nvSpPr>
            <p:cNvPr id="13" name="TextBox 13"/>
            <p:cNvSpPr txBox="1"/>
            <p:nvPr/>
          </p:nvSpPr>
          <p:spPr>
            <a:xfrm>
              <a:off x="114300" y="-28575"/>
              <a:ext cx="851201" cy="376860"/>
            </a:xfrm>
            <a:prstGeom prst="rect">
              <a:avLst/>
            </a:prstGeom>
          </p:spPr>
          <p:txBody>
            <a:bodyPr lIns="50800" tIns="50800" rIns="50800" bIns="50800" rtlCol="0" anchor="ctr"/>
            <a:lstStyle/>
            <a:p>
              <a:pPr algn="ctr">
                <a:lnSpc>
                  <a:spcPts val="2380"/>
                </a:lnSpc>
              </a:pPr>
              <a:r>
                <a:rPr lang="en-US" sz="1700">
                  <a:solidFill>
                    <a:srgbClr val="000000"/>
                  </a:solidFill>
                  <a:latin typeface="Canva Sans"/>
                  <a:ea typeface="Canva Sans"/>
                  <a:cs typeface="Canva Sans"/>
                  <a:sym typeface="Canva Sans"/>
                </a:rPr>
                <a:t>Augmentation de la production d’électricité</a:t>
              </a:r>
            </a:p>
          </p:txBody>
        </p:sp>
      </p:grpSp>
      <p:grpSp>
        <p:nvGrpSpPr>
          <p:cNvPr id="14" name="Group 14"/>
          <p:cNvGrpSpPr/>
          <p:nvPr/>
        </p:nvGrpSpPr>
        <p:grpSpPr>
          <a:xfrm>
            <a:off x="5704980" y="7706196"/>
            <a:ext cx="3209040" cy="739786"/>
            <a:chOff x="0" y="0"/>
            <a:chExt cx="1079801" cy="248929"/>
          </a:xfrm>
        </p:grpSpPr>
        <p:sp>
          <p:nvSpPr>
            <p:cNvPr id="15" name="Freeform 15"/>
            <p:cNvSpPr/>
            <p:nvPr/>
          </p:nvSpPr>
          <p:spPr>
            <a:xfrm>
              <a:off x="0" y="0"/>
              <a:ext cx="1079801" cy="248929"/>
            </a:xfrm>
            <a:custGeom>
              <a:avLst/>
              <a:gdLst/>
              <a:ahLst/>
              <a:cxnLst/>
              <a:rect l="l" t="t" r="r" b="b"/>
              <a:pathLst>
                <a:path w="1079801" h="248929">
                  <a:moveTo>
                    <a:pt x="1079801" y="124464"/>
                  </a:moveTo>
                  <a:lnTo>
                    <a:pt x="876601" y="248929"/>
                  </a:lnTo>
                  <a:lnTo>
                    <a:pt x="203200" y="248929"/>
                  </a:lnTo>
                  <a:lnTo>
                    <a:pt x="0" y="124464"/>
                  </a:lnTo>
                  <a:lnTo>
                    <a:pt x="203200" y="0"/>
                  </a:lnTo>
                  <a:lnTo>
                    <a:pt x="876601" y="0"/>
                  </a:lnTo>
                  <a:lnTo>
                    <a:pt x="1079801" y="124464"/>
                  </a:lnTo>
                  <a:close/>
                </a:path>
              </a:pathLst>
            </a:custGeom>
            <a:solidFill>
              <a:srgbClr val="FFE000"/>
            </a:solidFill>
            <a:ln w="19050" cap="sq">
              <a:solidFill>
                <a:srgbClr val="000000"/>
              </a:solidFill>
              <a:prstDash val="solid"/>
              <a:miter/>
            </a:ln>
          </p:spPr>
        </p:sp>
        <p:sp>
          <p:nvSpPr>
            <p:cNvPr id="16" name="TextBox 16"/>
            <p:cNvSpPr txBox="1"/>
            <p:nvPr/>
          </p:nvSpPr>
          <p:spPr>
            <a:xfrm>
              <a:off x="114300" y="-28575"/>
              <a:ext cx="851201" cy="277504"/>
            </a:xfrm>
            <a:prstGeom prst="rect">
              <a:avLst/>
            </a:prstGeom>
          </p:spPr>
          <p:txBody>
            <a:bodyPr lIns="50800" tIns="50800" rIns="50800" bIns="50800" rtlCol="0" anchor="ctr"/>
            <a:lstStyle/>
            <a:p>
              <a:pPr algn="ctr">
                <a:lnSpc>
                  <a:spcPts val="2380"/>
                </a:lnSpc>
              </a:pPr>
              <a:r>
                <a:rPr lang="en-US" sz="1700">
                  <a:solidFill>
                    <a:srgbClr val="000000"/>
                  </a:solidFill>
                  <a:latin typeface="Canva Sans"/>
                  <a:ea typeface="Canva Sans"/>
                  <a:cs typeface="Canva Sans"/>
                  <a:sym typeface="Canva Sans"/>
                </a:rPr>
                <a:t>Travaux sur le réseau électrique</a:t>
              </a:r>
            </a:p>
          </p:txBody>
        </p:sp>
      </p:grpSp>
      <p:grpSp>
        <p:nvGrpSpPr>
          <p:cNvPr id="17" name="Group 17"/>
          <p:cNvGrpSpPr/>
          <p:nvPr/>
        </p:nvGrpSpPr>
        <p:grpSpPr>
          <a:xfrm>
            <a:off x="8219579" y="2077163"/>
            <a:ext cx="3209040" cy="739786"/>
            <a:chOff x="0" y="0"/>
            <a:chExt cx="1079801" cy="248929"/>
          </a:xfrm>
        </p:grpSpPr>
        <p:sp>
          <p:nvSpPr>
            <p:cNvPr id="18" name="Freeform 18"/>
            <p:cNvSpPr/>
            <p:nvPr/>
          </p:nvSpPr>
          <p:spPr>
            <a:xfrm>
              <a:off x="0" y="0"/>
              <a:ext cx="1079801" cy="248929"/>
            </a:xfrm>
            <a:custGeom>
              <a:avLst/>
              <a:gdLst/>
              <a:ahLst/>
              <a:cxnLst/>
              <a:rect l="l" t="t" r="r" b="b"/>
              <a:pathLst>
                <a:path w="1079801" h="248929">
                  <a:moveTo>
                    <a:pt x="1079801" y="124464"/>
                  </a:moveTo>
                  <a:lnTo>
                    <a:pt x="876601" y="248929"/>
                  </a:lnTo>
                  <a:lnTo>
                    <a:pt x="203200" y="248929"/>
                  </a:lnTo>
                  <a:lnTo>
                    <a:pt x="0" y="124464"/>
                  </a:lnTo>
                  <a:lnTo>
                    <a:pt x="203200" y="0"/>
                  </a:lnTo>
                  <a:lnTo>
                    <a:pt x="876601" y="0"/>
                  </a:lnTo>
                  <a:lnTo>
                    <a:pt x="1079801" y="124464"/>
                  </a:lnTo>
                  <a:close/>
                </a:path>
              </a:pathLst>
            </a:custGeom>
            <a:solidFill>
              <a:srgbClr val="273376"/>
            </a:solidFill>
            <a:ln w="19050" cap="sq">
              <a:solidFill>
                <a:srgbClr val="000000"/>
              </a:solidFill>
              <a:prstDash val="solid"/>
              <a:miter/>
            </a:ln>
          </p:spPr>
        </p:sp>
        <p:sp>
          <p:nvSpPr>
            <p:cNvPr id="19" name="TextBox 19"/>
            <p:cNvSpPr txBox="1"/>
            <p:nvPr/>
          </p:nvSpPr>
          <p:spPr>
            <a:xfrm>
              <a:off x="114300" y="-28575"/>
              <a:ext cx="851201" cy="2775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 Souveraineté énergétique</a:t>
              </a:r>
            </a:p>
          </p:txBody>
        </p:sp>
      </p:grpSp>
      <p:grpSp>
        <p:nvGrpSpPr>
          <p:cNvPr id="20" name="Group 20"/>
          <p:cNvGrpSpPr/>
          <p:nvPr/>
        </p:nvGrpSpPr>
        <p:grpSpPr>
          <a:xfrm>
            <a:off x="4705739" y="1948301"/>
            <a:ext cx="3209040" cy="959410"/>
            <a:chOff x="0" y="0"/>
            <a:chExt cx="1079801" cy="322829"/>
          </a:xfrm>
        </p:grpSpPr>
        <p:sp>
          <p:nvSpPr>
            <p:cNvPr id="21" name="Freeform 21"/>
            <p:cNvSpPr/>
            <p:nvPr/>
          </p:nvSpPr>
          <p:spPr>
            <a:xfrm>
              <a:off x="0" y="0"/>
              <a:ext cx="1079801" cy="322829"/>
            </a:xfrm>
            <a:custGeom>
              <a:avLst/>
              <a:gdLst/>
              <a:ahLst/>
              <a:cxnLst/>
              <a:rect l="l" t="t" r="r" b="b"/>
              <a:pathLst>
                <a:path w="1079801" h="322829">
                  <a:moveTo>
                    <a:pt x="1079801" y="161415"/>
                  </a:moveTo>
                  <a:lnTo>
                    <a:pt x="876601" y="322829"/>
                  </a:lnTo>
                  <a:lnTo>
                    <a:pt x="203200" y="322829"/>
                  </a:lnTo>
                  <a:lnTo>
                    <a:pt x="0" y="161415"/>
                  </a:lnTo>
                  <a:lnTo>
                    <a:pt x="203200" y="0"/>
                  </a:lnTo>
                  <a:lnTo>
                    <a:pt x="876601" y="0"/>
                  </a:lnTo>
                  <a:lnTo>
                    <a:pt x="1079801" y="161415"/>
                  </a:lnTo>
                  <a:close/>
                </a:path>
              </a:pathLst>
            </a:custGeom>
            <a:solidFill>
              <a:srgbClr val="D770F1"/>
            </a:solidFill>
            <a:ln w="19050" cap="sq">
              <a:solidFill>
                <a:srgbClr val="000000"/>
              </a:solidFill>
              <a:prstDash val="solid"/>
              <a:miter/>
            </a:ln>
          </p:spPr>
        </p:sp>
        <p:sp>
          <p:nvSpPr>
            <p:cNvPr id="22" name="TextBox 22"/>
            <p:cNvSpPr txBox="1"/>
            <p:nvPr/>
          </p:nvSpPr>
          <p:spPr>
            <a:xfrm>
              <a:off x="114300" y="-28575"/>
              <a:ext cx="851201" cy="3514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Conflit potentiel d’usage de l’électricité</a:t>
              </a:r>
            </a:p>
          </p:txBody>
        </p:sp>
      </p:grpSp>
      <p:grpSp>
        <p:nvGrpSpPr>
          <p:cNvPr id="23" name="Group 23"/>
          <p:cNvGrpSpPr/>
          <p:nvPr/>
        </p:nvGrpSpPr>
        <p:grpSpPr>
          <a:xfrm>
            <a:off x="1191288" y="1948301"/>
            <a:ext cx="3209040" cy="959410"/>
            <a:chOff x="0" y="0"/>
            <a:chExt cx="1079801" cy="322829"/>
          </a:xfrm>
        </p:grpSpPr>
        <p:sp>
          <p:nvSpPr>
            <p:cNvPr id="24" name="Freeform 24"/>
            <p:cNvSpPr/>
            <p:nvPr/>
          </p:nvSpPr>
          <p:spPr>
            <a:xfrm>
              <a:off x="0" y="0"/>
              <a:ext cx="1079801" cy="322829"/>
            </a:xfrm>
            <a:custGeom>
              <a:avLst/>
              <a:gdLst/>
              <a:ahLst/>
              <a:cxnLst/>
              <a:rect l="l" t="t" r="r" b="b"/>
              <a:pathLst>
                <a:path w="1079801" h="322829">
                  <a:moveTo>
                    <a:pt x="1079801" y="161415"/>
                  </a:moveTo>
                  <a:lnTo>
                    <a:pt x="876601" y="322829"/>
                  </a:lnTo>
                  <a:lnTo>
                    <a:pt x="203200" y="322829"/>
                  </a:lnTo>
                  <a:lnTo>
                    <a:pt x="0" y="161415"/>
                  </a:lnTo>
                  <a:lnTo>
                    <a:pt x="203200" y="0"/>
                  </a:lnTo>
                  <a:lnTo>
                    <a:pt x="876601" y="0"/>
                  </a:lnTo>
                  <a:lnTo>
                    <a:pt x="1079801" y="161415"/>
                  </a:lnTo>
                  <a:close/>
                </a:path>
              </a:pathLst>
            </a:custGeom>
            <a:solidFill>
              <a:srgbClr val="273376"/>
            </a:solidFill>
            <a:ln w="19050" cap="sq">
              <a:solidFill>
                <a:srgbClr val="000000"/>
              </a:solidFill>
              <a:prstDash val="solid"/>
              <a:miter/>
            </a:ln>
          </p:spPr>
        </p:sp>
        <p:sp>
          <p:nvSpPr>
            <p:cNvPr id="25" name="TextBox 25"/>
            <p:cNvSpPr txBox="1"/>
            <p:nvPr/>
          </p:nvSpPr>
          <p:spPr>
            <a:xfrm>
              <a:off x="114300" y="-28575"/>
              <a:ext cx="851201" cy="3514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 Décarbonisation des modes de vies</a:t>
              </a:r>
            </a:p>
          </p:txBody>
        </p:sp>
      </p:grpSp>
      <p:grpSp>
        <p:nvGrpSpPr>
          <p:cNvPr id="26" name="Group 26"/>
          <p:cNvGrpSpPr/>
          <p:nvPr/>
        </p:nvGrpSpPr>
        <p:grpSpPr>
          <a:xfrm rot="33802">
            <a:off x="9741784" y="4101932"/>
            <a:ext cx="2876801" cy="910506"/>
            <a:chOff x="0" y="0"/>
            <a:chExt cx="757676" cy="239804"/>
          </a:xfrm>
        </p:grpSpPr>
        <p:sp>
          <p:nvSpPr>
            <p:cNvPr id="27" name="Freeform 27"/>
            <p:cNvSpPr/>
            <p:nvPr/>
          </p:nvSpPr>
          <p:spPr>
            <a:xfrm>
              <a:off x="0" y="0"/>
              <a:ext cx="757676" cy="239804"/>
            </a:xfrm>
            <a:custGeom>
              <a:avLst/>
              <a:gdLst/>
              <a:ahLst/>
              <a:cxnLst/>
              <a:rect l="l" t="t" r="r" b="b"/>
              <a:pathLst>
                <a:path w="757676" h="239804">
                  <a:moveTo>
                    <a:pt x="378838" y="0"/>
                  </a:moveTo>
                  <a:cubicBezTo>
                    <a:pt x="169612" y="0"/>
                    <a:pt x="0" y="53682"/>
                    <a:pt x="0" y="119902"/>
                  </a:cubicBezTo>
                  <a:cubicBezTo>
                    <a:pt x="0" y="186122"/>
                    <a:pt x="169612" y="239804"/>
                    <a:pt x="378838" y="239804"/>
                  </a:cubicBezTo>
                  <a:cubicBezTo>
                    <a:pt x="588064" y="239804"/>
                    <a:pt x="757676" y="186122"/>
                    <a:pt x="757676" y="119902"/>
                  </a:cubicBezTo>
                  <a:cubicBezTo>
                    <a:pt x="757676" y="53682"/>
                    <a:pt x="588064" y="0"/>
                    <a:pt x="378838" y="0"/>
                  </a:cubicBezTo>
                  <a:close/>
                </a:path>
              </a:pathLst>
            </a:custGeom>
            <a:solidFill>
              <a:srgbClr val="FFE000"/>
            </a:solidFill>
            <a:ln w="19050" cap="sq">
              <a:solidFill>
                <a:srgbClr val="000000"/>
              </a:solidFill>
              <a:prstDash val="solid"/>
              <a:miter/>
            </a:ln>
          </p:spPr>
        </p:sp>
        <p:sp>
          <p:nvSpPr>
            <p:cNvPr id="28" name="TextBox 28"/>
            <p:cNvSpPr txBox="1"/>
            <p:nvPr/>
          </p:nvSpPr>
          <p:spPr>
            <a:xfrm>
              <a:off x="71032" y="-6093"/>
              <a:ext cx="615612" cy="223416"/>
            </a:xfrm>
            <a:prstGeom prst="rect">
              <a:avLst/>
            </a:prstGeom>
          </p:spPr>
          <p:txBody>
            <a:bodyPr lIns="50800" tIns="50800" rIns="50800" bIns="50800" rtlCol="0" anchor="ctr"/>
            <a:lstStyle/>
            <a:p>
              <a:pPr algn="ctr">
                <a:lnSpc>
                  <a:spcPts val="2380"/>
                </a:lnSpc>
              </a:pPr>
              <a:r>
                <a:rPr lang="en-US" sz="1700">
                  <a:solidFill>
                    <a:srgbClr val="000000"/>
                  </a:solidFill>
                  <a:latin typeface="Canva Sans"/>
                  <a:ea typeface="Canva Sans"/>
                  <a:cs typeface="Canva Sans"/>
                  <a:sym typeface="Canva Sans"/>
                </a:rPr>
                <a:t>Pression sur la ressource électrique</a:t>
              </a:r>
            </a:p>
          </p:txBody>
        </p:sp>
      </p:grpSp>
      <p:grpSp>
        <p:nvGrpSpPr>
          <p:cNvPr id="29" name="Group 29"/>
          <p:cNvGrpSpPr/>
          <p:nvPr/>
        </p:nvGrpSpPr>
        <p:grpSpPr>
          <a:xfrm>
            <a:off x="10042236" y="6246844"/>
            <a:ext cx="2758611" cy="910506"/>
            <a:chOff x="0" y="0"/>
            <a:chExt cx="726548" cy="239804"/>
          </a:xfrm>
        </p:grpSpPr>
        <p:sp>
          <p:nvSpPr>
            <p:cNvPr id="30" name="Freeform 30"/>
            <p:cNvSpPr/>
            <p:nvPr/>
          </p:nvSpPr>
          <p:spPr>
            <a:xfrm>
              <a:off x="0" y="0"/>
              <a:ext cx="726548" cy="239804"/>
            </a:xfrm>
            <a:custGeom>
              <a:avLst/>
              <a:gdLst/>
              <a:ahLst/>
              <a:cxnLst/>
              <a:rect l="l" t="t" r="r" b="b"/>
              <a:pathLst>
                <a:path w="726548" h="239804">
                  <a:moveTo>
                    <a:pt x="363274" y="0"/>
                  </a:moveTo>
                  <a:cubicBezTo>
                    <a:pt x="162643" y="0"/>
                    <a:pt x="0" y="53682"/>
                    <a:pt x="0" y="119902"/>
                  </a:cubicBezTo>
                  <a:cubicBezTo>
                    <a:pt x="0" y="186122"/>
                    <a:pt x="162643" y="239804"/>
                    <a:pt x="363274" y="239804"/>
                  </a:cubicBezTo>
                  <a:cubicBezTo>
                    <a:pt x="563905" y="239804"/>
                    <a:pt x="726548" y="186122"/>
                    <a:pt x="726548" y="119902"/>
                  </a:cubicBezTo>
                  <a:cubicBezTo>
                    <a:pt x="726548" y="53682"/>
                    <a:pt x="563905" y="0"/>
                    <a:pt x="363274" y="0"/>
                  </a:cubicBezTo>
                  <a:close/>
                </a:path>
              </a:pathLst>
            </a:custGeom>
            <a:solidFill>
              <a:srgbClr val="FFE000"/>
            </a:solidFill>
            <a:ln w="19050" cap="sq">
              <a:solidFill>
                <a:srgbClr val="000000"/>
              </a:solidFill>
              <a:prstDash val="solid"/>
              <a:miter/>
            </a:ln>
          </p:spPr>
        </p:sp>
        <p:sp>
          <p:nvSpPr>
            <p:cNvPr id="31" name="TextBox 31"/>
            <p:cNvSpPr txBox="1"/>
            <p:nvPr/>
          </p:nvSpPr>
          <p:spPr>
            <a:xfrm>
              <a:off x="68114" y="-6093"/>
              <a:ext cx="590320" cy="223416"/>
            </a:xfrm>
            <a:prstGeom prst="rect">
              <a:avLst/>
            </a:prstGeom>
          </p:spPr>
          <p:txBody>
            <a:bodyPr lIns="50800" tIns="50800" rIns="50800" bIns="50800" rtlCol="0" anchor="ctr"/>
            <a:lstStyle/>
            <a:p>
              <a:pPr algn="ctr">
                <a:lnSpc>
                  <a:spcPts val="2380"/>
                </a:lnSpc>
              </a:pPr>
              <a:r>
                <a:rPr lang="en-US" sz="1700">
                  <a:solidFill>
                    <a:srgbClr val="000000"/>
                  </a:solidFill>
                  <a:latin typeface="Canva Sans"/>
                  <a:ea typeface="Canva Sans"/>
                  <a:cs typeface="Canva Sans"/>
                  <a:sym typeface="Canva Sans"/>
                </a:rPr>
                <a:t>Pression sur le réseau électrique</a:t>
              </a:r>
            </a:p>
          </p:txBody>
        </p:sp>
      </p:grpSp>
      <p:grpSp>
        <p:nvGrpSpPr>
          <p:cNvPr id="32" name="Group 32"/>
          <p:cNvGrpSpPr/>
          <p:nvPr/>
        </p:nvGrpSpPr>
        <p:grpSpPr>
          <a:xfrm>
            <a:off x="963477" y="5871736"/>
            <a:ext cx="2574948" cy="545666"/>
            <a:chOff x="0" y="0"/>
            <a:chExt cx="678176" cy="143714"/>
          </a:xfrm>
        </p:grpSpPr>
        <p:sp>
          <p:nvSpPr>
            <p:cNvPr id="33" name="Freeform 33"/>
            <p:cNvSpPr/>
            <p:nvPr/>
          </p:nvSpPr>
          <p:spPr>
            <a:xfrm>
              <a:off x="0" y="0"/>
              <a:ext cx="678176" cy="143714"/>
            </a:xfrm>
            <a:custGeom>
              <a:avLst/>
              <a:gdLst/>
              <a:ahLst/>
              <a:cxnLst/>
              <a:rect l="l" t="t" r="r" b="b"/>
              <a:pathLst>
                <a:path w="678176" h="143714">
                  <a:moveTo>
                    <a:pt x="71857" y="0"/>
                  </a:moveTo>
                  <a:lnTo>
                    <a:pt x="606318" y="0"/>
                  </a:lnTo>
                  <a:cubicBezTo>
                    <a:pt x="625376" y="0"/>
                    <a:pt x="643653" y="7571"/>
                    <a:pt x="657129" y="21046"/>
                  </a:cubicBezTo>
                  <a:cubicBezTo>
                    <a:pt x="670605" y="34522"/>
                    <a:pt x="678176" y="52800"/>
                    <a:pt x="678176" y="71857"/>
                  </a:cubicBezTo>
                  <a:lnTo>
                    <a:pt x="678176" y="71857"/>
                  </a:lnTo>
                  <a:cubicBezTo>
                    <a:pt x="678176" y="111543"/>
                    <a:pt x="646004" y="143714"/>
                    <a:pt x="606318" y="143714"/>
                  </a:cubicBezTo>
                  <a:lnTo>
                    <a:pt x="71857" y="143714"/>
                  </a:lnTo>
                  <a:cubicBezTo>
                    <a:pt x="52800" y="143714"/>
                    <a:pt x="34522" y="136144"/>
                    <a:pt x="21046" y="122668"/>
                  </a:cubicBezTo>
                  <a:cubicBezTo>
                    <a:pt x="7571" y="109192"/>
                    <a:pt x="0" y="90915"/>
                    <a:pt x="0" y="71857"/>
                  </a:cubicBezTo>
                  <a:lnTo>
                    <a:pt x="0" y="71857"/>
                  </a:lnTo>
                  <a:cubicBezTo>
                    <a:pt x="0" y="52800"/>
                    <a:pt x="7571" y="34522"/>
                    <a:pt x="21046" y="21046"/>
                  </a:cubicBezTo>
                  <a:cubicBezTo>
                    <a:pt x="34522" y="7571"/>
                    <a:pt x="52800" y="0"/>
                    <a:pt x="71857" y="0"/>
                  </a:cubicBezTo>
                  <a:close/>
                </a:path>
              </a:pathLst>
            </a:custGeom>
            <a:solidFill>
              <a:srgbClr val="4F81BD"/>
            </a:solidFill>
            <a:ln w="19050" cap="rnd">
              <a:solidFill>
                <a:srgbClr val="633806"/>
              </a:solidFill>
              <a:prstDash val="solid"/>
              <a:round/>
            </a:ln>
          </p:spPr>
        </p:sp>
        <p:sp>
          <p:nvSpPr>
            <p:cNvPr id="34" name="TextBox 34"/>
            <p:cNvSpPr txBox="1"/>
            <p:nvPr/>
          </p:nvSpPr>
          <p:spPr>
            <a:xfrm>
              <a:off x="0" y="-47625"/>
              <a:ext cx="678176" cy="191339"/>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 en eau</a:t>
              </a:r>
            </a:p>
          </p:txBody>
        </p:sp>
      </p:grpSp>
      <p:grpSp>
        <p:nvGrpSpPr>
          <p:cNvPr id="35" name="Group 35"/>
          <p:cNvGrpSpPr/>
          <p:nvPr/>
        </p:nvGrpSpPr>
        <p:grpSpPr>
          <a:xfrm>
            <a:off x="626044" y="7028774"/>
            <a:ext cx="3548437" cy="735886"/>
            <a:chOff x="0" y="0"/>
            <a:chExt cx="934568" cy="193814"/>
          </a:xfrm>
        </p:grpSpPr>
        <p:sp>
          <p:nvSpPr>
            <p:cNvPr id="36" name="Freeform 36"/>
            <p:cNvSpPr/>
            <p:nvPr/>
          </p:nvSpPr>
          <p:spPr>
            <a:xfrm>
              <a:off x="0" y="0"/>
              <a:ext cx="934568" cy="193814"/>
            </a:xfrm>
            <a:custGeom>
              <a:avLst/>
              <a:gdLst/>
              <a:ahLst/>
              <a:cxnLst/>
              <a:rect l="l" t="t" r="r" b="b"/>
              <a:pathLst>
                <a:path w="934568" h="193814">
                  <a:moveTo>
                    <a:pt x="467284" y="0"/>
                  </a:moveTo>
                  <a:cubicBezTo>
                    <a:pt x="209210" y="0"/>
                    <a:pt x="0" y="43387"/>
                    <a:pt x="0" y="96907"/>
                  </a:cubicBezTo>
                  <a:cubicBezTo>
                    <a:pt x="0" y="150427"/>
                    <a:pt x="209210" y="193814"/>
                    <a:pt x="467284" y="193814"/>
                  </a:cubicBezTo>
                  <a:cubicBezTo>
                    <a:pt x="725358" y="193814"/>
                    <a:pt x="934568" y="150427"/>
                    <a:pt x="934568" y="96907"/>
                  </a:cubicBezTo>
                  <a:cubicBezTo>
                    <a:pt x="934568" y="43387"/>
                    <a:pt x="725358" y="0"/>
                    <a:pt x="467284" y="0"/>
                  </a:cubicBezTo>
                  <a:close/>
                </a:path>
              </a:pathLst>
            </a:custGeom>
            <a:solidFill>
              <a:srgbClr val="0F6E56"/>
            </a:solidFill>
            <a:ln w="19050" cap="sq">
              <a:solidFill>
                <a:srgbClr val="000000"/>
              </a:solidFill>
              <a:prstDash val="solid"/>
              <a:miter/>
            </a:ln>
          </p:spPr>
        </p:sp>
        <p:sp>
          <p:nvSpPr>
            <p:cNvPr id="37" name="TextBox 37"/>
            <p:cNvSpPr txBox="1"/>
            <p:nvPr/>
          </p:nvSpPr>
          <p:spPr>
            <a:xfrm>
              <a:off x="87616" y="-10405"/>
              <a:ext cx="759336" cy="186049"/>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Production de GES</a:t>
              </a:r>
            </a:p>
          </p:txBody>
        </p:sp>
      </p:grpSp>
      <p:sp>
        <p:nvSpPr>
          <p:cNvPr id="38" name="AutoShape 38"/>
          <p:cNvSpPr/>
          <p:nvPr/>
        </p:nvSpPr>
        <p:spPr>
          <a:xfrm flipH="1">
            <a:off x="11883056" y="3115272"/>
            <a:ext cx="2640631" cy="1050825"/>
          </a:xfrm>
          <a:prstGeom prst="line">
            <a:avLst/>
          </a:prstGeom>
          <a:ln w="57150" cap="flat">
            <a:solidFill>
              <a:srgbClr val="E3CD00"/>
            </a:solidFill>
            <a:prstDash val="solid"/>
            <a:headEnd type="none" w="sm" len="sm"/>
            <a:tailEnd type="triangle" w="lg" len="med"/>
          </a:ln>
        </p:spPr>
      </p:sp>
      <p:sp>
        <p:nvSpPr>
          <p:cNvPr id="39" name="AutoShape 39"/>
          <p:cNvSpPr/>
          <p:nvPr/>
        </p:nvSpPr>
        <p:spPr>
          <a:xfrm flipH="1">
            <a:off x="12800847" y="5220142"/>
            <a:ext cx="1722841" cy="1481956"/>
          </a:xfrm>
          <a:prstGeom prst="line">
            <a:avLst/>
          </a:prstGeom>
          <a:ln w="57150" cap="flat">
            <a:solidFill>
              <a:srgbClr val="E3CD00"/>
            </a:solidFill>
            <a:prstDash val="solid"/>
            <a:headEnd type="none" w="sm" len="sm"/>
            <a:tailEnd type="triangle" w="lg" len="med"/>
          </a:ln>
        </p:spPr>
      </p:sp>
      <p:sp>
        <p:nvSpPr>
          <p:cNvPr id="40" name="AutoShape 40"/>
          <p:cNvSpPr/>
          <p:nvPr/>
        </p:nvSpPr>
        <p:spPr>
          <a:xfrm flipH="1">
            <a:off x="8135604" y="6856472"/>
            <a:ext cx="2027070" cy="849724"/>
          </a:xfrm>
          <a:prstGeom prst="line">
            <a:avLst/>
          </a:prstGeom>
          <a:ln w="57150" cap="flat">
            <a:solidFill>
              <a:srgbClr val="E3CD00"/>
            </a:solidFill>
            <a:prstDash val="solid"/>
            <a:headEnd type="none" w="sm" len="sm"/>
            <a:tailEnd type="triangle" w="lg" len="med"/>
          </a:ln>
        </p:spPr>
      </p:sp>
      <p:sp>
        <p:nvSpPr>
          <p:cNvPr id="41" name="AutoShape 41"/>
          <p:cNvSpPr/>
          <p:nvPr/>
        </p:nvSpPr>
        <p:spPr>
          <a:xfrm flipH="1">
            <a:off x="7867617" y="4824058"/>
            <a:ext cx="2170938" cy="884753"/>
          </a:xfrm>
          <a:prstGeom prst="line">
            <a:avLst/>
          </a:prstGeom>
          <a:ln w="57150" cap="flat">
            <a:solidFill>
              <a:srgbClr val="E3CD00"/>
            </a:solidFill>
            <a:prstDash val="solid"/>
            <a:headEnd type="none" w="sm" len="sm"/>
            <a:tailEnd type="triangle" w="lg" len="med"/>
          </a:ln>
        </p:spPr>
      </p:sp>
      <p:sp>
        <p:nvSpPr>
          <p:cNvPr id="42" name="AutoShape 42"/>
          <p:cNvSpPr/>
          <p:nvPr/>
        </p:nvSpPr>
        <p:spPr>
          <a:xfrm flipH="1">
            <a:off x="4174481" y="6226342"/>
            <a:ext cx="2088616" cy="1170375"/>
          </a:xfrm>
          <a:prstGeom prst="line">
            <a:avLst/>
          </a:prstGeom>
          <a:ln w="57150" cap="flat">
            <a:solidFill>
              <a:srgbClr val="0F6E56"/>
            </a:solidFill>
            <a:prstDash val="solid"/>
            <a:headEnd type="none" w="sm" len="sm"/>
            <a:tailEnd type="triangle" w="lg" len="med"/>
          </a:ln>
        </p:spPr>
      </p:sp>
      <p:sp>
        <p:nvSpPr>
          <p:cNvPr id="43" name="AutoShape 43"/>
          <p:cNvSpPr/>
          <p:nvPr/>
        </p:nvSpPr>
        <p:spPr>
          <a:xfrm flipH="1">
            <a:off x="3538425" y="5708811"/>
            <a:ext cx="1120152" cy="435757"/>
          </a:xfrm>
          <a:prstGeom prst="line">
            <a:avLst/>
          </a:prstGeom>
          <a:ln w="57150" cap="flat">
            <a:solidFill>
              <a:srgbClr val="185FA5"/>
            </a:solidFill>
            <a:prstDash val="solid"/>
            <a:headEnd type="none" w="sm" len="sm"/>
            <a:tailEnd type="triangle" w="lg" len="med"/>
          </a:ln>
        </p:spPr>
      </p:sp>
      <p:sp>
        <p:nvSpPr>
          <p:cNvPr id="44" name="AutoShape 44"/>
          <p:cNvSpPr/>
          <p:nvPr/>
        </p:nvSpPr>
        <p:spPr>
          <a:xfrm flipH="1">
            <a:off x="7660935" y="4543042"/>
            <a:ext cx="2080919" cy="14143"/>
          </a:xfrm>
          <a:prstGeom prst="line">
            <a:avLst/>
          </a:prstGeom>
          <a:ln w="57150" cap="flat">
            <a:solidFill>
              <a:srgbClr val="E3CD00"/>
            </a:solidFill>
            <a:prstDash val="solid"/>
            <a:headEnd type="none" w="sm" len="sm"/>
            <a:tailEnd type="triangle" w="lg" len="med"/>
          </a:ln>
        </p:spPr>
      </p:sp>
      <p:sp>
        <p:nvSpPr>
          <p:cNvPr id="45" name="AutoShape 45"/>
          <p:cNvSpPr/>
          <p:nvPr/>
        </p:nvSpPr>
        <p:spPr>
          <a:xfrm flipV="1">
            <a:off x="6310259" y="2907711"/>
            <a:ext cx="0" cy="914399"/>
          </a:xfrm>
          <a:prstGeom prst="line">
            <a:avLst/>
          </a:prstGeom>
          <a:ln w="57150" cap="flat">
            <a:solidFill>
              <a:srgbClr val="D770F1"/>
            </a:solidFill>
            <a:prstDash val="solid"/>
            <a:headEnd type="none" w="sm" len="sm"/>
            <a:tailEnd type="triangle" w="lg" len="med"/>
          </a:ln>
        </p:spPr>
      </p:sp>
      <p:sp>
        <p:nvSpPr>
          <p:cNvPr id="46" name="AutoShape 46"/>
          <p:cNvSpPr/>
          <p:nvPr/>
        </p:nvSpPr>
        <p:spPr>
          <a:xfrm flipH="1" flipV="1">
            <a:off x="2795808" y="2907711"/>
            <a:ext cx="2266009" cy="1126770"/>
          </a:xfrm>
          <a:prstGeom prst="line">
            <a:avLst/>
          </a:prstGeom>
          <a:ln w="57150" cap="flat">
            <a:solidFill>
              <a:srgbClr val="001AA0"/>
            </a:solidFill>
            <a:prstDash val="solid"/>
            <a:headEnd type="none" w="sm" len="sm"/>
            <a:tailEnd type="triangle" w="lg" len="med"/>
          </a:ln>
        </p:spPr>
      </p:sp>
      <p:sp>
        <p:nvSpPr>
          <p:cNvPr id="47" name="AutoShape 47"/>
          <p:cNvSpPr/>
          <p:nvPr/>
        </p:nvSpPr>
        <p:spPr>
          <a:xfrm flipV="1">
            <a:off x="7590651" y="2816949"/>
            <a:ext cx="2233448" cy="1244913"/>
          </a:xfrm>
          <a:prstGeom prst="line">
            <a:avLst/>
          </a:prstGeom>
          <a:ln w="57150" cap="flat">
            <a:solidFill>
              <a:srgbClr val="001AA0"/>
            </a:solidFill>
            <a:prstDash val="solid"/>
            <a:headEnd type="none" w="sm" len="sm"/>
            <a:tailEnd type="triangle" w="lg" len="med"/>
          </a:ln>
        </p:spPr>
      </p:sp>
      <p:grpSp>
        <p:nvGrpSpPr>
          <p:cNvPr id="48" name="Group 48"/>
          <p:cNvGrpSpPr/>
          <p:nvPr/>
        </p:nvGrpSpPr>
        <p:grpSpPr>
          <a:xfrm>
            <a:off x="10368183" y="7937614"/>
            <a:ext cx="3333784" cy="1220169"/>
            <a:chOff x="0" y="0"/>
            <a:chExt cx="1161937" cy="425270"/>
          </a:xfrm>
        </p:grpSpPr>
        <p:sp>
          <p:nvSpPr>
            <p:cNvPr id="49" name="Freeform 49"/>
            <p:cNvSpPr/>
            <p:nvPr/>
          </p:nvSpPr>
          <p:spPr>
            <a:xfrm>
              <a:off x="0" y="0"/>
              <a:ext cx="1161937" cy="425411"/>
            </a:xfrm>
            <a:custGeom>
              <a:avLst/>
              <a:gdLst/>
              <a:ahLst/>
              <a:cxnLst/>
              <a:rect l="l" t="t" r="r" b="b"/>
              <a:pathLst>
                <a:path w="1161937" h="425411">
                  <a:moveTo>
                    <a:pt x="659722" y="0"/>
                  </a:moveTo>
                  <a:cubicBezTo>
                    <a:pt x="672467" y="0"/>
                    <a:pt x="685289" y="0"/>
                    <a:pt x="698008" y="0"/>
                  </a:cubicBezTo>
                  <a:cubicBezTo>
                    <a:pt x="799418" y="7103"/>
                    <a:pt x="862795" y="30747"/>
                    <a:pt x="891661" y="69435"/>
                  </a:cubicBezTo>
                  <a:cubicBezTo>
                    <a:pt x="1060729" y="64276"/>
                    <a:pt x="1177126" y="137430"/>
                    <a:pt x="1108739" y="209228"/>
                  </a:cubicBezTo>
                  <a:cubicBezTo>
                    <a:pt x="1133649" y="224315"/>
                    <a:pt x="1154432" y="241191"/>
                    <a:pt x="1161937" y="263842"/>
                  </a:cubicBezTo>
                  <a:cubicBezTo>
                    <a:pt x="1161937" y="270330"/>
                    <a:pt x="1161937" y="276803"/>
                    <a:pt x="1161937" y="283291"/>
                  </a:cubicBezTo>
                  <a:cubicBezTo>
                    <a:pt x="1139570" y="340939"/>
                    <a:pt x="1043323" y="379894"/>
                    <a:pt x="885313" y="369407"/>
                  </a:cubicBezTo>
                  <a:cubicBezTo>
                    <a:pt x="844657" y="399007"/>
                    <a:pt x="772316" y="429508"/>
                    <a:pt x="659746" y="424957"/>
                  </a:cubicBezTo>
                  <a:cubicBezTo>
                    <a:pt x="601560" y="423014"/>
                    <a:pt x="561081" y="411759"/>
                    <a:pt x="525640" y="398084"/>
                  </a:cubicBezTo>
                  <a:cubicBezTo>
                    <a:pt x="488311" y="409451"/>
                    <a:pt x="447883" y="418372"/>
                    <a:pt x="389470" y="418470"/>
                  </a:cubicBezTo>
                  <a:cubicBezTo>
                    <a:pt x="254332" y="418638"/>
                    <a:pt x="163929" y="374846"/>
                    <a:pt x="161738" y="314779"/>
                  </a:cubicBezTo>
                  <a:cubicBezTo>
                    <a:pt x="74861" y="300727"/>
                    <a:pt x="16020" y="274497"/>
                    <a:pt x="0" y="229614"/>
                  </a:cubicBezTo>
                  <a:cubicBezTo>
                    <a:pt x="0" y="223126"/>
                    <a:pt x="0" y="216625"/>
                    <a:pt x="0" y="210165"/>
                  </a:cubicBezTo>
                  <a:cubicBezTo>
                    <a:pt x="17683" y="165688"/>
                    <a:pt x="73325" y="137751"/>
                    <a:pt x="165969" y="125908"/>
                  </a:cubicBezTo>
                  <a:cubicBezTo>
                    <a:pt x="160403" y="50881"/>
                    <a:pt x="345718" y="3999"/>
                    <a:pt x="497959" y="37053"/>
                  </a:cubicBezTo>
                  <a:cubicBezTo>
                    <a:pt x="534206" y="20708"/>
                    <a:pt x="585489" y="2880"/>
                    <a:pt x="659722" y="0"/>
                  </a:cubicBezTo>
                  <a:close/>
                </a:path>
              </a:pathLst>
            </a:custGeom>
            <a:solidFill>
              <a:srgbClr val="A9D2F8"/>
            </a:solidFill>
            <a:ln w="19050" cap="sq">
              <a:solidFill>
                <a:srgbClr val="000000"/>
              </a:solidFill>
              <a:prstDash val="solid"/>
              <a:miter/>
            </a:ln>
          </p:spPr>
        </p:sp>
        <p:sp>
          <p:nvSpPr>
            <p:cNvPr id="50" name="TextBox 50"/>
            <p:cNvSpPr txBox="1"/>
            <p:nvPr/>
          </p:nvSpPr>
          <p:spPr>
            <a:xfrm>
              <a:off x="54466" y="42303"/>
              <a:ext cx="1053005" cy="322214"/>
            </a:xfrm>
            <a:prstGeom prst="rect">
              <a:avLst/>
            </a:prstGeom>
          </p:spPr>
          <p:txBody>
            <a:bodyPr lIns="50800" tIns="50800" rIns="50800" bIns="50800" rtlCol="0" anchor="ctr"/>
            <a:lstStyle/>
            <a:p>
              <a:pPr algn="ctr">
                <a:lnSpc>
                  <a:spcPts val="2380"/>
                </a:lnSpc>
              </a:pPr>
              <a:r>
                <a:rPr lang="en-US" sz="1700" b="1">
                  <a:solidFill>
                    <a:srgbClr val="FFFFFF"/>
                  </a:solidFill>
                  <a:latin typeface="Canva Sans Bold"/>
                  <a:ea typeface="Canva Sans Bold"/>
                  <a:cs typeface="Canva Sans Bold"/>
                  <a:sym typeface="Canva Sans Bold"/>
                </a:rPr>
                <a:t>Gestionnaire du réseau de distribution</a:t>
              </a:r>
            </a:p>
          </p:txBody>
        </p:sp>
      </p:grpSp>
      <p:grpSp>
        <p:nvGrpSpPr>
          <p:cNvPr id="51" name="Group 51"/>
          <p:cNvGrpSpPr/>
          <p:nvPr/>
        </p:nvGrpSpPr>
        <p:grpSpPr>
          <a:xfrm>
            <a:off x="584058" y="7992534"/>
            <a:ext cx="3333784" cy="1265766"/>
            <a:chOff x="0" y="0"/>
            <a:chExt cx="1161937" cy="441162"/>
          </a:xfrm>
        </p:grpSpPr>
        <p:sp>
          <p:nvSpPr>
            <p:cNvPr id="52" name="Freeform 52"/>
            <p:cNvSpPr/>
            <p:nvPr/>
          </p:nvSpPr>
          <p:spPr>
            <a:xfrm>
              <a:off x="0" y="0"/>
              <a:ext cx="1161937" cy="441281"/>
            </a:xfrm>
            <a:custGeom>
              <a:avLst/>
              <a:gdLst/>
              <a:ahLst/>
              <a:cxnLst/>
              <a:rect l="l" t="t" r="r" b="b"/>
              <a:pathLst>
                <a:path w="1161937" h="441281">
                  <a:moveTo>
                    <a:pt x="659722" y="0"/>
                  </a:moveTo>
                  <a:cubicBezTo>
                    <a:pt x="672467" y="0"/>
                    <a:pt x="685289" y="0"/>
                    <a:pt x="698008" y="0"/>
                  </a:cubicBezTo>
                  <a:cubicBezTo>
                    <a:pt x="799418" y="7368"/>
                    <a:pt x="862795" y="31896"/>
                    <a:pt x="891661" y="72030"/>
                  </a:cubicBezTo>
                  <a:cubicBezTo>
                    <a:pt x="1060729" y="66678"/>
                    <a:pt x="1177126" y="142566"/>
                    <a:pt x="1108739" y="217047"/>
                  </a:cubicBezTo>
                  <a:cubicBezTo>
                    <a:pt x="1133649" y="232697"/>
                    <a:pt x="1154432" y="250204"/>
                    <a:pt x="1161937" y="273701"/>
                  </a:cubicBezTo>
                  <a:cubicBezTo>
                    <a:pt x="1161937" y="280432"/>
                    <a:pt x="1161937" y="287147"/>
                    <a:pt x="1161937" y="293877"/>
                  </a:cubicBezTo>
                  <a:cubicBezTo>
                    <a:pt x="1139570" y="353680"/>
                    <a:pt x="1043323" y="394090"/>
                    <a:pt x="885313" y="383211"/>
                  </a:cubicBezTo>
                  <a:cubicBezTo>
                    <a:pt x="844657" y="413917"/>
                    <a:pt x="772316" y="445400"/>
                    <a:pt x="659746" y="440838"/>
                  </a:cubicBezTo>
                  <a:cubicBezTo>
                    <a:pt x="601560" y="438822"/>
                    <a:pt x="561081" y="427146"/>
                    <a:pt x="525640" y="412960"/>
                  </a:cubicBezTo>
                  <a:cubicBezTo>
                    <a:pt x="488311" y="424752"/>
                    <a:pt x="447883" y="434006"/>
                    <a:pt x="389470" y="434108"/>
                  </a:cubicBezTo>
                  <a:cubicBezTo>
                    <a:pt x="254332" y="434282"/>
                    <a:pt x="163929" y="388854"/>
                    <a:pt x="161738" y="326542"/>
                  </a:cubicBezTo>
                  <a:cubicBezTo>
                    <a:pt x="74861" y="311965"/>
                    <a:pt x="16020" y="284754"/>
                    <a:pt x="0" y="238194"/>
                  </a:cubicBezTo>
                  <a:cubicBezTo>
                    <a:pt x="0" y="231464"/>
                    <a:pt x="0" y="224720"/>
                    <a:pt x="0" y="218018"/>
                  </a:cubicBezTo>
                  <a:cubicBezTo>
                    <a:pt x="17683" y="171880"/>
                    <a:pt x="73325" y="142899"/>
                    <a:pt x="165969" y="130613"/>
                  </a:cubicBezTo>
                  <a:cubicBezTo>
                    <a:pt x="160403" y="52782"/>
                    <a:pt x="345718" y="4148"/>
                    <a:pt x="497959" y="38437"/>
                  </a:cubicBezTo>
                  <a:cubicBezTo>
                    <a:pt x="534206" y="21481"/>
                    <a:pt x="585489" y="2988"/>
                    <a:pt x="659722" y="0"/>
                  </a:cubicBezTo>
                  <a:close/>
                </a:path>
              </a:pathLst>
            </a:custGeom>
            <a:solidFill>
              <a:srgbClr val="A9D2F8"/>
            </a:solidFill>
            <a:ln w="19050" cap="sq">
              <a:solidFill>
                <a:srgbClr val="000000"/>
              </a:solidFill>
              <a:prstDash val="solid"/>
              <a:miter/>
            </a:ln>
          </p:spPr>
        </p:sp>
        <p:sp>
          <p:nvSpPr>
            <p:cNvPr id="53" name="TextBox 53"/>
            <p:cNvSpPr txBox="1"/>
            <p:nvPr/>
          </p:nvSpPr>
          <p:spPr>
            <a:xfrm>
              <a:off x="54466" y="44952"/>
              <a:ext cx="1053005" cy="333187"/>
            </a:xfrm>
            <a:prstGeom prst="rect">
              <a:avLst/>
            </a:prstGeom>
          </p:spPr>
          <p:txBody>
            <a:bodyPr lIns="50800" tIns="50800" rIns="50800" bIns="50800" rtlCol="0" anchor="ctr"/>
            <a:lstStyle/>
            <a:p>
              <a:pPr algn="ctr">
                <a:lnSpc>
                  <a:spcPts val="2380"/>
                </a:lnSpc>
              </a:pPr>
              <a:r>
                <a:rPr lang="en-US" sz="1700" b="1">
                  <a:solidFill>
                    <a:srgbClr val="FFFFFF"/>
                  </a:solidFill>
                  <a:latin typeface="Canva Sans Bold"/>
                  <a:ea typeface="Canva Sans Bold"/>
                  <a:cs typeface="Canva Sans Bold"/>
                  <a:sym typeface="Canva Sans Bold"/>
                </a:rPr>
                <a:t>Gestionnaire du réseau de transport</a:t>
              </a:r>
            </a:p>
          </p:txBody>
        </p:sp>
      </p:grpSp>
      <p:sp>
        <p:nvSpPr>
          <p:cNvPr id="54" name="AutoShape 54"/>
          <p:cNvSpPr/>
          <p:nvPr/>
        </p:nvSpPr>
        <p:spPr>
          <a:xfrm flipH="1" flipV="1">
            <a:off x="8696244" y="8209481"/>
            <a:ext cx="1671939" cy="338217"/>
          </a:xfrm>
          <a:prstGeom prst="line">
            <a:avLst/>
          </a:prstGeom>
          <a:ln w="57150" cap="flat">
            <a:solidFill>
              <a:srgbClr val="9D9D9D"/>
            </a:solidFill>
            <a:prstDash val="solid"/>
            <a:headEnd type="none" w="sm" len="sm"/>
            <a:tailEnd type="triangle" w="lg" len="med"/>
          </a:ln>
        </p:spPr>
      </p:sp>
      <p:sp>
        <p:nvSpPr>
          <p:cNvPr id="55" name="AutoShape 55"/>
          <p:cNvSpPr/>
          <p:nvPr/>
        </p:nvSpPr>
        <p:spPr>
          <a:xfrm flipV="1">
            <a:off x="3780991" y="8223701"/>
            <a:ext cx="2164980" cy="401716"/>
          </a:xfrm>
          <a:prstGeom prst="line">
            <a:avLst/>
          </a:prstGeom>
          <a:ln w="57150" cap="flat">
            <a:solidFill>
              <a:srgbClr val="9D9D9D"/>
            </a:solidFill>
            <a:prstDash val="solid"/>
            <a:headEnd type="none" w="sm" len="sm"/>
            <a:tailEnd type="triangle" w="lg" len="med"/>
          </a:ln>
        </p:spPr>
      </p:sp>
      <p:grpSp>
        <p:nvGrpSpPr>
          <p:cNvPr id="56" name="Group 56"/>
          <p:cNvGrpSpPr/>
          <p:nvPr/>
        </p:nvGrpSpPr>
        <p:grpSpPr>
          <a:xfrm>
            <a:off x="584058" y="3888783"/>
            <a:ext cx="3333784" cy="1220169"/>
            <a:chOff x="0" y="0"/>
            <a:chExt cx="1161937" cy="425270"/>
          </a:xfrm>
        </p:grpSpPr>
        <p:sp>
          <p:nvSpPr>
            <p:cNvPr id="57" name="Freeform 57"/>
            <p:cNvSpPr/>
            <p:nvPr/>
          </p:nvSpPr>
          <p:spPr>
            <a:xfrm>
              <a:off x="0" y="0"/>
              <a:ext cx="1161937" cy="425411"/>
            </a:xfrm>
            <a:custGeom>
              <a:avLst/>
              <a:gdLst/>
              <a:ahLst/>
              <a:cxnLst/>
              <a:rect l="l" t="t" r="r" b="b"/>
              <a:pathLst>
                <a:path w="1161937" h="425411">
                  <a:moveTo>
                    <a:pt x="659722" y="0"/>
                  </a:moveTo>
                  <a:cubicBezTo>
                    <a:pt x="672467" y="0"/>
                    <a:pt x="685289" y="0"/>
                    <a:pt x="698008" y="0"/>
                  </a:cubicBezTo>
                  <a:cubicBezTo>
                    <a:pt x="799418" y="7103"/>
                    <a:pt x="862795" y="30747"/>
                    <a:pt x="891661" y="69435"/>
                  </a:cubicBezTo>
                  <a:cubicBezTo>
                    <a:pt x="1060729" y="64276"/>
                    <a:pt x="1177126" y="137430"/>
                    <a:pt x="1108739" y="209228"/>
                  </a:cubicBezTo>
                  <a:cubicBezTo>
                    <a:pt x="1133649" y="224315"/>
                    <a:pt x="1154432" y="241191"/>
                    <a:pt x="1161937" y="263842"/>
                  </a:cubicBezTo>
                  <a:cubicBezTo>
                    <a:pt x="1161937" y="270330"/>
                    <a:pt x="1161937" y="276803"/>
                    <a:pt x="1161937" y="283291"/>
                  </a:cubicBezTo>
                  <a:cubicBezTo>
                    <a:pt x="1139570" y="340939"/>
                    <a:pt x="1043323" y="379894"/>
                    <a:pt x="885313" y="369407"/>
                  </a:cubicBezTo>
                  <a:cubicBezTo>
                    <a:pt x="844657" y="399007"/>
                    <a:pt x="772316" y="429508"/>
                    <a:pt x="659746" y="424957"/>
                  </a:cubicBezTo>
                  <a:cubicBezTo>
                    <a:pt x="601560" y="423014"/>
                    <a:pt x="561081" y="411759"/>
                    <a:pt x="525640" y="398084"/>
                  </a:cubicBezTo>
                  <a:cubicBezTo>
                    <a:pt x="488311" y="409451"/>
                    <a:pt x="447883" y="418372"/>
                    <a:pt x="389470" y="418470"/>
                  </a:cubicBezTo>
                  <a:cubicBezTo>
                    <a:pt x="254332" y="418638"/>
                    <a:pt x="163929" y="374846"/>
                    <a:pt x="161738" y="314779"/>
                  </a:cubicBezTo>
                  <a:cubicBezTo>
                    <a:pt x="74861" y="300727"/>
                    <a:pt x="16020" y="274497"/>
                    <a:pt x="0" y="229614"/>
                  </a:cubicBezTo>
                  <a:cubicBezTo>
                    <a:pt x="0" y="223126"/>
                    <a:pt x="0" y="216625"/>
                    <a:pt x="0" y="210165"/>
                  </a:cubicBezTo>
                  <a:cubicBezTo>
                    <a:pt x="17683" y="165688"/>
                    <a:pt x="73325" y="137751"/>
                    <a:pt x="165969" y="125908"/>
                  </a:cubicBezTo>
                  <a:cubicBezTo>
                    <a:pt x="160403" y="50881"/>
                    <a:pt x="345718" y="3999"/>
                    <a:pt x="497959" y="37053"/>
                  </a:cubicBezTo>
                  <a:cubicBezTo>
                    <a:pt x="534206" y="20708"/>
                    <a:pt x="585489" y="2880"/>
                    <a:pt x="659722" y="0"/>
                  </a:cubicBezTo>
                  <a:close/>
                </a:path>
              </a:pathLst>
            </a:custGeom>
            <a:solidFill>
              <a:srgbClr val="A9D2F8"/>
            </a:solidFill>
            <a:ln w="19050" cap="sq">
              <a:solidFill>
                <a:srgbClr val="000000"/>
              </a:solidFill>
              <a:prstDash val="solid"/>
              <a:miter/>
            </a:ln>
          </p:spPr>
        </p:sp>
        <p:sp>
          <p:nvSpPr>
            <p:cNvPr id="58" name="TextBox 58"/>
            <p:cNvSpPr txBox="1"/>
            <p:nvPr/>
          </p:nvSpPr>
          <p:spPr>
            <a:xfrm>
              <a:off x="54466" y="42303"/>
              <a:ext cx="1053005" cy="322214"/>
            </a:xfrm>
            <a:prstGeom prst="rect">
              <a:avLst/>
            </a:prstGeom>
          </p:spPr>
          <p:txBody>
            <a:bodyPr lIns="50800" tIns="50800" rIns="50800" bIns="50800" rtlCol="0" anchor="ctr"/>
            <a:lstStyle/>
            <a:p>
              <a:pPr algn="ctr">
                <a:lnSpc>
                  <a:spcPts val="2380"/>
                </a:lnSpc>
              </a:pPr>
              <a:r>
                <a:rPr lang="en-US" sz="1700" b="1">
                  <a:solidFill>
                    <a:srgbClr val="FFFFFF"/>
                  </a:solidFill>
                  <a:latin typeface="Canva Sans Bold"/>
                  <a:ea typeface="Canva Sans Bold"/>
                  <a:cs typeface="Canva Sans Bold"/>
                  <a:sym typeface="Canva Sans Bold"/>
                </a:rPr>
                <a:t>Producteurs d’électricité</a:t>
              </a:r>
            </a:p>
          </p:txBody>
        </p:sp>
      </p:grpSp>
      <p:sp>
        <p:nvSpPr>
          <p:cNvPr id="59" name="AutoShape 59"/>
          <p:cNvSpPr/>
          <p:nvPr/>
        </p:nvSpPr>
        <p:spPr>
          <a:xfrm>
            <a:off x="2530600" y="5108952"/>
            <a:ext cx="2440803" cy="331767"/>
          </a:xfrm>
          <a:prstGeom prst="line">
            <a:avLst/>
          </a:prstGeom>
          <a:ln w="57150" cap="flat">
            <a:solidFill>
              <a:srgbClr val="9D9D9D"/>
            </a:solidFill>
            <a:prstDash val="solid"/>
            <a:headEnd type="none" w="sm" len="sm"/>
            <a:tailEnd type="triangle" w="lg" len="med"/>
          </a:ln>
        </p:spPr>
      </p:sp>
      <p:sp>
        <p:nvSpPr>
          <p:cNvPr id="60" name="Freeform 60"/>
          <p:cNvSpPr/>
          <p:nvPr/>
        </p:nvSpPr>
        <p:spPr>
          <a:xfrm>
            <a:off x="3345854" y="8751240"/>
            <a:ext cx="580783" cy="580783"/>
          </a:xfrm>
          <a:custGeom>
            <a:avLst/>
            <a:gdLst/>
            <a:ahLst/>
            <a:cxnLst/>
            <a:rect l="l" t="t" r="r" b="b"/>
            <a:pathLst>
              <a:path w="580783" h="580783">
                <a:moveTo>
                  <a:pt x="0" y="0"/>
                </a:moveTo>
                <a:lnTo>
                  <a:pt x="580784" y="0"/>
                </a:lnTo>
                <a:lnTo>
                  <a:pt x="580784" y="580783"/>
                </a:lnTo>
                <a:lnTo>
                  <a:pt x="0" y="580783"/>
                </a:lnTo>
                <a:lnTo>
                  <a:pt x="0" y="0"/>
                </a:lnTo>
                <a:close/>
              </a:path>
            </a:pathLst>
          </a:custGeom>
          <a:blipFill>
            <a:blip r:embed="rId3"/>
            <a:stretch>
              <a:fillRect/>
            </a:stretch>
          </a:blipFill>
        </p:spPr>
      </p:sp>
      <p:sp>
        <p:nvSpPr>
          <p:cNvPr id="61" name="Freeform 61"/>
          <p:cNvSpPr/>
          <p:nvPr/>
        </p:nvSpPr>
        <p:spPr>
          <a:xfrm>
            <a:off x="13432271" y="8921594"/>
            <a:ext cx="1123158" cy="240075"/>
          </a:xfrm>
          <a:custGeom>
            <a:avLst/>
            <a:gdLst/>
            <a:ahLst/>
            <a:cxnLst/>
            <a:rect l="l" t="t" r="r" b="b"/>
            <a:pathLst>
              <a:path w="1123158" h="240075">
                <a:moveTo>
                  <a:pt x="0" y="0"/>
                </a:moveTo>
                <a:lnTo>
                  <a:pt x="1123157" y="0"/>
                </a:lnTo>
                <a:lnTo>
                  <a:pt x="1123157" y="240075"/>
                </a:lnTo>
                <a:lnTo>
                  <a:pt x="0" y="240075"/>
                </a:lnTo>
                <a:lnTo>
                  <a:pt x="0" y="0"/>
                </a:lnTo>
                <a:close/>
              </a:path>
            </a:pathLst>
          </a:custGeom>
          <a:blipFill>
            <a:blip r:embed="rId4"/>
            <a:stretch>
              <a:fillRect/>
            </a:stretch>
          </a:blipFill>
        </p:spPr>
      </p:sp>
      <p:sp>
        <p:nvSpPr>
          <p:cNvPr id="62" name="Freeform 62"/>
          <p:cNvSpPr/>
          <p:nvPr/>
        </p:nvSpPr>
        <p:spPr>
          <a:xfrm>
            <a:off x="12800847" y="8677131"/>
            <a:ext cx="469294" cy="581169"/>
          </a:xfrm>
          <a:custGeom>
            <a:avLst/>
            <a:gdLst/>
            <a:ahLst/>
            <a:cxnLst/>
            <a:rect l="l" t="t" r="r" b="b"/>
            <a:pathLst>
              <a:path w="469294" h="581169">
                <a:moveTo>
                  <a:pt x="0" y="0"/>
                </a:moveTo>
                <a:lnTo>
                  <a:pt x="469294" y="0"/>
                </a:lnTo>
                <a:lnTo>
                  <a:pt x="469294" y="581169"/>
                </a:lnTo>
                <a:lnTo>
                  <a:pt x="0" y="581169"/>
                </a:lnTo>
                <a:lnTo>
                  <a:pt x="0" y="0"/>
                </a:lnTo>
                <a:close/>
              </a:path>
            </a:pathLst>
          </a:custGeom>
          <a:blipFill>
            <a:blip r:embed="rId5"/>
            <a:stretch>
              <a:fillRect/>
            </a:stretch>
          </a:blipFill>
        </p:spPr>
      </p:sp>
      <p:sp>
        <p:nvSpPr>
          <p:cNvPr id="63" name="Freeform 63"/>
          <p:cNvSpPr/>
          <p:nvPr/>
        </p:nvSpPr>
        <p:spPr>
          <a:xfrm>
            <a:off x="827071" y="4702129"/>
            <a:ext cx="1313800" cy="560007"/>
          </a:xfrm>
          <a:custGeom>
            <a:avLst/>
            <a:gdLst/>
            <a:ahLst/>
            <a:cxnLst/>
            <a:rect l="l" t="t" r="r" b="b"/>
            <a:pathLst>
              <a:path w="1313800" h="560007">
                <a:moveTo>
                  <a:pt x="0" y="0"/>
                </a:moveTo>
                <a:lnTo>
                  <a:pt x="1313799" y="0"/>
                </a:lnTo>
                <a:lnTo>
                  <a:pt x="1313799" y="560007"/>
                </a:lnTo>
                <a:lnTo>
                  <a:pt x="0" y="560007"/>
                </a:lnTo>
                <a:lnTo>
                  <a:pt x="0" y="0"/>
                </a:lnTo>
                <a:close/>
              </a:path>
            </a:pathLst>
          </a:custGeom>
          <a:blipFill>
            <a:blip r:embed="rId6"/>
            <a:stretch>
              <a:fillRect/>
            </a:stretch>
          </a:blipFill>
        </p:spPr>
      </p:sp>
      <p:grpSp>
        <p:nvGrpSpPr>
          <p:cNvPr id="64" name="Group 64"/>
          <p:cNvGrpSpPr/>
          <p:nvPr/>
        </p:nvGrpSpPr>
        <p:grpSpPr>
          <a:xfrm>
            <a:off x="15134146" y="6296969"/>
            <a:ext cx="2676921" cy="3035054"/>
            <a:chOff x="0" y="0"/>
            <a:chExt cx="705033" cy="799356"/>
          </a:xfrm>
        </p:grpSpPr>
        <p:sp>
          <p:nvSpPr>
            <p:cNvPr id="65" name="Freeform 65"/>
            <p:cNvSpPr/>
            <p:nvPr/>
          </p:nvSpPr>
          <p:spPr>
            <a:xfrm>
              <a:off x="0" y="0"/>
              <a:ext cx="705033" cy="799356"/>
            </a:xfrm>
            <a:custGeom>
              <a:avLst/>
              <a:gdLst/>
              <a:ahLst/>
              <a:cxnLst/>
              <a:rect l="l" t="t" r="r" b="b"/>
              <a:pathLst>
                <a:path w="705033" h="799356">
                  <a:moveTo>
                    <a:pt x="86763" y="0"/>
                  </a:moveTo>
                  <a:lnTo>
                    <a:pt x="618270" y="0"/>
                  </a:lnTo>
                  <a:cubicBezTo>
                    <a:pt x="641281" y="0"/>
                    <a:pt x="663349" y="9141"/>
                    <a:pt x="679620" y="25412"/>
                  </a:cubicBezTo>
                  <a:cubicBezTo>
                    <a:pt x="695892" y="41683"/>
                    <a:pt x="705033" y="63752"/>
                    <a:pt x="705033" y="86763"/>
                  </a:cubicBezTo>
                  <a:lnTo>
                    <a:pt x="705033" y="712593"/>
                  </a:lnTo>
                  <a:cubicBezTo>
                    <a:pt x="705033" y="760511"/>
                    <a:pt x="666188" y="799356"/>
                    <a:pt x="618270" y="799356"/>
                  </a:cubicBezTo>
                  <a:lnTo>
                    <a:pt x="86763" y="799356"/>
                  </a:lnTo>
                  <a:cubicBezTo>
                    <a:pt x="63752" y="799356"/>
                    <a:pt x="41683" y="790215"/>
                    <a:pt x="25412" y="773943"/>
                  </a:cubicBezTo>
                  <a:cubicBezTo>
                    <a:pt x="9141" y="757672"/>
                    <a:pt x="0" y="735604"/>
                    <a:pt x="0" y="712593"/>
                  </a:cubicBezTo>
                  <a:lnTo>
                    <a:pt x="0" y="86763"/>
                  </a:lnTo>
                  <a:cubicBezTo>
                    <a:pt x="0" y="38845"/>
                    <a:pt x="38845" y="0"/>
                    <a:pt x="86763" y="0"/>
                  </a:cubicBezTo>
                  <a:close/>
                </a:path>
              </a:pathLst>
            </a:custGeom>
            <a:solidFill>
              <a:srgbClr val="FFFFFF"/>
            </a:solidFill>
            <a:ln w="19050" cap="rnd">
              <a:solidFill>
                <a:srgbClr val="000000"/>
              </a:solidFill>
              <a:prstDash val="solid"/>
              <a:round/>
            </a:ln>
          </p:spPr>
        </p:sp>
        <p:sp>
          <p:nvSpPr>
            <p:cNvPr id="66" name="TextBox 66"/>
            <p:cNvSpPr txBox="1"/>
            <p:nvPr/>
          </p:nvSpPr>
          <p:spPr>
            <a:xfrm>
              <a:off x="0" y="-47625"/>
              <a:ext cx="705033" cy="846981"/>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 en eau</a:t>
              </a:r>
            </a:p>
          </p:txBody>
        </p:sp>
      </p:grpSp>
      <p:grpSp>
        <p:nvGrpSpPr>
          <p:cNvPr id="67" name="Group 67"/>
          <p:cNvGrpSpPr/>
          <p:nvPr/>
        </p:nvGrpSpPr>
        <p:grpSpPr>
          <a:xfrm rot="33802">
            <a:off x="15532033" y="6917717"/>
            <a:ext cx="1881145" cy="595382"/>
            <a:chOff x="0" y="0"/>
            <a:chExt cx="757676" cy="239804"/>
          </a:xfrm>
        </p:grpSpPr>
        <p:sp>
          <p:nvSpPr>
            <p:cNvPr id="68" name="Freeform 68"/>
            <p:cNvSpPr/>
            <p:nvPr/>
          </p:nvSpPr>
          <p:spPr>
            <a:xfrm>
              <a:off x="0" y="0"/>
              <a:ext cx="757676" cy="239804"/>
            </a:xfrm>
            <a:custGeom>
              <a:avLst/>
              <a:gdLst/>
              <a:ahLst/>
              <a:cxnLst/>
              <a:rect l="l" t="t" r="r" b="b"/>
              <a:pathLst>
                <a:path w="757676" h="239804">
                  <a:moveTo>
                    <a:pt x="378838" y="0"/>
                  </a:moveTo>
                  <a:cubicBezTo>
                    <a:pt x="169612" y="0"/>
                    <a:pt x="0" y="53682"/>
                    <a:pt x="0" y="119902"/>
                  </a:cubicBezTo>
                  <a:cubicBezTo>
                    <a:pt x="0" y="186122"/>
                    <a:pt x="169612" y="239804"/>
                    <a:pt x="378838" y="239804"/>
                  </a:cubicBezTo>
                  <a:cubicBezTo>
                    <a:pt x="588064" y="239804"/>
                    <a:pt x="757676" y="186122"/>
                    <a:pt x="757676" y="119902"/>
                  </a:cubicBezTo>
                  <a:cubicBezTo>
                    <a:pt x="757676" y="53682"/>
                    <a:pt x="588064" y="0"/>
                    <a:pt x="378838" y="0"/>
                  </a:cubicBezTo>
                  <a:close/>
                </a:path>
              </a:pathLst>
            </a:custGeom>
            <a:solidFill>
              <a:srgbClr val="DDDDDD"/>
            </a:solidFill>
            <a:ln w="19050" cap="sq">
              <a:solidFill>
                <a:srgbClr val="000000"/>
              </a:solidFill>
              <a:prstDash val="solid"/>
              <a:miter/>
            </a:ln>
          </p:spPr>
        </p:sp>
        <p:sp>
          <p:nvSpPr>
            <p:cNvPr id="69" name="TextBox 69"/>
            <p:cNvSpPr txBox="1"/>
            <p:nvPr/>
          </p:nvSpPr>
          <p:spPr>
            <a:xfrm>
              <a:off x="71032" y="-6093"/>
              <a:ext cx="615612" cy="223416"/>
            </a:xfrm>
            <a:prstGeom prst="rect">
              <a:avLst/>
            </a:prstGeom>
          </p:spPr>
          <p:txBody>
            <a:bodyPr lIns="50800" tIns="50800" rIns="50800" bIns="50800" rtlCol="0" anchor="ctr"/>
            <a:lstStyle/>
            <a:p>
              <a:pPr algn="ctr">
                <a:lnSpc>
                  <a:spcPts val="2380"/>
                </a:lnSpc>
              </a:pPr>
              <a:r>
                <a:rPr lang="en-US" sz="1700">
                  <a:solidFill>
                    <a:srgbClr val="000000"/>
                  </a:solidFill>
                  <a:latin typeface="Canva Sans"/>
                  <a:ea typeface="Canva Sans"/>
                  <a:cs typeface="Canva Sans"/>
                  <a:sym typeface="Canva Sans"/>
                </a:rPr>
                <a:t>Impact direct</a:t>
              </a:r>
            </a:p>
          </p:txBody>
        </p:sp>
      </p:grpSp>
      <p:grpSp>
        <p:nvGrpSpPr>
          <p:cNvPr id="70" name="Group 70"/>
          <p:cNvGrpSpPr/>
          <p:nvPr/>
        </p:nvGrpSpPr>
        <p:grpSpPr>
          <a:xfrm>
            <a:off x="15276505" y="7721379"/>
            <a:ext cx="2392202" cy="739786"/>
            <a:chOff x="0" y="0"/>
            <a:chExt cx="804945" cy="248929"/>
          </a:xfrm>
        </p:grpSpPr>
        <p:sp>
          <p:nvSpPr>
            <p:cNvPr id="71" name="Freeform 71"/>
            <p:cNvSpPr/>
            <p:nvPr/>
          </p:nvSpPr>
          <p:spPr>
            <a:xfrm>
              <a:off x="0" y="0"/>
              <a:ext cx="804945" cy="248929"/>
            </a:xfrm>
            <a:custGeom>
              <a:avLst/>
              <a:gdLst/>
              <a:ahLst/>
              <a:cxnLst/>
              <a:rect l="l" t="t" r="r" b="b"/>
              <a:pathLst>
                <a:path w="804945" h="248929">
                  <a:moveTo>
                    <a:pt x="804945" y="124464"/>
                  </a:moveTo>
                  <a:lnTo>
                    <a:pt x="601745" y="248929"/>
                  </a:lnTo>
                  <a:lnTo>
                    <a:pt x="203200" y="248929"/>
                  </a:lnTo>
                  <a:lnTo>
                    <a:pt x="0" y="124464"/>
                  </a:lnTo>
                  <a:lnTo>
                    <a:pt x="203200" y="0"/>
                  </a:lnTo>
                  <a:lnTo>
                    <a:pt x="601745" y="0"/>
                  </a:lnTo>
                  <a:lnTo>
                    <a:pt x="804945" y="124464"/>
                  </a:lnTo>
                  <a:close/>
                </a:path>
              </a:pathLst>
            </a:custGeom>
            <a:solidFill>
              <a:srgbClr val="DDDDDD"/>
            </a:solidFill>
            <a:ln w="19050" cap="sq">
              <a:solidFill>
                <a:srgbClr val="000000"/>
              </a:solidFill>
              <a:prstDash val="solid"/>
              <a:miter/>
            </a:ln>
          </p:spPr>
        </p:sp>
        <p:sp>
          <p:nvSpPr>
            <p:cNvPr id="72" name="TextBox 72"/>
            <p:cNvSpPr txBox="1"/>
            <p:nvPr/>
          </p:nvSpPr>
          <p:spPr>
            <a:xfrm>
              <a:off x="114300" y="-28575"/>
              <a:ext cx="576345" cy="277504"/>
            </a:xfrm>
            <a:prstGeom prst="rect">
              <a:avLst/>
            </a:prstGeom>
          </p:spPr>
          <p:txBody>
            <a:bodyPr lIns="50800" tIns="50800" rIns="50800" bIns="50800" rtlCol="0" anchor="ctr"/>
            <a:lstStyle/>
            <a:p>
              <a:pPr algn="ctr">
                <a:lnSpc>
                  <a:spcPts val="1960"/>
                </a:lnSpc>
              </a:pPr>
              <a:r>
                <a:rPr lang="en-US" sz="1400">
                  <a:solidFill>
                    <a:srgbClr val="04342C"/>
                  </a:solidFill>
                  <a:latin typeface="Canva Sans"/>
                  <a:ea typeface="Canva Sans"/>
                  <a:cs typeface="Canva Sans"/>
                  <a:sym typeface="Canva Sans"/>
                </a:rPr>
                <a:t>Impact indirect</a:t>
              </a:r>
            </a:p>
          </p:txBody>
        </p:sp>
      </p:grpSp>
      <p:grpSp>
        <p:nvGrpSpPr>
          <p:cNvPr id="73" name="Group 73"/>
          <p:cNvGrpSpPr/>
          <p:nvPr/>
        </p:nvGrpSpPr>
        <p:grpSpPr>
          <a:xfrm>
            <a:off x="15632640" y="8612117"/>
            <a:ext cx="1679931" cy="545666"/>
            <a:chOff x="0" y="0"/>
            <a:chExt cx="442451" cy="143714"/>
          </a:xfrm>
        </p:grpSpPr>
        <p:sp>
          <p:nvSpPr>
            <p:cNvPr id="74" name="Freeform 74"/>
            <p:cNvSpPr/>
            <p:nvPr/>
          </p:nvSpPr>
          <p:spPr>
            <a:xfrm>
              <a:off x="0" y="0"/>
              <a:ext cx="442451" cy="143714"/>
            </a:xfrm>
            <a:custGeom>
              <a:avLst/>
              <a:gdLst/>
              <a:ahLst/>
              <a:cxnLst/>
              <a:rect l="l" t="t" r="r" b="b"/>
              <a:pathLst>
                <a:path w="442451" h="143714">
                  <a:moveTo>
                    <a:pt x="71857" y="0"/>
                  </a:moveTo>
                  <a:lnTo>
                    <a:pt x="370594" y="0"/>
                  </a:lnTo>
                  <a:cubicBezTo>
                    <a:pt x="410279" y="0"/>
                    <a:pt x="442451" y="32172"/>
                    <a:pt x="442451" y="71857"/>
                  </a:cubicBezTo>
                  <a:lnTo>
                    <a:pt x="442451" y="71857"/>
                  </a:lnTo>
                  <a:cubicBezTo>
                    <a:pt x="442451" y="90915"/>
                    <a:pt x="434880" y="109192"/>
                    <a:pt x="421405" y="122668"/>
                  </a:cubicBezTo>
                  <a:cubicBezTo>
                    <a:pt x="407929" y="136144"/>
                    <a:pt x="389651" y="143714"/>
                    <a:pt x="370594" y="143714"/>
                  </a:cubicBezTo>
                  <a:lnTo>
                    <a:pt x="71857" y="143714"/>
                  </a:lnTo>
                  <a:cubicBezTo>
                    <a:pt x="52800" y="143714"/>
                    <a:pt x="34522" y="136144"/>
                    <a:pt x="21046" y="122668"/>
                  </a:cubicBezTo>
                  <a:cubicBezTo>
                    <a:pt x="7571" y="109192"/>
                    <a:pt x="0" y="90915"/>
                    <a:pt x="0" y="71857"/>
                  </a:cubicBezTo>
                  <a:lnTo>
                    <a:pt x="0" y="71857"/>
                  </a:lnTo>
                  <a:cubicBezTo>
                    <a:pt x="0" y="52800"/>
                    <a:pt x="7571" y="34522"/>
                    <a:pt x="21046" y="21046"/>
                  </a:cubicBezTo>
                  <a:cubicBezTo>
                    <a:pt x="34522" y="7571"/>
                    <a:pt x="52800" y="0"/>
                    <a:pt x="71857" y="0"/>
                  </a:cubicBezTo>
                  <a:close/>
                </a:path>
              </a:pathLst>
            </a:custGeom>
            <a:solidFill>
              <a:srgbClr val="DDDDDD"/>
            </a:solidFill>
            <a:ln w="19050" cap="rnd">
              <a:solidFill>
                <a:srgbClr val="633806"/>
              </a:solidFill>
              <a:prstDash val="solid"/>
              <a:round/>
            </a:ln>
          </p:spPr>
        </p:sp>
        <p:sp>
          <p:nvSpPr>
            <p:cNvPr id="75" name="TextBox 75"/>
            <p:cNvSpPr txBox="1"/>
            <p:nvPr/>
          </p:nvSpPr>
          <p:spPr>
            <a:xfrm>
              <a:off x="0" y="-47625"/>
              <a:ext cx="442451" cy="191339"/>
            </a:xfrm>
            <a:prstGeom prst="rect">
              <a:avLst/>
            </a:prstGeom>
          </p:spPr>
          <p:txBody>
            <a:bodyPr lIns="50800" tIns="50800" rIns="50800" bIns="50800" rtlCol="0" anchor="ctr"/>
            <a:lstStyle/>
            <a:p>
              <a:pPr algn="ctr">
                <a:lnSpc>
                  <a:spcPts val="2800"/>
                </a:lnSpc>
              </a:pPr>
              <a:r>
                <a:rPr lang="en-US" sz="2000">
                  <a:solidFill>
                    <a:srgbClr val="000000"/>
                  </a:solidFill>
                  <a:latin typeface="Canva Sans"/>
                  <a:ea typeface="Canva Sans"/>
                  <a:cs typeface="Canva Sans"/>
                  <a:sym typeface="Canva Sans"/>
                </a:rPr>
                <a:t>Ressource</a:t>
              </a:r>
            </a:p>
          </p:txBody>
        </p:sp>
      </p:grpSp>
      <p:sp>
        <p:nvSpPr>
          <p:cNvPr id="76" name="TextBox 76"/>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4/6</a:t>
            </a:r>
          </a:p>
        </p:txBody>
      </p:sp>
      <p:sp>
        <p:nvSpPr>
          <p:cNvPr id="77" name="TextBox 77"/>
          <p:cNvSpPr txBox="1"/>
          <p:nvPr/>
        </p:nvSpPr>
        <p:spPr>
          <a:xfrm>
            <a:off x="1028700" y="679450"/>
            <a:ext cx="13526729" cy="422275"/>
          </a:xfrm>
          <a:prstGeom prst="rect">
            <a:avLst/>
          </a:prstGeom>
        </p:spPr>
        <p:txBody>
          <a:bodyPr wrap="square" lIns="0" tIns="0" rIns="0" bIns="0" rtlCol="0" anchor="t">
            <a:spAutoFit/>
          </a:bodyPr>
          <a:lstStyle/>
          <a:p>
            <a:pPr algn="l">
              <a:lnSpc>
                <a:spcPts val="3499"/>
              </a:lnSpc>
              <a:spcBef>
                <a:spcPct val="0"/>
              </a:spcBef>
            </a:pPr>
            <a:r>
              <a:rPr lang="en-US" sz="2499" spc="462">
                <a:solidFill>
                  <a:srgbClr val="5F5E5A"/>
                </a:solidFill>
                <a:latin typeface="Canva Sans"/>
                <a:ea typeface="Canva Sans"/>
                <a:cs typeface="Canva Sans"/>
                <a:sym typeface="Canva Sans"/>
              </a:rPr>
              <a:t>IV.b Zoom sur les impacts sur l’électricité, les risques et aléas</a:t>
            </a:r>
          </a:p>
        </p:txBody>
      </p:sp>
      <p:sp>
        <p:nvSpPr>
          <p:cNvPr id="78" name="TextBox 78"/>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79" name="TextBox 79"/>
          <p:cNvSpPr txBox="1"/>
          <p:nvPr/>
        </p:nvSpPr>
        <p:spPr>
          <a:xfrm>
            <a:off x="8062586" y="7115078"/>
            <a:ext cx="2157951"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Provoque par sa saturation</a:t>
            </a:r>
          </a:p>
        </p:txBody>
      </p:sp>
      <p:sp>
        <p:nvSpPr>
          <p:cNvPr id="80" name="TextBox 80"/>
          <p:cNvSpPr txBox="1"/>
          <p:nvPr/>
        </p:nvSpPr>
        <p:spPr>
          <a:xfrm>
            <a:off x="1028700" y="923925"/>
            <a:ext cx="3551027" cy="903606"/>
          </a:xfrm>
          <a:prstGeom prst="rect">
            <a:avLst/>
          </a:prstGeom>
        </p:spPr>
        <p:txBody>
          <a:bodyPr wrap="square" lIns="0" tIns="0" rIns="0" bIns="0" rtlCol="0" anchor="t">
            <a:spAutoFit/>
          </a:bodyPr>
          <a:lstStyle/>
          <a:p>
            <a:pPr algn="l">
              <a:lnSpc>
                <a:spcPts val="7419"/>
              </a:lnSpc>
              <a:spcBef>
                <a:spcPct val="0"/>
              </a:spcBef>
            </a:pPr>
            <a:r>
              <a:rPr lang="en-US" sz="5299" b="1" dirty="0" err="1">
                <a:solidFill>
                  <a:srgbClr val="F45317"/>
                </a:solidFill>
                <a:latin typeface="Canva Sans Bold"/>
                <a:ea typeface="Canva Sans Bold"/>
                <a:cs typeface="Canva Sans Bold"/>
                <a:sym typeface="Canva Sans Bold"/>
              </a:rPr>
              <a:t>Electricité</a:t>
            </a:r>
            <a:endParaRPr lang="en-US" sz="5299" b="1" dirty="0">
              <a:solidFill>
                <a:srgbClr val="F45317"/>
              </a:solidFill>
              <a:latin typeface="Canva Sans Bold"/>
              <a:ea typeface="Canva Sans Bold"/>
              <a:cs typeface="Canva Sans Bold"/>
              <a:sym typeface="Canva Sans Bold"/>
            </a:endParaRPr>
          </a:p>
        </p:txBody>
      </p:sp>
      <p:sp>
        <p:nvSpPr>
          <p:cNvPr id="81" name="TextBox 81"/>
          <p:cNvSpPr txBox="1"/>
          <p:nvPr/>
        </p:nvSpPr>
        <p:spPr>
          <a:xfrm>
            <a:off x="9004172" y="8279556"/>
            <a:ext cx="1273860"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Gère le réseau</a:t>
            </a:r>
          </a:p>
        </p:txBody>
      </p:sp>
      <p:sp>
        <p:nvSpPr>
          <p:cNvPr id="82" name="TextBox 82"/>
          <p:cNvSpPr txBox="1"/>
          <p:nvPr/>
        </p:nvSpPr>
        <p:spPr>
          <a:xfrm>
            <a:off x="4207772" y="8317657"/>
            <a:ext cx="1273860"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Gère le réseau</a:t>
            </a:r>
          </a:p>
        </p:txBody>
      </p:sp>
      <p:sp>
        <p:nvSpPr>
          <p:cNvPr id="83" name="TextBox 83"/>
          <p:cNvSpPr txBox="1"/>
          <p:nvPr/>
        </p:nvSpPr>
        <p:spPr>
          <a:xfrm>
            <a:off x="8256008" y="5172231"/>
            <a:ext cx="1316026"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Engendre par le manque</a:t>
            </a:r>
          </a:p>
        </p:txBody>
      </p:sp>
      <p:sp>
        <p:nvSpPr>
          <p:cNvPr id="84" name="TextBox 84"/>
          <p:cNvSpPr txBox="1"/>
          <p:nvPr/>
        </p:nvSpPr>
        <p:spPr>
          <a:xfrm>
            <a:off x="7867617" y="3368721"/>
            <a:ext cx="1657254"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Remets en cause</a:t>
            </a:r>
          </a:p>
        </p:txBody>
      </p:sp>
      <p:sp>
        <p:nvSpPr>
          <p:cNvPr id="85" name="TextBox 85"/>
          <p:cNvSpPr txBox="1"/>
          <p:nvPr/>
        </p:nvSpPr>
        <p:spPr>
          <a:xfrm>
            <a:off x="5481632" y="3251246"/>
            <a:ext cx="1657254"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Provoque avec d’autres utilisateurs</a:t>
            </a:r>
          </a:p>
        </p:txBody>
      </p:sp>
      <p:sp>
        <p:nvSpPr>
          <p:cNvPr id="86" name="TextBox 86"/>
          <p:cNvSpPr txBox="1"/>
          <p:nvPr/>
        </p:nvSpPr>
        <p:spPr>
          <a:xfrm>
            <a:off x="3345854" y="3096222"/>
            <a:ext cx="1657254"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Freine la transformation des modes de vies</a:t>
            </a:r>
          </a:p>
        </p:txBody>
      </p:sp>
      <p:sp>
        <p:nvSpPr>
          <p:cNvPr id="87" name="TextBox 87"/>
          <p:cNvSpPr txBox="1"/>
          <p:nvPr/>
        </p:nvSpPr>
        <p:spPr>
          <a:xfrm>
            <a:off x="2901929" y="5172231"/>
            <a:ext cx="1803809"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Produisent de l’électricité</a:t>
            </a:r>
          </a:p>
        </p:txBody>
      </p:sp>
      <p:sp>
        <p:nvSpPr>
          <p:cNvPr id="88" name="TextBox 88"/>
          <p:cNvSpPr txBox="1"/>
          <p:nvPr/>
        </p:nvSpPr>
        <p:spPr>
          <a:xfrm>
            <a:off x="4579727" y="6562561"/>
            <a:ext cx="1803809"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Engendre par sa production</a:t>
            </a:r>
          </a:p>
        </p:txBody>
      </p:sp>
      <p:sp>
        <p:nvSpPr>
          <p:cNvPr id="89" name="TextBox 89"/>
          <p:cNvSpPr txBox="1"/>
          <p:nvPr/>
        </p:nvSpPr>
        <p:spPr>
          <a:xfrm>
            <a:off x="8034308" y="4208038"/>
            <a:ext cx="1583540" cy="562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Provoque par sa consommation importante</a:t>
            </a:r>
          </a:p>
        </p:txBody>
      </p:sp>
      <p:sp>
        <p:nvSpPr>
          <p:cNvPr id="90" name="TextBox 90"/>
          <p:cNvSpPr txBox="1"/>
          <p:nvPr/>
        </p:nvSpPr>
        <p:spPr>
          <a:xfrm>
            <a:off x="3893336" y="5756393"/>
            <a:ext cx="1013983"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Engendre une pression sur</a:t>
            </a:r>
          </a:p>
        </p:txBody>
      </p:sp>
      <p:sp>
        <p:nvSpPr>
          <p:cNvPr id="91" name="TextBox 91"/>
          <p:cNvSpPr txBox="1"/>
          <p:nvPr/>
        </p:nvSpPr>
        <p:spPr>
          <a:xfrm>
            <a:off x="13035494" y="5645231"/>
            <a:ext cx="1370858" cy="753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Engendre par son utilisation importante en électricité</a:t>
            </a:r>
          </a:p>
        </p:txBody>
      </p:sp>
      <p:sp>
        <p:nvSpPr>
          <p:cNvPr id="92" name="TextBox 92"/>
          <p:cNvSpPr txBox="1"/>
          <p:nvPr/>
        </p:nvSpPr>
        <p:spPr>
          <a:xfrm>
            <a:off x="12622992" y="3235694"/>
            <a:ext cx="1370858" cy="753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Impacte par ses besoins et ses réservations de puissance</a:t>
            </a:r>
          </a:p>
        </p:txBody>
      </p:sp>
      <p:sp>
        <p:nvSpPr>
          <p:cNvPr id="93" name="TextBox 93"/>
          <p:cNvSpPr txBox="1"/>
          <p:nvPr/>
        </p:nvSpPr>
        <p:spPr>
          <a:xfrm>
            <a:off x="15787177" y="6335713"/>
            <a:ext cx="1370858" cy="372746"/>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Canva Sans Bold"/>
                <a:ea typeface="Canva Sans Bold"/>
                <a:cs typeface="Canva Sans Bold"/>
                <a:sym typeface="Canva Sans Bold"/>
              </a:rPr>
              <a:t>Légende</a:t>
            </a:r>
          </a:p>
        </p:txBody>
      </p:sp>
      <p:sp>
        <p:nvSpPr>
          <p:cNvPr id="94" name="TextBox 94"/>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7224553" y="5956892"/>
            <a:ext cx="2955022" cy="1319458"/>
            <a:chOff x="0" y="0"/>
            <a:chExt cx="778277" cy="347512"/>
          </a:xfrm>
        </p:grpSpPr>
        <p:sp>
          <p:nvSpPr>
            <p:cNvPr id="6" name="Freeform 6"/>
            <p:cNvSpPr/>
            <p:nvPr/>
          </p:nvSpPr>
          <p:spPr>
            <a:xfrm>
              <a:off x="0" y="0"/>
              <a:ext cx="778277" cy="347512"/>
            </a:xfrm>
            <a:custGeom>
              <a:avLst/>
              <a:gdLst/>
              <a:ahLst/>
              <a:cxnLst/>
              <a:rect l="l" t="t" r="r" b="b"/>
              <a:pathLst>
                <a:path w="778277" h="347512">
                  <a:moveTo>
                    <a:pt x="0" y="0"/>
                  </a:moveTo>
                  <a:lnTo>
                    <a:pt x="778277" y="0"/>
                  </a:lnTo>
                  <a:lnTo>
                    <a:pt x="778277" y="347512"/>
                  </a:lnTo>
                  <a:lnTo>
                    <a:pt x="0" y="347512"/>
                  </a:lnTo>
                  <a:close/>
                </a:path>
              </a:pathLst>
            </a:custGeom>
            <a:solidFill>
              <a:srgbClr val="DDDDDD"/>
            </a:solidFill>
            <a:ln w="38100" cap="sq">
              <a:solidFill>
                <a:srgbClr val="000000"/>
              </a:solidFill>
              <a:prstDash val="solid"/>
              <a:miter/>
            </a:ln>
          </p:spPr>
        </p:sp>
        <p:sp>
          <p:nvSpPr>
            <p:cNvPr id="7" name="TextBox 7"/>
            <p:cNvSpPr txBox="1"/>
            <p:nvPr/>
          </p:nvSpPr>
          <p:spPr>
            <a:xfrm>
              <a:off x="0" y="-57150"/>
              <a:ext cx="778277" cy="404662"/>
            </a:xfrm>
            <a:prstGeom prst="rect">
              <a:avLst/>
            </a:prstGeom>
          </p:spPr>
          <p:txBody>
            <a:bodyPr lIns="50800" tIns="50800" rIns="50800" bIns="50800" rtlCol="0" anchor="ctr"/>
            <a:lstStyle/>
            <a:p>
              <a:pPr algn="ctr">
                <a:lnSpc>
                  <a:spcPts val="3919"/>
                </a:lnSpc>
              </a:pPr>
              <a:r>
                <a:rPr lang="en-US" sz="2799" b="1">
                  <a:solidFill>
                    <a:srgbClr val="000000"/>
                  </a:solidFill>
                  <a:latin typeface="Canva Sans Bold"/>
                  <a:ea typeface="Canva Sans Bold"/>
                  <a:cs typeface="Canva Sans Bold"/>
                  <a:sym typeface="Canva Sans Bold"/>
                </a:rPr>
                <a:t>Data center hyperscale</a:t>
              </a:r>
            </a:p>
          </p:txBody>
        </p:sp>
      </p:grpSp>
      <p:grpSp>
        <p:nvGrpSpPr>
          <p:cNvPr id="8" name="Group 8"/>
          <p:cNvGrpSpPr/>
          <p:nvPr/>
        </p:nvGrpSpPr>
        <p:grpSpPr>
          <a:xfrm>
            <a:off x="3247490" y="5460976"/>
            <a:ext cx="3548437" cy="910506"/>
            <a:chOff x="0" y="0"/>
            <a:chExt cx="934568" cy="239804"/>
          </a:xfrm>
        </p:grpSpPr>
        <p:sp>
          <p:nvSpPr>
            <p:cNvPr id="9" name="Freeform 9"/>
            <p:cNvSpPr/>
            <p:nvPr/>
          </p:nvSpPr>
          <p:spPr>
            <a:xfrm>
              <a:off x="0" y="0"/>
              <a:ext cx="934568" cy="239804"/>
            </a:xfrm>
            <a:custGeom>
              <a:avLst/>
              <a:gdLst/>
              <a:ahLst/>
              <a:cxnLst/>
              <a:rect l="l" t="t" r="r" b="b"/>
              <a:pathLst>
                <a:path w="934568" h="239804">
                  <a:moveTo>
                    <a:pt x="467284" y="0"/>
                  </a:moveTo>
                  <a:cubicBezTo>
                    <a:pt x="209210" y="0"/>
                    <a:pt x="0" y="53682"/>
                    <a:pt x="0" y="119902"/>
                  </a:cubicBezTo>
                  <a:cubicBezTo>
                    <a:pt x="0" y="186122"/>
                    <a:pt x="209210" y="239804"/>
                    <a:pt x="467284" y="239804"/>
                  </a:cubicBezTo>
                  <a:cubicBezTo>
                    <a:pt x="725358" y="239804"/>
                    <a:pt x="934568" y="186122"/>
                    <a:pt x="934568" y="119902"/>
                  </a:cubicBezTo>
                  <a:cubicBezTo>
                    <a:pt x="934568" y="53682"/>
                    <a:pt x="725358" y="0"/>
                    <a:pt x="467284" y="0"/>
                  </a:cubicBezTo>
                  <a:close/>
                </a:path>
              </a:pathLst>
            </a:custGeom>
            <a:solidFill>
              <a:srgbClr val="0F6E56"/>
            </a:solidFill>
            <a:ln w="19050" cap="sq">
              <a:solidFill>
                <a:srgbClr val="000000"/>
              </a:solidFill>
              <a:prstDash val="solid"/>
              <a:miter/>
            </a:ln>
          </p:spPr>
        </p:sp>
        <p:sp>
          <p:nvSpPr>
            <p:cNvPr id="10" name="TextBox 10"/>
            <p:cNvSpPr txBox="1"/>
            <p:nvPr/>
          </p:nvSpPr>
          <p:spPr>
            <a:xfrm>
              <a:off x="87616" y="-6093"/>
              <a:ext cx="759336" cy="223416"/>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Production déchet électronique</a:t>
              </a:r>
            </a:p>
          </p:txBody>
        </p:sp>
      </p:grpSp>
      <p:grpSp>
        <p:nvGrpSpPr>
          <p:cNvPr id="11" name="Group 11"/>
          <p:cNvGrpSpPr/>
          <p:nvPr/>
        </p:nvGrpSpPr>
        <p:grpSpPr>
          <a:xfrm>
            <a:off x="3247490" y="6523883"/>
            <a:ext cx="3548437" cy="547091"/>
            <a:chOff x="0" y="0"/>
            <a:chExt cx="934568" cy="144090"/>
          </a:xfrm>
        </p:grpSpPr>
        <p:sp>
          <p:nvSpPr>
            <p:cNvPr id="12" name="Freeform 12"/>
            <p:cNvSpPr/>
            <p:nvPr/>
          </p:nvSpPr>
          <p:spPr>
            <a:xfrm>
              <a:off x="0" y="0"/>
              <a:ext cx="934568" cy="144090"/>
            </a:xfrm>
            <a:custGeom>
              <a:avLst/>
              <a:gdLst/>
              <a:ahLst/>
              <a:cxnLst/>
              <a:rect l="l" t="t" r="r" b="b"/>
              <a:pathLst>
                <a:path w="934568" h="144090">
                  <a:moveTo>
                    <a:pt x="467284" y="0"/>
                  </a:moveTo>
                  <a:cubicBezTo>
                    <a:pt x="209210" y="0"/>
                    <a:pt x="0" y="32256"/>
                    <a:pt x="0" y="72045"/>
                  </a:cubicBezTo>
                  <a:cubicBezTo>
                    <a:pt x="0" y="111834"/>
                    <a:pt x="209210" y="144090"/>
                    <a:pt x="467284" y="144090"/>
                  </a:cubicBezTo>
                  <a:cubicBezTo>
                    <a:pt x="725358" y="144090"/>
                    <a:pt x="934568" y="111834"/>
                    <a:pt x="934568" y="72045"/>
                  </a:cubicBezTo>
                  <a:cubicBezTo>
                    <a:pt x="934568" y="32256"/>
                    <a:pt x="725358" y="0"/>
                    <a:pt x="467284" y="0"/>
                  </a:cubicBezTo>
                  <a:close/>
                </a:path>
              </a:pathLst>
            </a:custGeom>
            <a:solidFill>
              <a:srgbClr val="0F6E56"/>
            </a:solidFill>
            <a:ln w="19050" cap="sq">
              <a:solidFill>
                <a:srgbClr val="000000"/>
              </a:solidFill>
              <a:prstDash val="solid"/>
              <a:miter/>
            </a:ln>
          </p:spPr>
        </p:sp>
        <p:sp>
          <p:nvSpPr>
            <p:cNvPr id="13" name="TextBox 13"/>
            <p:cNvSpPr txBox="1"/>
            <p:nvPr/>
          </p:nvSpPr>
          <p:spPr>
            <a:xfrm>
              <a:off x="87616" y="-15067"/>
              <a:ext cx="759336" cy="145648"/>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Production de GES</a:t>
              </a:r>
            </a:p>
          </p:txBody>
        </p:sp>
      </p:grpSp>
      <p:grpSp>
        <p:nvGrpSpPr>
          <p:cNvPr id="14" name="Group 14"/>
          <p:cNvGrpSpPr/>
          <p:nvPr/>
        </p:nvGrpSpPr>
        <p:grpSpPr>
          <a:xfrm>
            <a:off x="3247490" y="7332521"/>
            <a:ext cx="3548437" cy="910506"/>
            <a:chOff x="0" y="0"/>
            <a:chExt cx="934568" cy="239804"/>
          </a:xfrm>
        </p:grpSpPr>
        <p:sp>
          <p:nvSpPr>
            <p:cNvPr id="15" name="Freeform 15"/>
            <p:cNvSpPr/>
            <p:nvPr/>
          </p:nvSpPr>
          <p:spPr>
            <a:xfrm>
              <a:off x="0" y="0"/>
              <a:ext cx="934568" cy="239804"/>
            </a:xfrm>
            <a:custGeom>
              <a:avLst/>
              <a:gdLst/>
              <a:ahLst/>
              <a:cxnLst/>
              <a:rect l="l" t="t" r="r" b="b"/>
              <a:pathLst>
                <a:path w="934568" h="239804">
                  <a:moveTo>
                    <a:pt x="467284" y="0"/>
                  </a:moveTo>
                  <a:cubicBezTo>
                    <a:pt x="209210" y="0"/>
                    <a:pt x="0" y="53682"/>
                    <a:pt x="0" y="119902"/>
                  </a:cubicBezTo>
                  <a:cubicBezTo>
                    <a:pt x="0" y="186122"/>
                    <a:pt x="209210" y="239804"/>
                    <a:pt x="467284" y="239804"/>
                  </a:cubicBezTo>
                  <a:cubicBezTo>
                    <a:pt x="725358" y="239804"/>
                    <a:pt x="934568" y="186122"/>
                    <a:pt x="934568" y="119902"/>
                  </a:cubicBezTo>
                  <a:cubicBezTo>
                    <a:pt x="934568" y="53682"/>
                    <a:pt x="725358" y="0"/>
                    <a:pt x="467284" y="0"/>
                  </a:cubicBezTo>
                  <a:close/>
                </a:path>
              </a:pathLst>
            </a:custGeom>
            <a:solidFill>
              <a:srgbClr val="0F6E56"/>
            </a:solidFill>
            <a:ln w="19050" cap="sq">
              <a:solidFill>
                <a:srgbClr val="000000"/>
              </a:solidFill>
              <a:prstDash val="solid"/>
              <a:miter/>
            </a:ln>
          </p:spPr>
        </p:sp>
        <p:sp>
          <p:nvSpPr>
            <p:cNvPr id="16" name="TextBox 16"/>
            <p:cNvSpPr txBox="1"/>
            <p:nvPr/>
          </p:nvSpPr>
          <p:spPr>
            <a:xfrm>
              <a:off x="87616" y="-6093"/>
              <a:ext cx="759336" cy="223416"/>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Production de polluant dans l’air</a:t>
              </a:r>
            </a:p>
          </p:txBody>
        </p:sp>
      </p:grpSp>
      <p:grpSp>
        <p:nvGrpSpPr>
          <p:cNvPr id="17" name="Group 17"/>
          <p:cNvGrpSpPr/>
          <p:nvPr/>
        </p:nvGrpSpPr>
        <p:grpSpPr>
          <a:xfrm>
            <a:off x="3247490" y="8393229"/>
            <a:ext cx="3548437" cy="910506"/>
            <a:chOff x="0" y="0"/>
            <a:chExt cx="934568" cy="239804"/>
          </a:xfrm>
        </p:grpSpPr>
        <p:sp>
          <p:nvSpPr>
            <p:cNvPr id="18" name="Freeform 18"/>
            <p:cNvSpPr/>
            <p:nvPr/>
          </p:nvSpPr>
          <p:spPr>
            <a:xfrm>
              <a:off x="0" y="0"/>
              <a:ext cx="934568" cy="239804"/>
            </a:xfrm>
            <a:custGeom>
              <a:avLst/>
              <a:gdLst/>
              <a:ahLst/>
              <a:cxnLst/>
              <a:rect l="l" t="t" r="r" b="b"/>
              <a:pathLst>
                <a:path w="934568" h="239804">
                  <a:moveTo>
                    <a:pt x="467284" y="0"/>
                  </a:moveTo>
                  <a:cubicBezTo>
                    <a:pt x="209210" y="0"/>
                    <a:pt x="0" y="53682"/>
                    <a:pt x="0" y="119902"/>
                  </a:cubicBezTo>
                  <a:cubicBezTo>
                    <a:pt x="0" y="186122"/>
                    <a:pt x="209210" y="239804"/>
                    <a:pt x="467284" y="239804"/>
                  </a:cubicBezTo>
                  <a:cubicBezTo>
                    <a:pt x="725358" y="239804"/>
                    <a:pt x="934568" y="186122"/>
                    <a:pt x="934568" y="119902"/>
                  </a:cubicBezTo>
                  <a:cubicBezTo>
                    <a:pt x="934568" y="53682"/>
                    <a:pt x="725358" y="0"/>
                    <a:pt x="467284" y="0"/>
                  </a:cubicBezTo>
                  <a:close/>
                </a:path>
              </a:pathLst>
            </a:custGeom>
            <a:solidFill>
              <a:srgbClr val="0F6E56"/>
            </a:solidFill>
            <a:ln w="19050" cap="sq">
              <a:solidFill>
                <a:srgbClr val="000000"/>
              </a:solidFill>
              <a:prstDash val="solid"/>
              <a:miter/>
            </a:ln>
          </p:spPr>
        </p:sp>
        <p:sp>
          <p:nvSpPr>
            <p:cNvPr id="19" name="TextBox 19"/>
            <p:cNvSpPr txBox="1"/>
            <p:nvPr/>
          </p:nvSpPr>
          <p:spPr>
            <a:xfrm>
              <a:off x="87616" y="-6093"/>
              <a:ext cx="759336" cy="223416"/>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Risque de pollution des sols</a:t>
              </a:r>
            </a:p>
          </p:txBody>
        </p:sp>
      </p:grpSp>
      <p:grpSp>
        <p:nvGrpSpPr>
          <p:cNvPr id="20" name="Group 20"/>
          <p:cNvGrpSpPr/>
          <p:nvPr/>
        </p:nvGrpSpPr>
        <p:grpSpPr>
          <a:xfrm>
            <a:off x="10726802" y="5046385"/>
            <a:ext cx="3548437" cy="910506"/>
            <a:chOff x="0" y="0"/>
            <a:chExt cx="934568" cy="239804"/>
          </a:xfrm>
        </p:grpSpPr>
        <p:sp>
          <p:nvSpPr>
            <p:cNvPr id="21" name="Freeform 21"/>
            <p:cNvSpPr/>
            <p:nvPr/>
          </p:nvSpPr>
          <p:spPr>
            <a:xfrm>
              <a:off x="0" y="0"/>
              <a:ext cx="934568" cy="239804"/>
            </a:xfrm>
            <a:custGeom>
              <a:avLst/>
              <a:gdLst/>
              <a:ahLst/>
              <a:cxnLst/>
              <a:rect l="l" t="t" r="r" b="b"/>
              <a:pathLst>
                <a:path w="934568" h="239804">
                  <a:moveTo>
                    <a:pt x="467284" y="0"/>
                  </a:moveTo>
                  <a:cubicBezTo>
                    <a:pt x="209210" y="0"/>
                    <a:pt x="0" y="53682"/>
                    <a:pt x="0" y="119902"/>
                  </a:cubicBezTo>
                  <a:cubicBezTo>
                    <a:pt x="0" y="186122"/>
                    <a:pt x="209210" y="239804"/>
                    <a:pt x="467284" y="239804"/>
                  </a:cubicBezTo>
                  <a:cubicBezTo>
                    <a:pt x="725358" y="239804"/>
                    <a:pt x="934568" y="186122"/>
                    <a:pt x="934568" y="119902"/>
                  </a:cubicBezTo>
                  <a:cubicBezTo>
                    <a:pt x="934568" y="53682"/>
                    <a:pt x="725358" y="0"/>
                    <a:pt x="467284" y="0"/>
                  </a:cubicBezTo>
                  <a:close/>
                </a:path>
              </a:pathLst>
            </a:custGeom>
            <a:solidFill>
              <a:srgbClr val="0F6E56"/>
            </a:solidFill>
            <a:ln w="19050" cap="sq">
              <a:solidFill>
                <a:srgbClr val="000000"/>
              </a:solidFill>
              <a:prstDash val="solid"/>
              <a:miter/>
            </a:ln>
          </p:spPr>
        </p:sp>
        <p:sp>
          <p:nvSpPr>
            <p:cNvPr id="22" name="TextBox 22"/>
            <p:cNvSpPr txBox="1"/>
            <p:nvPr/>
          </p:nvSpPr>
          <p:spPr>
            <a:xfrm>
              <a:off x="87616" y="-6093"/>
              <a:ext cx="759336" cy="223416"/>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Production nuissance sonore</a:t>
              </a:r>
            </a:p>
          </p:txBody>
        </p:sp>
      </p:grpSp>
      <p:grpSp>
        <p:nvGrpSpPr>
          <p:cNvPr id="23" name="Group 23"/>
          <p:cNvGrpSpPr/>
          <p:nvPr/>
        </p:nvGrpSpPr>
        <p:grpSpPr>
          <a:xfrm>
            <a:off x="9722990" y="6287134"/>
            <a:ext cx="3548437" cy="757173"/>
            <a:chOff x="0" y="0"/>
            <a:chExt cx="934568" cy="199420"/>
          </a:xfrm>
        </p:grpSpPr>
        <p:sp>
          <p:nvSpPr>
            <p:cNvPr id="24" name="Freeform 24"/>
            <p:cNvSpPr/>
            <p:nvPr/>
          </p:nvSpPr>
          <p:spPr>
            <a:xfrm>
              <a:off x="0" y="0"/>
              <a:ext cx="934568" cy="199420"/>
            </a:xfrm>
            <a:custGeom>
              <a:avLst/>
              <a:gdLst/>
              <a:ahLst/>
              <a:cxnLst/>
              <a:rect l="l" t="t" r="r" b="b"/>
              <a:pathLst>
                <a:path w="934568" h="199420">
                  <a:moveTo>
                    <a:pt x="467284" y="0"/>
                  </a:moveTo>
                  <a:cubicBezTo>
                    <a:pt x="209210" y="0"/>
                    <a:pt x="0" y="44642"/>
                    <a:pt x="0" y="99710"/>
                  </a:cubicBezTo>
                  <a:cubicBezTo>
                    <a:pt x="0" y="154778"/>
                    <a:pt x="209210" y="199420"/>
                    <a:pt x="467284" y="199420"/>
                  </a:cubicBezTo>
                  <a:cubicBezTo>
                    <a:pt x="725358" y="199420"/>
                    <a:pt x="934568" y="154778"/>
                    <a:pt x="934568" y="99710"/>
                  </a:cubicBezTo>
                  <a:cubicBezTo>
                    <a:pt x="934568" y="44642"/>
                    <a:pt x="725358" y="0"/>
                    <a:pt x="467284" y="0"/>
                  </a:cubicBezTo>
                  <a:close/>
                </a:path>
              </a:pathLst>
            </a:custGeom>
            <a:solidFill>
              <a:srgbClr val="D21D2C"/>
            </a:solidFill>
            <a:ln w="19050" cap="sq">
              <a:solidFill>
                <a:srgbClr val="000000"/>
              </a:solidFill>
              <a:prstDash val="solid"/>
              <a:miter/>
            </a:ln>
          </p:spPr>
        </p:sp>
        <p:sp>
          <p:nvSpPr>
            <p:cNvPr id="25" name="TextBox 25"/>
            <p:cNvSpPr txBox="1"/>
            <p:nvPr/>
          </p:nvSpPr>
          <p:spPr>
            <a:xfrm>
              <a:off x="87616" y="-9879"/>
              <a:ext cx="759336" cy="1906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Production chaleur fatale</a:t>
              </a:r>
            </a:p>
          </p:txBody>
        </p:sp>
      </p:grpSp>
      <p:grpSp>
        <p:nvGrpSpPr>
          <p:cNvPr id="26" name="Group 26"/>
          <p:cNvGrpSpPr/>
          <p:nvPr/>
        </p:nvGrpSpPr>
        <p:grpSpPr>
          <a:xfrm>
            <a:off x="14563313" y="6709589"/>
            <a:ext cx="3209040" cy="534624"/>
            <a:chOff x="0" y="0"/>
            <a:chExt cx="1079801" cy="179894"/>
          </a:xfrm>
        </p:grpSpPr>
        <p:sp>
          <p:nvSpPr>
            <p:cNvPr id="27" name="Freeform 27"/>
            <p:cNvSpPr/>
            <p:nvPr/>
          </p:nvSpPr>
          <p:spPr>
            <a:xfrm>
              <a:off x="0" y="0"/>
              <a:ext cx="1079801" cy="179894"/>
            </a:xfrm>
            <a:custGeom>
              <a:avLst/>
              <a:gdLst/>
              <a:ahLst/>
              <a:cxnLst/>
              <a:rect l="l" t="t" r="r" b="b"/>
              <a:pathLst>
                <a:path w="1079801" h="179894">
                  <a:moveTo>
                    <a:pt x="1079801" y="89947"/>
                  </a:moveTo>
                  <a:lnTo>
                    <a:pt x="876601" y="179894"/>
                  </a:lnTo>
                  <a:lnTo>
                    <a:pt x="203200" y="179894"/>
                  </a:lnTo>
                  <a:lnTo>
                    <a:pt x="0" y="89947"/>
                  </a:lnTo>
                  <a:lnTo>
                    <a:pt x="203200" y="0"/>
                  </a:lnTo>
                  <a:lnTo>
                    <a:pt x="876601" y="0"/>
                  </a:lnTo>
                  <a:lnTo>
                    <a:pt x="1079801" y="89947"/>
                  </a:lnTo>
                  <a:close/>
                </a:path>
              </a:pathLst>
            </a:custGeom>
            <a:solidFill>
              <a:srgbClr val="0F6E56"/>
            </a:solidFill>
            <a:ln w="19050" cap="sq">
              <a:solidFill>
                <a:srgbClr val="000000"/>
              </a:solidFill>
              <a:prstDash val="solid"/>
              <a:miter/>
            </a:ln>
          </p:spPr>
        </p:sp>
        <p:sp>
          <p:nvSpPr>
            <p:cNvPr id="28" name="TextBox 28"/>
            <p:cNvSpPr txBox="1"/>
            <p:nvPr/>
          </p:nvSpPr>
          <p:spPr>
            <a:xfrm>
              <a:off x="114300" y="-28575"/>
              <a:ext cx="851201" cy="208469"/>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Renforcement ICU</a:t>
              </a:r>
            </a:p>
          </p:txBody>
        </p:sp>
      </p:grpSp>
      <p:grpSp>
        <p:nvGrpSpPr>
          <p:cNvPr id="29" name="Group 29"/>
          <p:cNvGrpSpPr/>
          <p:nvPr/>
        </p:nvGrpSpPr>
        <p:grpSpPr>
          <a:xfrm>
            <a:off x="10179574" y="8181225"/>
            <a:ext cx="3209040" cy="534624"/>
            <a:chOff x="0" y="0"/>
            <a:chExt cx="1079801" cy="179894"/>
          </a:xfrm>
        </p:grpSpPr>
        <p:sp>
          <p:nvSpPr>
            <p:cNvPr id="30" name="Freeform 30"/>
            <p:cNvSpPr/>
            <p:nvPr/>
          </p:nvSpPr>
          <p:spPr>
            <a:xfrm>
              <a:off x="0" y="0"/>
              <a:ext cx="1079801" cy="179894"/>
            </a:xfrm>
            <a:custGeom>
              <a:avLst/>
              <a:gdLst/>
              <a:ahLst/>
              <a:cxnLst/>
              <a:rect l="l" t="t" r="r" b="b"/>
              <a:pathLst>
                <a:path w="1079801" h="179894">
                  <a:moveTo>
                    <a:pt x="1079801" y="89947"/>
                  </a:moveTo>
                  <a:lnTo>
                    <a:pt x="876601" y="179894"/>
                  </a:lnTo>
                  <a:lnTo>
                    <a:pt x="203200" y="179894"/>
                  </a:lnTo>
                  <a:lnTo>
                    <a:pt x="0" y="89947"/>
                  </a:lnTo>
                  <a:lnTo>
                    <a:pt x="203200" y="0"/>
                  </a:lnTo>
                  <a:lnTo>
                    <a:pt x="876601" y="0"/>
                  </a:lnTo>
                  <a:lnTo>
                    <a:pt x="1079801" y="89947"/>
                  </a:lnTo>
                  <a:close/>
                </a:path>
              </a:pathLst>
            </a:custGeom>
            <a:solidFill>
              <a:srgbClr val="D21D2C"/>
            </a:solidFill>
            <a:ln w="19050" cap="sq">
              <a:solidFill>
                <a:srgbClr val="000000"/>
              </a:solidFill>
              <a:prstDash val="solid"/>
              <a:miter/>
            </a:ln>
          </p:spPr>
        </p:sp>
        <p:sp>
          <p:nvSpPr>
            <p:cNvPr id="31" name="TextBox 31"/>
            <p:cNvSpPr txBox="1"/>
            <p:nvPr/>
          </p:nvSpPr>
          <p:spPr>
            <a:xfrm>
              <a:off x="114300" y="-28575"/>
              <a:ext cx="851201" cy="208469"/>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Alimentation RCU</a:t>
              </a:r>
            </a:p>
          </p:txBody>
        </p:sp>
      </p:grpSp>
      <p:grpSp>
        <p:nvGrpSpPr>
          <p:cNvPr id="32" name="Group 32"/>
          <p:cNvGrpSpPr/>
          <p:nvPr/>
        </p:nvGrpSpPr>
        <p:grpSpPr>
          <a:xfrm>
            <a:off x="14557276" y="7838453"/>
            <a:ext cx="3333784" cy="1220169"/>
            <a:chOff x="0" y="0"/>
            <a:chExt cx="1161937" cy="425270"/>
          </a:xfrm>
        </p:grpSpPr>
        <p:sp>
          <p:nvSpPr>
            <p:cNvPr id="33" name="Freeform 33"/>
            <p:cNvSpPr/>
            <p:nvPr/>
          </p:nvSpPr>
          <p:spPr>
            <a:xfrm>
              <a:off x="0" y="0"/>
              <a:ext cx="1161937" cy="425411"/>
            </a:xfrm>
            <a:custGeom>
              <a:avLst/>
              <a:gdLst/>
              <a:ahLst/>
              <a:cxnLst/>
              <a:rect l="l" t="t" r="r" b="b"/>
              <a:pathLst>
                <a:path w="1161937" h="425411">
                  <a:moveTo>
                    <a:pt x="659722" y="0"/>
                  </a:moveTo>
                  <a:cubicBezTo>
                    <a:pt x="672467" y="0"/>
                    <a:pt x="685289" y="0"/>
                    <a:pt x="698008" y="0"/>
                  </a:cubicBezTo>
                  <a:cubicBezTo>
                    <a:pt x="799418" y="7103"/>
                    <a:pt x="862795" y="30747"/>
                    <a:pt x="891661" y="69435"/>
                  </a:cubicBezTo>
                  <a:cubicBezTo>
                    <a:pt x="1060729" y="64276"/>
                    <a:pt x="1177126" y="137430"/>
                    <a:pt x="1108739" y="209228"/>
                  </a:cubicBezTo>
                  <a:cubicBezTo>
                    <a:pt x="1133649" y="224315"/>
                    <a:pt x="1154432" y="241191"/>
                    <a:pt x="1161937" y="263842"/>
                  </a:cubicBezTo>
                  <a:cubicBezTo>
                    <a:pt x="1161937" y="270330"/>
                    <a:pt x="1161937" y="276803"/>
                    <a:pt x="1161937" y="283291"/>
                  </a:cubicBezTo>
                  <a:cubicBezTo>
                    <a:pt x="1139570" y="340939"/>
                    <a:pt x="1043323" y="379894"/>
                    <a:pt x="885313" y="369407"/>
                  </a:cubicBezTo>
                  <a:cubicBezTo>
                    <a:pt x="844657" y="399007"/>
                    <a:pt x="772316" y="429508"/>
                    <a:pt x="659746" y="424957"/>
                  </a:cubicBezTo>
                  <a:cubicBezTo>
                    <a:pt x="601560" y="423014"/>
                    <a:pt x="561081" y="411759"/>
                    <a:pt x="525640" y="398084"/>
                  </a:cubicBezTo>
                  <a:cubicBezTo>
                    <a:pt x="488311" y="409451"/>
                    <a:pt x="447883" y="418372"/>
                    <a:pt x="389470" y="418470"/>
                  </a:cubicBezTo>
                  <a:cubicBezTo>
                    <a:pt x="254332" y="418638"/>
                    <a:pt x="163929" y="374846"/>
                    <a:pt x="161738" y="314779"/>
                  </a:cubicBezTo>
                  <a:cubicBezTo>
                    <a:pt x="74861" y="300727"/>
                    <a:pt x="16020" y="274497"/>
                    <a:pt x="0" y="229614"/>
                  </a:cubicBezTo>
                  <a:cubicBezTo>
                    <a:pt x="0" y="223126"/>
                    <a:pt x="0" y="216625"/>
                    <a:pt x="0" y="210165"/>
                  </a:cubicBezTo>
                  <a:cubicBezTo>
                    <a:pt x="17683" y="165688"/>
                    <a:pt x="73325" y="137751"/>
                    <a:pt x="165969" y="125908"/>
                  </a:cubicBezTo>
                  <a:cubicBezTo>
                    <a:pt x="160403" y="50881"/>
                    <a:pt x="345718" y="3999"/>
                    <a:pt x="497959" y="37053"/>
                  </a:cubicBezTo>
                  <a:cubicBezTo>
                    <a:pt x="534206" y="20708"/>
                    <a:pt x="585489" y="2880"/>
                    <a:pt x="659722" y="0"/>
                  </a:cubicBezTo>
                  <a:close/>
                </a:path>
              </a:pathLst>
            </a:custGeom>
            <a:solidFill>
              <a:srgbClr val="A9D2F8"/>
            </a:solidFill>
            <a:ln w="19050" cap="sq">
              <a:solidFill>
                <a:srgbClr val="000000"/>
              </a:solidFill>
              <a:prstDash val="solid"/>
              <a:miter/>
            </a:ln>
          </p:spPr>
        </p:sp>
        <p:sp>
          <p:nvSpPr>
            <p:cNvPr id="34" name="TextBox 34"/>
            <p:cNvSpPr txBox="1"/>
            <p:nvPr/>
          </p:nvSpPr>
          <p:spPr>
            <a:xfrm>
              <a:off x="54466" y="42303"/>
              <a:ext cx="1053005" cy="322214"/>
            </a:xfrm>
            <a:prstGeom prst="rect">
              <a:avLst/>
            </a:prstGeom>
          </p:spPr>
          <p:txBody>
            <a:bodyPr lIns="50800" tIns="50800" rIns="50800" bIns="50800" rtlCol="0" anchor="ctr"/>
            <a:lstStyle/>
            <a:p>
              <a:pPr algn="ctr">
                <a:lnSpc>
                  <a:spcPts val="2380"/>
                </a:lnSpc>
              </a:pPr>
              <a:r>
                <a:rPr lang="en-US" sz="1700" b="1">
                  <a:solidFill>
                    <a:srgbClr val="FFFFFF"/>
                  </a:solidFill>
                  <a:latin typeface="Canva Sans Bold"/>
                  <a:ea typeface="Canva Sans Bold"/>
                  <a:cs typeface="Canva Sans Bold"/>
                  <a:sym typeface="Canva Sans Bold"/>
                </a:rPr>
                <a:t>Gestionnaire du RCU</a:t>
              </a:r>
            </a:p>
          </p:txBody>
        </p:sp>
      </p:grpSp>
      <p:grpSp>
        <p:nvGrpSpPr>
          <p:cNvPr id="35" name="Group 35"/>
          <p:cNvGrpSpPr/>
          <p:nvPr/>
        </p:nvGrpSpPr>
        <p:grpSpPr>
          <a:xfrm>
            <a:off x="14661807" y="5131745"/>
            <a:ext cx="3209040" cy="739786"/>
            <a:chOff x="0" y="0"/>
            <a:chExt cx="1079801" cy="248929"/>
          </a:xfrm>
        </p:grpSpPr>
        <p:sp>
          <p:nvSpPr>
            <p:cNvPr id="36" name="Freeform 36"/>
            <p:cNvSpPr/>
            <p:nvPr/>
          </p:nvSpPr>
          <p:spPr>
            <a:xfrm>
              <a:off x="0" y="0"/>
              <a:ext cx="1079801" cy="248929"/>
            </a:xfrm>
            <a:custGeom>
              <a:avLst/>
              <a:gdLst/>
              <a:ahLst/>
              <a:cxnLst/>
              <a:rect l="l" t="t" r="r" b="b"/>
              <a:pathLst>
                <a:path w="1079801" h="248929">
                  <a:moveTo>
                    <a:pt x="1079801" y="124464"/>
                  </a:moveTo>
                  <a:lnTo>
                    <a:pt x="876601" y="248929"/>
                  </a:lnTo>
                  <a:lnTo>
                    <a:pt x="203200" y="248929"/>
                  </a:lnTo>
                  <a:lnTo>
                    <a:pt x="0" y="124464"/>
                  </a:lnTo>
                  <a:lnTo>
                    <a:pt x="203200" y="0"/>
                  </a:lnTo>
                  <a:lnTo>
                    <a:pt x="876601" y="0"/>
                  </a:lnTo>
                  <a:lnTo>
                    <a:pt x="1079801" y="124464"/>
                  </a:lnTo>
                  <a:close/>
                </a:path>
              </a:pathLst>
            </a:custGeom>
            <a:solidFill>
              <a:srgbClr val="0F6E56"/>
            </a:solidFill>
            <a:ln w="19050" cap="sq">
              <a:solidFill>
                <a:srgbClr val="000000"/>
              </a:solidFill>
              <a:prstDash val="solid"/>
              <a:miter/>
            </a:ln>
          </p:spPr>
        </p:sp>
        <p:sp>
          <p:nvSpPr>
            <p:cNvPr id="37" name="TextBox 37"/>
            <p:cNvSpPr txBox="1"/>
            <p:nvPr/>
          </p:nvSpPr>
          <p:spPr>
            <a:xfrm>
              <a:off x="114300" y="-28575"/>
              <a:ext cx="851201" cy="2775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Exposition au risque urbain</a:t>
              </a:r>
            </a:p>
          </p:txBody>
        </p:sp>
      </p:grpSp>
      <p:grpSp>
        <p:nvGrpSpPr>
          <p:cNvPr id="38" name="Group 38"/>
          <p:cNvGrpSpPr/>
          <p:nvPr/>
        </p:nvGrpSpPr>
        <p:grpSpPr>
          <a:xfrm>
            <a:off x="312531" y="6890166"/>
            <a:ext cx="2832107" cy="739786"/>
            <a:chOff x="0" y="0"/>
            <a:chExt cx="952968" cy="248929"/>
          </a:xfrm>
        </p:grpSpPr>
        <p:sp>
          <p:nvSpPr>
            <p:cNvPr id="39" name="Freeform 39"/>
            <p:cNvSpPr/>
            <p:nvPr/>
          </p:nvSpPr>
          <p:spPr>
            <a:xfrm>
              <a:off x="0" y="0"/>
              <a:ext cx="952968" cy="248929"/>
            </a:xfrm>
            <a:custGeom>
              <a:avLst/>
              <a:gdLst/>
              <a:ahLst/>
              <a:cxnLst/>
              <a:rect l="l" t="t" r="r" b="b"/>
              <a:pathLst>
                <a:path w="952968" h="248929">
                  <a:moveTo>
                    <a:pt x="952968" y="124464"/>
                  </a:moveTo>
                  <a:lnTo>
                    <a:pt x="749768" y="248929"/>
                  </a:lnTo>
                  <a:lnTo>
                    <a:pt x="203200" y="248929"/>
                  </a:lnTo>
                  <a:lnTo>
                    <a:pt x="0" y="124464"/>
                  </a:lnTo>
                  <a:lnTo>
                    <a:pt x="203200" y="0"/>
                  </a:lnTo>
                  <a:lnTo>
                    <a:pt x="749768" y="0"/>
                  </a:lnTo>
                  <a:lnTo>
                    <a:pt x="952968" y="124464"/>
                  </a:lnTo>
                  <a:close/>
                </a:path>
              </a:pathLst>
            </a:custGeom>
            <a:solidFill>
              <a:srgbClr val="0F6E56"/>
            </a:solidFill>
            <a:ln w="19050" cap="sq">
              <a:solidFill>
                <a:srgbClr val="000000"/>
              </a:solidFill>
              <a:prstDash val="solid"/>
              <a:miter/>
            </a:ln>
          </p:spPr>
        </p:sp>
        <p:sp>
          <p:nvSpPr>
            <p:cNvPr id="40" name="TextBox 40"/>
            <p:cNvSpPr txBox="1"/>
            <p:nvPr/>
          </p:nvSpPr>
          <p:spPr>
            <a:xfrm>
              <a:off x="114300" y="-28575"/>
              <a:ext cx="724368" cy="2775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Impact environnementaux</a:t>
              </a:r>
            </a:p>
          </p:txBody>
        </p:sp>
      </p:grpSp>
      <p:grpSp>
        <p:nvGrpSpPr>
          <p:cNvPr id="41" name="Group 41"/>
          <p:cNvGrpSpPr/>
          <p:nvPr/>
        </p:nvGrpSpPr>
        <p:grpSpPr>
          <a:xfrm>
            <a:off x="7097543" y="4025086"/>
            <a:ext cx="3209040" cy="1240652"/>
            <a:chOff x="0" y="0"/>
            <a:chExt cx="1079801" cy="417463"/>
          </a:xfrm>
        </p:grpSpPr>
        <p:sp>
          <p:nvSpPr>
            <p:cNvPr id="42" name="Freeform 42"/>
            <p:cNvSpPr/>
            <p:nvPr/>
          </p:nvSpPr>
          <p:spPr>
            <a:xfrm>
              <a:off x="0" y="0"/>
              <a:ext cx="1079801" cy="417463"/>
            </a:xfrm>
            <a:custGeom>
              <a:avLst/>
              <a:gdLst/>
              <a:ahLst/>
              <a:cxnLst/>
              <a:rect l="l" t="t" r="r" b="b"/>
              <a:pathLst>
                <a:path w="1079801" h="417463">
                  <a:moveTo>
                    <a:pt x="1079801" y="208732"/>
                  </a:moveTo>
                  <a:lnTo>
                    <a:pt x="876601" y="417463"/>
                  </a:lnTo>
                  <a:lnTo>
                    <a:pt x="203200" y="417463"/>
                  </a:lnTo>
                  <a:lnTo>
                    <a:pt x="0" y="208732"/>
                  </a:lnTo>
                  <a:lnTo>
                    <a:pt x="203200" y="0"/>
                  </a:lnTo>
                  <a:lnTo>
                    <a:pt x="876601" y="0"/>
                  </a:lnTo>
                  <a:lnTo>
                    <a:pt x="1079801" y="208732"/>
                  </a:lnTo>
                  <a:close/>
                </a:path>
              </a:pathLst>
            </a:custGeom>
            <a:solidFill>
              <a:srgbClr val="D770F1"/>
            </a:solidFill>
            <a:ln w="19050" cap="sq">
              <a:solidFill>
                <a:srgbClr val="000000"/>
              </a:solidFill>
              <a:prstDash val="solid"/>
              <a:miter/>
            </a:ln>
          </p:spPr>
        </p:sp>
        <p:sp>
          <p:nvSpPr>
            <p:cNvPr id="43" name="TextBox 43"/>
            <p:cNvSpPr txBox="1"/>
            <p:nvPr/>
          </p:nvSpPr>
          <p:spPr>
            <a:xfrm>
              <a:off x="114300" y="-28575"/>
              <a:ext cx="851201" cy="446038"/>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Conflit entre locaux et DCH</a:t>
              </a:r>
            </a:p>
          </p:txBody>
        </p:sp>
      </p:grpSp>
      <p:grpSp>
        <p:nvGrpSpPr>
          <p:cNvPr id="44" name="Group 44"/>
          <p:cNvGrpSpPr/>
          <p:nvPr/>
        </p:nvGrpSpPr>
        <p:grpSpPr>
          <a:xfrm>
            <a:off x="11497208" y="1905968"/>
            <a:ext cx="3209040" cy="739786"/>
            <a:chOff x="0" y="0"/>
            <a:chExt cx="1079801" cy="248929"/>
          </a:xfrm>
        </p:grpSpPr>
        <p:sp>
          <p:nvSpPr>
            <p:cNvPr id="45" name="Freeform 45"/>
            <p:cNvSpPr/>
            <p:nvPr/>
          </p:nvSpPr>
          <p:spPr>
            <a:xfrm>
              <a:off x="0" y="0"/>
              <a:ext cx="1079801" cy="248929"/>
            </a:xfrm>
            <a:custGeom>
              <a:avLst/>
              <a:gdLst/>
              <a:ahLst/>
              <a:cxnLst/>
              <a:rect l="l" t="t" r="r" b="b"/>
              <a:pathLst>
                <a:path w="1079801" h="248929">
                  <a:moveTo>
                    <a:pt x="1079801" y="124464"/>
                  </a:moveTo>
                  <a:lnTo>
                    <a:pt x="876601" y="248929"/>
                  </a:lnTo>
                  <a:lnTo>
                    <a:pt x="203200" y="248929"/>
                  </a:lnTo>
                  <a:lnTo>
                    <a:pt x="0" y="124464"/>
                  </a:lnTo>
                  <a:lnTo>
                    <a:pt x="203200" y="0"/>
                  </a:lnTo>
                  <a:lnTo>
                    <a:pt x="876601" y="0"/>
                  </a:lnTo>
                  <a:lnTo>
                    <a:pt x="1079801" y="124464"/>
                  </a:lnTo>
                  <a:close/>
                </a:path>
              </a:pathLst>
            </a:custGeom>
            <a:solidFill>
              <a:srgbClr val="D770F1"/>
            </a:solidFill>
            <a:ln w="19050" cap="sq">
              <a:solidFill>
                <a:srgbClr val="000000"/>
              </a:solidFill>
              <a:prstDash val="solid"/>
              <a:miter/>
            </a:ln>
          </p:spPr>
        </p:sp>
        <p:sp>
          <p:nvSpPr>
            <p:cNvPr id="46" name="TextBox 46"/>
            <p:cNvSpPr txBox="1"/>
            <p:nvPr/>
          </p:nvSpPr>
          <p:spPr>
            <a:xfrm>
              <a:off x="114300" y="-28575"/>
              <a:ext cx="851201" cy="2775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Conflit potentiel d’usage de sol/foncier</a:t>
              </a:r>
            </a:p>
          </p:txBody>
        </p:sp>
      </p:grpSp>
      <p:grpSp>
        <p:nvGrpSpPr>
          <p:cNvPr id="47" name="Group 47"/>
          <p:cNvGrpSpPr/>
          <p:nvPr/>
        </p:nvGrpSpPr>
        <p:grpSpPr>
          <a:xfrm>
            <a:off x="11472980" y="3245830"/>
            <a:ext cx="3209040" cy="739786"/>
            <a:chOff x="0" y="0"/>
            <a:chExt cx="1079801" cy="248929"/>
          </a:xfrm>
        </p:grpSpPr>
        <p:sp>
          <p:nvSpPr>
            <p:cNvPr id="48" name="Freeform 48"/>
            <p:cNvSpPr/>
            <p:nvPr/>
          </p:nvSpPr>
          <p:spPr>
            <a:xfrm>
              <a:off x="0" y="0"/>
              <a:ext cx="1079801" cy="248929"/>
            </a:xfrm>
            <a:custGeom>
              <a:avLst/>
              <a:gdLst/>
              <a:ahLst/>
              <a:cxnLst/>
              <a:rect l="l" t="t" r="r" b="b"/>
              <a:pathLst>
                <a:path w="1079801" h="248929">
                  <a:moveTo>
                    <a:pt x="1079801" y="124464"/>
                  </a:moveTo>
                  <a:lnTo>
                    <a:pt x="876601" y="248929"/>
                  </a:lnTo>
                  <a:lnTo>
                    <a:pt x="203200" y="248929"/>
                  </a:lnTo>
                  <a:lnTo>
                    <a:pt x="0" y="124464"/>
                  </a:lnTo>
                  <a:lnTo>
                    <a:pt x="203200" y="0"/>
                  </a:lnTo>
                  <a:lnTo>
                    <a:pt x="876601" y="0"/>
                  </a:lnTo>
                  <a:lnTo>
                    <a:pt x="1079801" y="124464"/>
                  </a:lnTo>
                  <a:close/>
                </a:path>
              </a:pathLst>
            </a:custGeom>
            <a:solidFill>
              <a:srgbClr val="D770F1"/>
            </a:solidFill>
            <a:ln w="19050" cap="sq">
              <a:solidFill>
                <a:srgbClr val="000000"/>
              </a:solidFill>
              <a:prstDash val="solid"/>
              <a:miter/>
            </a:ln>
          </p:spPr>
        </p:sp>
        <p:sp>
          <p:nvSpPr>
            <p:cNvPr id="49" name="TextBox 49"/>
            <p:cNvSpPr txBox="1"/>
            <p:nvPr/>
          </p:nvSpPr>
          <p:spPr>
            <a:xfrm>
              <a:off x="114300" y="-28575"/>
              <a:ext cx="851201" cy="2775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Conflit potentiel d’usage de l’électricité</a:t>
              </a:r>
            </a:p>
          </p:txBody>
        </p:sp>
      </p:grpSp>
      <p:grpSp>
        <p:nvGrpSpPr>
          <p:cNvPr id="50" name="Group 50"/>
          <p:cNvGrpSpPr/>
          <p:nvPr/>
        </p:nvGrpSpPr>
        <p:grpSpPr>
          <a:xfrm>
            <a:off x="2569571" y="2053606"/>
            <a:ext cx="3209040" cy="739786"/>
            <a:chOff x="0" y="0"/>
            <a:chExt cx="1079801" cy="248929"/>
          </a:xfrm>
        </p:grpSpPr>
        <p:sp>
          <p:nvSpPr>
            <p:cNvPr id="51" name="Freeform 51"/>
            <p:cNvSpPr/>
            <p:nvPr/>
          </p:nvSpPr>
          <p:spPr>
            <a:xfrm>
              <a:off x="0" y="0"/>
              <a:ext cx="1079801" cy="248929"/>
            </a:xfrm>
            <a:custGeom>
              <a:avLst/>
              <a:gdLst/>
              <a:ahLst/>
              <a:cxnLst/>
              <a:rect l="l" t="t" r="r" b="b"/>
              <a:pathLst>
                <a:path w="1079801" h="248929">
                  <a:moveTo>
                    <a:pt x="1079801" y="124464"/>
                  </a:moveTo>
                  <a:lnTo>
                    <a:pt x="876601" y="248929"/>
                  </a:lnTo>
                  <a:lnTo>
                    <a:pt x="203200" y="248929"/>
                  </a:lnTo>
                  <a:lnTo>
                    <a:pt x="0" y="124464"/>
                  </a:lnTo>
                  <a:lnTo>
                    <a:pt x="203200" y="0"/>
                  </a:lnTo>
                  <a:lnTo>
                    <a:pt x="876601" y="0"/>
                  </a:lnTo>
                  <a:lnTo>
                    <a:pt x="1079801" y="124464"/>
                  </a:lnTo>
                  <a:close/>
                </a:path>
              </a:pathLst>
            </a:custGeom>
            <a:solidFill>
              <a:srgbClr val="D770F1"/>
            </a:solidFill>
            <a:ln w="19050" cap="sq">
              <a:solidFill>
                <a:srgbClr val="000000"/>
              </a:solidFill>
              <a:prstDash val="solid"/>
              <a:miter/>
            </a:ln>
          </p:spPr>
        </p:sp>
        <p:sp>
          <p:nvSpPr>
            <p:cNvPr id="52" name="TextBox 52"/>
            <p:cNvSpPr txBox="1"/>
            <p:nvPr/>
          </p:nvSpPr>
          <p:spPr>
            <a:xfrm>
              <a:off x="114300" y="-28575"/>
              <a:ext cx="851201" cy="277504"/>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Conflit potentiel d’usage de l’eau</a:t>
              </a:r>
            </a:p>
          </p:txBody>
        </p:sp>
      </p:grpSp>
      <p:grpSp>
        <p:nvGrpSpPr>
          <p:cNvPr id="53" name="Group 53"/>
          <p:cNvGrpSpPr/>
          <p:nvPr/>
        </p:nvGrpSpPr>
        <p:grpSpPr>
          <a:xfrm>
            <a:off x="2569571" y="3098192"/>
            <a:ext cx="3209040" cy="1035061"/>
            <a:chOff x="0" y="0"/>
            <a:chExt cx="1079801" cy="348285"/>
          </a:xfrm>
        </p:grpSpPr>
        <p:sp>
          <p:nvSpPr>
            <p:cNvPr id="54" name="Freeform 54"/>
            <p:cNvSpPr/>
            <p:nvPr/>
          </p:nvSpPr>
          <p:spPr>
            <a:xfrm>
              <a:off x="0" y="0"/>
              <a:ext cx="1079801" cy="348285"/>
            </a:xfrm>
            <a:custGeom>
              <a:avLst/>
              <a:gdLst/>
              <a:ahLst/>
              <a:cxnLst/>
              <a:rect l="l" t="t" r="r" b="b"/>
              <a:pathLst>
                <a:path w="1079801" h="348285">
                  <a:moveTo>
                    <a:pt x="1079801" y="174142"/>
                  </a:moveTo>
                  <a:lnTo>
                    <a:pt x="876601" y="348285"/>
                  </a:lnTo>
                  <a:lnTo>
                    <a:pt x="203200" y="348285"/>
                  </a:lnTo>
                  <a:lnTo>
                    <a:pt x="0" y="174142"/>
                  </a:lnTo>
                  <a:lnTo>
                    <a:pt x="203200" y="0"/>
                  </a:lnTo>
                  <a:lnTo>
                    <a:pt x="876601" y="0"/>
                  </a:lnTo>
                  <a:lnTo>
                    <a:pt x="1079801" y="174142"/>
                  </a:lnTo>
                  <a:close/>
                </a:path>
              </a:pathLst>
            </a:custGeom>
            <a:solidFill>
              <a:srgbClr val="D770F1"/>
            </a:solidFill>
            <a:ln w="19050" cap="sq">
              <a:solidFill>
                <a:srgbClr val="000000"/>
              </a:solidFill>
              <a:prstDash val="solid"/>
              <a:miter/>
            </a:ln>
          </p:spPr>
        </p:sp>
        <p:sp>
          <p:nvSpPr>
            <p:cNvPr id="55" name="TextBox 55"/>
            <p:cNvSpPr txBox="1"/>
            <p:nvPr/>
          </p:nvSpPr>
          <p:spPr>
            <a:xfrm>
              <a:off x="114300" y="-28575"/>
              <a:ext cx="851201" cy="376860"/>
            </a:xfrm>
            <a:prstGeom prst="rect">
              <a:avLst/>
            </a:prstGeom>
          </p:spPr>
          <p:txBody>
            <a:bodyPr lIns="50800" tIns="50800" rIns="50800" bIns="50800" rtlCol="0" anchor="ctr"/>
            <a:lstStyle/>
            <a:p>
              <a:pPr algn="ctr">
                <a:lnSpc>
                  <a:spcPts val="2380"/>
                </a:lnSpc>
              </a:pPr>
              <a:r>
                <a:rPr lang="en-US" sz="1700">
                  <a:solidFill>
                    <a:srgbClr val="FFFFFF"/>
                  </a:solidFill>
                  <a:latin typeface="Canva Sans"/>
                  <a:ea typeface="Canva Sans"/>
                  <a:cs typeface="Canva Sans"/>
                  <a:sym typeface="Canva Sans"/>
                </a:rPr>
                <a:t>Conflit potentiel ou controverse avec acteur locaux</a:t>
              </a:r>
            </a:p>
          </p:txBody>
        </p:sp>
      </p:grpSp>
      <p:grpSp>
        <p:nvGrpSpPr>
          <p:cNvPr id="56" name="Group 56"/>
          <p:cNvGrpSpPr/>
          <p:nvPr/>
        </p:nvGrpSpPr>
        <p:grpSpPr>
          <a:xfrm>
            <a:off x="7034399" y="1874299"/>
            <a:ext cx="3333784" cy="1220169"/>
            <a:chOff x="0" y="0"/>
            <a:chExt cx="1161937" cy="425270"/>
          </a:xfrm>
        </p:grpSpPr>
        <p:sp>
          <p:nvSpPr>
            <p:cNvPr id="57" name="Freeform 57"/>
            <p:cNvSpPr/>
            <p:nvPr/>
          </p:nvSpPr>
          <p:spPr>
            <a:xfrm>
              <a:off x="0" y="0"/>
              <a:ext cx="1161937" cy="425411"/>
            </a:xfrm>
            <a:custGeom>
              <a:avLst/>
              <a:gdLst/>
              <a:ahLst/>
              <a:cxnLst/>
              <a:rect l="l" t="t" r="r" b="b"/>
              <a:pathLst>
                <a:path w="1161937" h="425411">
                  <a:moveTo>
                    <a:pt x="659722" y="0"/>
                  </a:moveTo>
                  <a:cubicBezTo>
                    <a:pt x="672467" y="0"/>
                    <a:pt x="685289" y="0"/>
                    <a:pt x="698008" y="0"/>
                  </a:cubicBezTo>
                  <a:cubicBezTo>
                    <a:pt x="799418" y="7103"/>
                    <a:pt x="862795" y="30747"/>
                    <a:pt x="891661" y="69435"/>
                  </a:cubicBezTo>
                  <a:cubicBezTo>
                    <a:pt x="1060729" y="64276"/>
                    <a:pt x="1177126" y="137430"/>
                    <a:pt x="1108739" y="209228"/>
                  </a:cubicBezTo>
                  <a:cubicBezTo>
                    <a:pt x="1133649" y="224315"/>
                    <a:pt x="1154432" y="241191"/>
                    <a:pt x="1161937" y="263842"/>
                  </a:cubicBezTo>
                  <a:cubicBezTo>
                    <a:pt x="1161937" y="270330"/>
                    <a:pt x="1161937" y="276803"/>
                    <a:pt x="1161937" y="283291"/>
                  </a:cubicBezTo>
                  <a:cubicBezTo>
                    <a:pt x="1139570" y="340939"/>
                    <a:pt x="1043323" y="379894"/>
                    <a:pt x="885313" y="369407"/>
                  </a:cubicBezTo>
                  <a:cubicBezTo>
                    <a:pt x="844657" y="399007"/>
                    <a:pt x="772316" y="429508"/>
                    <a:pt x="659746" y="424957"/>
                  </a:cubicBezTo>
                  <a:cubicBezTo>
                    <a:pt x="601560" y="423014"/>
                    <a:pt x="561081" y="411759"/>
                    <a:pt x="525640" y="398084"/>
                  </a:cubicBezTo>
                  <a:cubicBezTo>
                    <a:pt x="488311" y="409451"/>
                    <a:pt x="447883" y="418372"/>
                    <a:pt x="389470" y="418470"/>
                  </a:cubicBezTo>
                  <a:cubicBezTo>
                    <a:pt x="254332" y="418638"/>
                    <a:pt x="163929" y="374846"/>
                    <a:pt x="161738" y="314779"/>
                  </a:cubicBezTo>
                  <a:cubicBezTo>
                    <a:pt x="74861" y="300727"/>
                    <a:pt x="16020" y="274497"/>
                    <a:pt x="0" y="229614"/>
                  </a:cubicBezTo>
                  <a:cubicBezTo>
                    <a:pt x="0" y="223126"/>
                    <a:pt x="0" y="216625"/>
                    <a:pt x="0" y="210165"/>
                  </a:cubicBezTo>
                  <a:cubicBezTo>
                    <a:pt x="17683" y="165688"/>
                    <a:pt x="73325" y="137751"/>
                    <a:pt x="165969" y="125908"/>
                  </a:cubicBezTo>
                  <a:cubicBezTo>
                    <a:pt x="160403" y="50881"/>
                    <a:pt x="345718" y="3999"/>
                    <a:pt x="497959" y="37053"/>
                  </a:cubicBezTo>
                  <a:cubicBezTo>
                    <a:pt x="534206" y="20708"/>
                    <a:pt x="585489" y="2880"/>
                    <a:pt x="659722" y="0"/>
                  </a:cubicBezTo>
                  <a:close/>
                </a:path>
              </a:pathLst>
            </a:custGeom>
            <a:solidFill>
              <a:srgbClr val="A9D2F8"/>
            </a:solidFill>
            <a:ln w="19050" cap="sq">
              <a:solidFill>
                <a:srgbClr val="000000"/>
              </a:solidFill>
              <a:prstDash val="solid"/>
              <a:miter/>
            </a:ln>
          </p:spPr>
        </p:sp>
        <p:sp>
          <p:nvSpPr>
            <p:cNvPr id="58" name="TextBox 58"/>
            <p:cNvSpPr txBox="1"/>
            <p:nvPr/>
          </p:nvSpPr>
          <p:spPr>
            <a:xfrm>
              <a:off x="54466" y="42303"/>
              <a:ext cx="1053005" cy="322214"/>
            </a:xfrm>
            <a:prstGeom prst="rect">
              <a:avLst/>
            </a:prstGeom>
          </p:spPr>
          <p:txBody>
            <a:bodyPr lIns="50800" tIns="50800" rIns="50800" bIns="50800" rtlCol="0" anchor="ctr"/>
            <a:lstStyle/>
            <a:p>
              <a:pPr algn="ctr">
                <a:lnSpc>
                  <a:spcPts val="2380"/>
                </a:lnSpc>
              </a:pPr>
              <a:r>
                <a:rPr lang="en-US" sz="1700" b="1">
                  <a:solidFill>
                    <a:srgbClr val="FFFFFF"/>
                  </a:solidFill>
                  <a:latin typeface="Canva Sans Bold"/>
                  <a:ea typeface="Canva Sans Bold"/>
                  <a:cs typeface="Canva Sans Bold"/>
                  <a:sym typeface="Canva Sans Bold"/>
                </a:rPr>
                <a:t>Population/Riverain</a:t>
              </a:r>
            </a:p>
          </p:txBody>
        </p:sp>
      </p:grpSp>
      <p:sp>
        <p:nvSpPr>
          <p:cNvPr id="59" name="AutoShape 59"/>
          <p:cNvSpPr/>
          <p:nvPr/>
        </p:nvSpPr>
        <p:spPr>
          <a:xfrm flipH="1">
            <a:off x="9780319" y="2484384"/>
            <a:ext cx="2057322" cy="1830087"/>
          </a:xfrm>
          <a:prstGeom prst="line">
            <a:avLst/>
          </a:prstGeom>
          <a:ln w="57150" cap="flat">
            <a:solidFill>
              <a:srgbClr val="D770F1"/>
            </a:solidFill>
            <a:prstDash val="solid"/>
            <a:headEnd type="none" w="sm" len="sm"/>
            <a:tailEnd type="triangle" w="lg" len="med"/>
          </a:ln>
        </p:spPr>
      </p:sp>
      <p:sp>
        <p:nvSpPr>
          <p:cNvPr id="60" name="AutoShape 60"/>
          <p:cNvSpPr/>
          <p:nvPr/>
        </p:nvSpPr>
        <p:spPr>
          <a:xfrm flipH="1">
            <a:off x="10306583" y="3734834"/>
            <a:ext cx="1375233" cy="910578"/>
          </a:xfrm>
          <a:prstGeom prst="line">
            <a:avLst/>
          </a:prstGeom>
          <a:ln w="57150" cap="flat">
            <a:solidFill>
              <a:srgbClr val="D770F1"/>
            </a:solidFill>
            <a:prstDash val="solid"/>
            <a:headEnd type="none" w="sm" len="sm"/>
            <a:tailEnd type="triangle" w="lg" len="med"/>
          </a:ln>
        </p:spPr>
      </p:sp>
      <p:sp>
        <p:nvSpPr>
          <p:cNvPr id="61" name="AutoShape 61"/>
          <p:cNvSpPr/>
          <p:nvPr/>
        </p:nvSpPr>
        <p:spPr>
          <a:xfrm>
            <a:off x="5447588" y="2626258"/>
            <a:ext cx="2000927" cy="1725028"/>
          </a:xfrm>
          <a:prstGeom prst="line">
            <a:avLst/>
          </a:prstGeom>
          <a:ln w="57150" cap="flat">
            <a:solidFill>
              <a:srgbClr val="D770F1"/>
            </a:solidFill>
            <a:prstDash val="solid"/>
            <a:headEnd type="none" w="sm" len="sm"/>
            <a:tailEnd type="triangle" w="lg" len="med"/>
          </a:ln>
        </p:spPr>
      </p:sp>
      <p:sp>
        <p:nvSpPr>
          <p:cNvPr id="62" name="AutoShape 62"/>
          <p:cNvSpPr/>
          <p:nvPr/>
        </p:nvSpPr>
        <p:spPr>
          <a:xfrm>
            <a:off x="5505421" y="3849847"/>
            <a:ext cx="1719132" cy="692367"/>
          </a:xfrm>
          <a:prstGeom prst="line">
            <a:avLst/>
          </a:prstGeom>
          <a:ln w="57150" cap="flat">
            <a:solidFill>
              <a:srgbClr val="D770F1"/>
            </a:solidFill>
            <a:prstDash val="solid"/>
            <a:headEnd type="none" w="sm" len="sm"/>
            <a:tailEnd type="triangle" w="lg" len="med"/>
          </a:ln>
        </p:spPr>
      </p:sp>
      <p:sp>
        <p:nvSpPr>
          <p:cNvPr id="63" name="AutoShape 63"/>
          <p:cNvSpPr/>
          <p:nvPr/>
        </p:nvSpPr>
        <p:spPr>
          <a:xfrm>
            <a:off x="8701291" y="3065596"/>
            <a:ext cx="772" cy="959490"/>
          </a:xfrm>
          <a:prstGeom prst="line">
            <a:avLst/>
          </a:prstGeom>
          <a:ln w="57150" cap="flat">
            <a:solidFill>
              <a:srgbClr val="9D9D9D"/>
            </a:solidFill>
            <a:prstDash val="solid"/>
            <a:headEnd type="none" w="sm" len="sm"/>
            <a:tailEnd type="triangle" w="lg" len="med"/>
          </a:ln>
        </p:spPr>
      </p:sp>
      <p:sp>
        <p:nvSpPr>
          <p:cNvPr id="64" name="AutoShape 64"/>
          <p:cNvSpPr/>
          <p:nvPr/>
        </p:nvSpPr>
        <p:spPr>
          <a:xfrm flipH="1" flipV="1">
            <a:off x="6738970" y="5916230"/>
            <a:ext cx="504846" cy="40662"/>
          </a:xfrm>
          <a:prstGeom prst="line">
            <a:avLst/>
          </a:prstGeom>
          <a:ln w="57150" cap="flat">
            <a:solidFill>
              <a:srgbClr val="0F6E56"/>
            </a:solidFill>
            <a:prstDash val="solid"/>
            <a:headEnd type="none" w="sm" len="sm"/>
            <a:tailEnd type="triangle" w="lg" len="med"/>
          </a:ln>
        </p:spPr>
      </p:sp>
      <p:sp>
        <p:nvSpPr>
          <p:cNvPr id="65" name="AutoShape 65"/>
          <p:cNvSpPr/>
          <p:nvPr/>
        </p:nvSpPr>
        <p:spPr>
          <a:xfrm flipH="1">
            <a:off x="6795928" y="6616621"/>
            <a:ext cx="428625" cy="180807"/>
          </a:xfrm>
          <a:prstGeom prst="line">
            <a:avLst/>
          </a:prstGeom>
          <a:ln w="57150" cap="flat">
            <a:solidFill>
              <a:srgbClr val="0F6E56"/>
            </a:solidFill>
            <a:prstDash val="solid"/>
            <a:headEnd type="none" w="sm" len="sm"/>
            <a:tailEnd type="triangle" w="lg" len="med"/>
          </a:ln>
        </p:spPr>
      </p:sp>
      <p:sp>
        <p:nvSpPr>
          <p:cNvPr id="66" name="AutoShape 66"/>
          <p:cNvSpPr/>
          <p:nvPr/>
        </p:nvSpPr>
        <p:spPr>
          <a:xfrm flipH="1">
            <a:off x="6795928" y="7276350"/>
            <a:ext cx="428625" cy="511424"/>
          </a:xfrm>
          <a:prstGeom prst="line">
            <a:avLst/>
          </a:prstGeom>
          <a:ln w="57150" cap="flat">
            <a:solidFill>
              <a:srgbClr val="0F6E56"/>
            </a:solidFill>
            <a:prstDash val="solid"/>
            <a:headEnd type="none" w="sm" len="sm"/>
            <a:tailEnd type="triangle" w="lg" len="med"/>
          </a:ln>
        </p:spPr>
      </p:sp>
      <p:sp>
        <p:nvSpPr>
          <p:cNvPr id="67" name="AutoShape 67"/>
          <p:cNvSpPr/>
          <p:nvPr/>
        </p:nvSpPr>
        <p:spPr>
          <a:xfrm flipH="1">
            <a:off x="6795928" y="7276350"/>
            <a:ext cx="1236003" cy="1572132"/>
          </a:xfrm>
          <a:prstGeom prst="line">
            <a:avLst/>
          </a:prstGeom>
          <a:ln w="57150" cap="flat">
            <a:solidFill>
              <a:srgbClr val="0F6E56"/>
            </a:solidFill>
            <a:prstDash val="solid"/>
            <a:headEnd type="none" w="sm" len="sm"/>
            <a:tailEnd type="triangle" w="lg" len="med"/>
          </a:ln>
        </p:spPr>
      </p:sp>
      <p:sp>
        <p:nvSpPr>
          <p:cNvPr id="68" name="AutoShape 68"/>
          <p:cNvSpPr/>
          <p:nvPr/>
        </p:nvSpPr>
        <p:spPr>
          <a:xfrm flipH="1" flipV="1">
            <a:off x="2591240" y="7599028"/>
            <a:ext cx="656251" cy="1249454"/>
          </a:xfrm>
          <a:prstGeom prst="line">
            <a:avLst/>
          </a:prstGeom>
          <a:ln w="57150" cap="flat">
            <a:solidFill>
              <a:srgbClr val="0F6E56"/>
            </a:solidFill>
            <a:prstDash val="solid"/>
            <a:headEnd type="none" w="sm" len="sm"/>
            <a:tailEnd type="triangle" w="lg" len="med"/>
          </a:ln>
        </p:spPr>
      </p:sp>
      <p:sp>
        <p:nvSpPr>
          <p:cNvPr id="69" name="AutoShape 69"/>
          <p:cNvSpPr/>
          <p:nvPr/>
        </p:nvSpPr>
        <p:spPr>
          <a:xfrm flipH="1" flipV="1">
            <a:off x="2941340" y="7384584"/>
            <a:ext cx="306151" cy="403189"/>
          </a:xfrm>
          <a:prstGeom prst="line">
            <a:avLst/>
          </a:prstGeom>
          <a:ln w="57150" cap="flat">
            <a:solidFill>
              <a:srgbClr val="0F6E56"/>
            </a:solidFill>
            <a:prstDash val="solid"/>
            <a:headEnd type="none" w="sm" len="sm"/>
            <a:tailEnd type="triangle" w="lg" len="med"/>
          </a:ln>
        </p:spPr>
      </p:sp>
      <p:sp>
        <p:nvSpPr>
          <p:cNvPr id="70" name="AutoShape 70"/>
          <p:cNvSpPr/>
          <p:nvPr/>
        </p:nvSpPr>
        <p:spPr>
          <a:xfrm flipH="1">
            <a:off x="2727952" y="6797428"/>
            <a:ext cx="519539" cy="207402"/>
          </a:xfrm>
          <a:prstGeom prst="line">
            <a:avLst/>
          </a:prstGeom>
          <a:ln w="57150" cap="flat">
            <a:solidFill>
              <a:srgbClr val="0F6E56"/>
            </a:solidFill>
            <a:prstDash val="solid"/>
            <a:headEnd type="none" w="sm" len="sm"/>
            <a:tailEnd type="triangle" w="lg" len="med"/>
          </a:ln>
        </p:spPr>
      </p:sp>
      <p:sp>
        <p:nvSpPr>
          <p:cNvPr id="71" name="AutoShape 71"/>
          <p:cNvSpPr/>
          <p:nvPr/>
        </p:nvSpPr>
        <p:spPr>
          <a:xfrm flipV="1">
            <a:off x="10179574" y="5730696"/>
            <a:ext cx="787826" cy="488387"/>
          </a:xfrm>
          <a:prstGeom prst="line">
            <a:avLst/>
          </a:prstGeom>
          <a:ln w="57150" cap="flat">
            <a:solidFill>
              <a:srgbClr val="0F6E56"/>
            </a:solidFill>
            <a:prstDash val="solid"/>
            <a:headEnd type="none" w="sm" len="sm"/>
            <a:tailEnd type="triangle" w="lg" len="med"/>
          </a:ln>
        </p:spPr>
      </p:sp>
      <p:sp>
        <p:nvSpPr>
          <p:cNvPr id="72" name="AutoShape 72"/>
          <p:cNvSpPr/>
          <p:nvPr/>
        </p:nvSpPr>
        <p:spPr>
          <a:xfrm>
            <a:off x="11497208" y="7044307"/>
            <a:ext cx="3716" cy="1136918"/>
          </a:xfrm>
          <a:prstGeom prst="line">
            <a:avLst/>
          </a:prstGeom>
          <a:ln w="57150" cap="flat">
            <a:solidFill>
              <a:srgbClr val="D21D2C"/>
            </a:solidFill>
            <a:prstDash val="solid"/>
            <a:headEnd type="none" w="sm" len="sm"/>
            <a:tailEnd type="triangle" w="lg" len="med"/>
          </a:ln>
        </p:spPr>
      </p:sp>
      <p:sp>
        <p:nvSpPr>
          <p:cNvPr id="73" name="AutoShape 73"/>
          <p:cNvSpPr/>
          <p:nvPr/>
        </p:nvSpPr>
        <p:spPr>
          <a:xfrm flipH="1" flipV="1">
            <a:off x="13388614" y="8448537"/>
            <a:ext cx="1168662" cy="0"/>
          </a:xfrm>
          <a:prstGeom prst="line">
            <a:avLst/>
          </a:prstGeom>
          <a:ln w="57150" cap="flat">
            <a:solidFill>
              <a:srgbClr val="9D9D9D"/>
            </a:solidFill>
            <a:prstDash val="solid"/>
            <a:headEnd type="none" w="sm" len="sm"/>
            <a:tailEnd type="triangle" w="lg" len="med"/>
          </a:ln>
        </p:spPr>
      </p:sp>
      <p:sp>
        <p:nvSpPr>
          <p:cNvPr id="74" name="AutoShape 74"/>
          <p:cNvSpPr/>
          <p:nvPr/>
        </p:nvSpPr>
        <p:spPr>
          <a:xfrm>
            <a:off x="14275239" y="5501638"/>
            <a:ext cx="386568" cy="0"/>
          </a:xfrm>
          <a:prstGeom prst="line">
            <a:avLst/>
          </a:prstGeom>
          <a:ln w="57150" cap="flat">
            <a:solidFill>
              <a:srgbClr val="0F6E56"/>
            </a:solidFill>
            <a:prstDash val="solid"/>
            <a:headEnd type="none" w="sm" len="sm"/>
            <a:tailEnd type="triangle" w="lg" len="med"/>
          </a:ln>
        </p:spPr>
      </p:sp>
      <p:sp>
        <p:nvSpPr>
          <p:cNvPr id="75" name="AutoShape 75"/>
          <p:cNvSpPr/>
          <p:nvPr/>
        </p:nvSpPr>
        <p:spPr>
          <a:xfrm>
            <a:off x="13271427" y="6665720"/>
            <a:ext cx="1291886" cy="311181"/>
          </a:xfrm>
          <a:prstGeom prst="line">
            <a:avLst/>
          </a:prstGeom>
          <a:ln w="57150" cap="flat">
            <a:solidFill>
              <a:srgbClr val="D21D2C"/>
            </a:solidFill>
            <a:prstDash val="solid"/>
            <a:headEnd type="none" w="sm" len="sm"/>
            <a:tailEnd type="triangle" w="lg" len="med"/>
          </a:ln>
        </p:spPr>
      </p:sp>
      <p:sp>
        <p:nvSpPr>
          <p:cNvPr id="76" name="AutoShape 76"/>
          <p:cNvSpPr/>
          <p:nvPr/>
        </p:nvSpPr>
        <p:spPr>
          <a:xfrm flipV="1">
            <a:off x="16191652" y="5871532"/>
            <a:ext cx="74675" cy="838058"/>
          </a:xfrm>
          <a:prstGeom prst="line">
            <a:avLst/>
          </a:prstGeom>
          <a:ln w="57150" cap="flat">
            <a:solidFill>
              <a:srgbClr val="0F6E56"/>
            </a:solidFill>
            <a:prstDash val="solid"/>
            <a:headEnd type="none" w="sm" len="sm"/>
            <a:tailEnd type="triangle" w="lg" len="med"/>
          </a:ln>
        </p:spPr>
      </p:sp>
      <p:sp>
        <p:nvSpPr>
          <p:cNvPr id="77" name="AutoShape 77"/>
          <p:cNvSpPr/>
          <p:nvPr/>
        </p:nvSpPr>
        <p:spPr>
          <a:xfrm flipV="1">
            <a:off x="1728585" y="4860176"/>
            <a:ext cx="0" cy="2029990"/>
          </a:xfrm>
          <a:prstGeom prst="line">
            <a:avLst/>
          </a:prstGeom>
          <a:ln w="57150" cap="flat">
            <a:solidFill>
              <a:srgbClr val="D770F1"/>
            </a:solidFill>
            <a:prstDash val="solid"/>
            <a:headEnd type="none" w="sm" len="sm"/>
            <a:tailEnd type="none" w="sm" len="sm"/>
          </a:ln>
        </p:spPr>
      </p:sp>
      <p:sp>
        <p:nvSpPr>
          <p:cNvPr id="78" name="AutoShape 78"/>
          <p:cNvSpPr/>
          <p:nvPr/>
        </p:nvSpPr>
        <p:spPr>
          <a:xfrm flipH="1" flipV="1">
            <a:off x="1728585" y="4860176"/>
            <a:ext cx="5623522" cy="46729"/>
          </a:xfrm>
          <a:prstGeom prst="line">
            <a:avLst/>
          </a:prstGeom>
          <a:ln w="57150" cap="flat">
            <a:solidFill>
              <a:srgbClr val="D770F1"/>
            </a:solidFill>
            <a:prstDash val="solid"/>
            <a:headEnd type="triangle" w="lg" len="med"/>
            <a:tailEnd type="none" w="sm" len="sm"/>
          </a:ln>
        </p:spPr>
      </p:sp>
      <p:sp>
        <p:nvSpPr>
          <p:cNvPr id="79" name="AutoShape 79"/>
          <p:cNvSpPr/>
          <p:nvPr/>
        </p:nvSpPr>
        <p:spPr>
          <a:xfrm flipV="1">
            <a:off x="16266327" y="4837888"/>
            <a:ext cx="20214" cy="293857"/>
          </a:xfrm>
          <a:prstGeom prst="line">
            <a:avLst/>
          </a:prstGeom>
          <a:ln w="57150" cap="flat">
            <a:solidFill>
              <a:srgbClr val="D770F1"/>
            </a:solidFill>
            <a:prstDash val="solid"/>
            <a:headEnd type="none" w="sm" len="sm"/>
            <a:tailEnd type="none" w="sm" len="sm"/>
          </a:ln>
        </p:spPr>
      </p:sp>
      <p:sp>
        <p:nvSpPr>
          <p:cNvPr id="80" name="AutoShape 80"/>
          <p:cNvSpPr/>
          <p:nvPr/>
        </p:nvSpPr>
        <p:spPr>
          <a:xfrm>
            <a:off x="10074615" y="4837888"/>
            <a:ext cx="6211925" cy="0"/>
          </a:xfrm>
          <a:prstGeom prst="line">
            <a:avLst/>
          </a:prstGeom>
          <a:ln w="57150" cap="flat">
            <a:solidFill>
              <a:srgbClr val="D770F1"/>
            </a:solidFill>
            <a:prstDash val="solid"/>
            <a:headEnd type="triangle" w="lg" len="med"/>
            <a:tailEnd type="none" w="sm" len="sm"/>
          </a:ln>
        </p:spPr>
      </p:sp>
      <p:grpSp>
        <p:nvGrpSpPr>
          <p:cNvPr id="81" name="Group 81"/>
          <p:cNvGrpSpPr/>
          <p:nvPr/>
        </p:nvGrpSpPr>
        <p:grpSpPr>
          <a:xfrm>
            <a:off x="15515874" y="1829991"/>
            <a:ext cx="2676921" cy="2469418"/>
            <a:chOff x="0" y="0"/>
            <a:chExt cx="705033" cy="650382"/>
          </a:xfrm>
        </p:grpSpPr>
        <p:sp>
          <p:nvSpPr>
            <p:cNvPr id="82" name="Freeform 82"/>
            <p:cNvSpPr/>
            <p:nvPr/>
          </p:nvSpPr>
          <p:spPr>
            <a:xfrm>
              <a:off x="0" y="0"/>
              <a:ext cx="705033" cy="650382"/>
            </a:xfrm>
            <a:custGeom>
              <a:avLst/>
              <a:gdLst/>
              <a:ahLst/>
              <a:cxnLst/>
              <a:rect l="l" t="t" r="r" b="b"/>
              <a:pathLst>
                <a:path w="705033" h="650382">
                  <a:moveTo>
                    <a:pt x="86763" y="0"/>
                  </a:moveTo>
                  <a:lnTo>
                    <a:pt x="618270" y="0"/>
                  </a:lnTo>
                  <a:cubicBezTo>
                    <a:pt x="641281" y="0"/>
                    <a:pt x="663349" y="9141"/>
                    <a:pt x="679620" y="25412"/>
                  </a:cubicBezTo>
                  <a:cubicBezTo>
                    <a:pt x="695892" y="41683"/>
                    <a:pt x="705033" y="63752"/>
                    <a:pt x="705033" y="86763"/>
                  </a:cubicBezTo>
                  <a:lnTo>
                    <a:pt x="705033" y="563619"/>
                  </a:lnTo>
                  <a:cubicBezTo>
                    <a:pt x="705033" y="611537"/>
                    <a:pt x="666188" y="650382"/>
                    <a:pt x="618270" y="650382"/>
                  </a:cubicBezTo>
                  <a:lnTo>
                    <a:pt x="86763" y="650382"/>
                  </a:lnTo>
                  <a:cubicBezTo>
                    <a:pt x="63752" y="650382"/>
                    <a:pt x="41683" y="641241"/>
                    <a:pt x="25412" y="624969"/>
                  </a:cubicBezTo>
                  <a:cubicBezTo>
                    <a:pt x="9141" y="608698"/>
                    <a:pt x="0" y="586630"/>
                    <a:pt x="0" y="563619"/>
                  </a:cubicBezTo>
                  <a:lnTo>
                    <a:pt x="0" y="86763"/>
                  </a:lnTo>
                  <a:cubicBezTo>
                    <a:pt x="0" y="38845"/>
                    <a:pt x="38845" y="0"/>
                    <a:pt x="86763" y="0"/>
                  </a:cubicBezTo>
                  <a:close/>
                </a:path>
              </a:pathLst>
            </a:custGeom>
            <a:solidFill>
              <a:srgbClr val="FFFFFF"/>
            </a:solidFill>
            <a:ln w="19050" cap="rnd">
              <a:solidFill>
                <a:srgbClr val="000000"/>
              </a:solidFill>
              <a:prstDash val="solid"/>
              <a:round/>
            </a:ln>
          </p:spPr>
        </p:sp>
        <p:sp>
          <p:nvSpPr>
            <p:cNvPr id="83" name="TextBox 83"/>
            <p:cNvSpPr txBox="1"/>
            <p:nvPr/>
          </p:nvSpPr>
          <p:spPr>
            <a:xfrm>
              <a:off x="0" y="-47625"/>
              <a:ext cx="705033" cy="698007"/>
            </a:xfrm>
            <a:prstGeom prst="rect">
              <a:avLst/>
            </a:prstGeom>
          </p:spPr>
          <p:txBody>
            <a:bodyPr lIns="50800" tIns="50800" rIns="50800" bIns="50800" rtlCol="0" anchor="ctr"/>
            <a:lstStyle/>
            <a:p>
              <a:pPr algn="ctr">
                <a:lnSpc>
                  <a:spcPts val="2800"/>
                </a:lnSpc>
              </a:pPr>
              <a:r>
                <a:rPr lang="en-US" sz="2000">
                  <a:solidFill>
                    <a:srgbClr val="FFFFFF"/>
                  </a:solidFill>
                  <a:latin typeface="Canva Sans"/>
                  <a:ea typeface="Canva Sans"/>
                  <a:cs typeface="Canva Sans"/>
                  <a:sym typeface="Canva Sans"/>
                </a:rPr>
                <a:t>Ressource en eau</a:t>
              </a:r>
            </a:p>
          </p:txBody>
        </p:sp>
      </p:grpSp>
      <p:grpSp>
        <p:nvGrpSpPr>
          <p:cNvPr id="84" name="Group 84"/>
          <p:cNvGrpSpPr/>
          <p:nvPr/>
        </p:nvGrpSpPr>
        <p:grpSpPr>
          <a:xfrm rot="33802">
            <a:off x="15913762" y="2450740"/>
            <a:ext cx="1881145" cy="595382"/>
            <a:chOff x="0" y="0"/>
            <a:chExt cx="757676" cy="239804"/>
          </a:xfrm>
        </p:grpSpPr>
        <p:sp>
          <p:nvSpPr>
            <p:cNvPr id="85" name="Freeform 85"/>
            <p:cNvSpPr/>
            <p:nvPr/>
          </p:nvSpPr>
          <p:spPr>
            <a:xfrm>
              <a:off x="0" y="0"/>
              <a:ext cx="757676" cy="239804"/>
            </a:xfrm>
            <a:custGeom>
              <a:avLst/>
              <a:gdLst/>
              <a:ahLst/>
              <a:cxnLst/>
              <a:rect l="l" t="t" r="r" b="b"/>
              <a:pathLst>
                <a:path w="757676" h="239804">
                  <a:moveTo>
                    <a:pt x="378838" y="0"/>
                  </a:moveTo>
                  <a:cubicBezTo>
                    <a:pt x="169612" y="0"/>
                    <a:pt x="0" y="53682"/>
                    <a:pt x="0" y="119902"/>
                  </a:cubicBezTo>
                  <a:cubicBezTo>
                    <a:pt x="0" y="186122"/>
                    <a:pt x="169612" y="239804"/>
                    <a:pt x="378838" y="239804"/>
                  </a:cubicBezTo>
                  <a:cubicBezTo>
                    <a:pt x="588064" y="239804"/>
                    <a:pt x="757676" y="186122"/>
                    <a:pt x="757676" y="119902"/>
                  </a:cubicBezTo>
                  <a:cubicBezTo>
                    <a:pt x="757676" y="53682"/>
                    <a:pt x="588064" y="0"/>
                    <a:pt x="378838" y="0"/>
                  </a:cubicBezTo>
                  <a:close/>
                </a:path>
              </a:pathLst>
            </a:custGeom>
            <a:solidFill>
              <a:srgbClr val="DDDDDD"/>
            </a:solidFill>
            <a:ln w="19050" cap="sq">
              <a:solidFill>
                <a:srgbClr val="000000"/>
              </a:solidFill>
              <a:prstDash val="solid"/>
              <a:miter/>
            </a:ln>
          </p:spPr>
        </p:sp>
        <p:sp>
          <p:nvSpPr>
            <p:cNvPr id="86" name="TextBox 86"/>
            <p:cNvSpPr txBox="1"/>
            <p:nvPr/>
          </p:nvSpPr>
          <p:spPr>
            <a:xfrm>
              <a:off x="71032" y="-6093"/>
              <a:ext cx="615612" cy="223416"/>
            </a:xfrm>
            <a:prstGeom prst="rect">
              <a:avLst/>
            </a:prstGeom>
          </p:spPr>
          <p:txBody>
            <a:bodyPr lIns="50800" tIns="50800" rIns="50800" bIns="50800" rtlCol="0" anchor="ctr"/>
            <a:lstStyle/>
            <a:p>
              <a:pPr algn="ctr">
                <a:lnSpc>
                  <a:spcPts val="2380"/>
                </a:lnSpc>
              </a:pPr>
              <a:r>
                <a:rPr lang="en-US" sz="1700">
                  <a:solidFill>
                    <a:srgbClr val="000000"/>
                  </a:solidFill>
                  <a:latin typeface="Canva Sans"/>
                  <a:ea typeface="Canva Sans"/>
                  <a:cs typeface="Canva Sans"/>
                  <a:sym typeface="Canva Sans"/>
                </a:rPr>
                <a:t>Impact direct</a:t>
              </a:r>
            </a:p>
          </p:txBody>
        </p:sp>
      </p:grpSp>
      <p:grpSp>
        <p:nvGrpSpPr>
          <p:cNvPr id="87" name="Group 87"/>
          <p:cNvGrpSpPr/>
          <p:nvPr/>
        </p:nvGrpSpPr>
        <p:grpSpPr>
          <a:xfrm>
            <a:off x="15658233" y="3254402"/>
            <a:ext cx="2392202" cy="739786"/>
            <a:chOff x="0" y="0"/>
            <a:chExt cx="804945" cy="248929"/>
          </a:xfrm>
        </p:grpSpPr>
        <p:sp>
          <p:nvSpPr>
            <p:cNvPr id="88" name="Freeform 88"/>
            <p:cNvSpPr/>
            <p:nvPr/>
          </p:nvSpPr>
          <p:spPr>
            <a:xfrm>
              <a:off x="0" y="0"/>
              <a:ext cx="804945" cy="248929"/>
            </a:xfrm>
            <a:custGeom>
              <a:avLst/>
              <a:gdLst/>
              <a:ahLst/>
              <a:cxnLst/>
              <a:rect l="l" t="t" r="r" b="b"/>
              <a:pathLst>
                <a:path w="804945" h="248929">
                  <a:moveTo>
                    <a:pt x="804945" y="124464"/>
                  </a:moveTo>
                  <a:lnTo>
                    <a:pt x="601745" y="248929"/>
                  </a:lnTo>
                  <a:lnTo>
                    <a:pt x="203200" y="248929"/>
                  </a:lnTo>
                  <a:lnTo>
                    <a:pt x="0" y="124464"/>
                  </a:lnTo>
                  <a:lnTo>
                    <a:pt x="203200" y="0"/>
                  </a:lnTo>
                  <a:lnTo>
                    <a:pt x="601745" y="0"/>
                  </a:lnTo>
                  <a:lnTo>
                    <a:pt x="804945" y="124464"/>
                  </a:lnTo>
                  <a:close/>
                </a:path>
              </a:pathLst>
            </a:custGeom>
            <a:solidFill>
              <a:srgbClr val="DDDDDD"/>
            </a:solidFill>
            <a:ln w="19050" cap="sq">
              <a:solidFill>
                <a:srgbClr val="000000"/>
              </a:solidFill>
              <a:prstDash val="solid"/>
              <a:miter/>
            </a:ln>
          </p:spPr>
        </p:sp>
        <p:sp>
          <p:nvSpPr>
            <p:cNvPr id="89" name="TextBox 89"/>
            <p:cNvSpPr txBox="1"/>
            <p:nvPr/>
          </p:nvSpPr>
          <p:spPr>
            <a:xfrm>
              <a:off x="114300" y="-28575"/>
              <a:ext cx="576345" cy="277504"/>
            </a:xfrm>
            <a:prstGeom prst="rect">
              <a:avLst/>
            </a:prstGeom>
          </p:spPr>
          <p:txBody>
            <a:bodyPr lIns="50800" tIns="50800" rIns="50800" bIns="50800" rtlCol="0" anchor="ctr"/>
            <a:lstStyle/>
            <a:p>
              <a:pPr algn="ctr">
                <a:lnSpc>
                  <a:spcPts val="1960"/>
                </a:lnSpc>
              </a:pPr>
              <a:r>
                <a:rPr lang="en-US" sz="1400">
                  <a:solidFill>
                    <a:srgbClr val="04342C"/>
                  </a:solidFill>
                  <a:latin typeface="Canva Sans"/>
                  <a:ea typeface="Canva Sans"/>
                  <a:cs typeface="Canva Sans"/>
                  <a:sym typeface="Canva Sans"/>
                </a:rPr>
                <a:t>Impact indirect</a:t>
              </a:r>
            </a:p>
          </p:txBody>
        </p:sp>
      </p:grpSp>
      <p:sp>
        <p:nvSpPr>
          <p:cNvPr id="90" name="Freeform 90"/>
          <p:cNvSpPr/>
          <p:nvPr/>
        </p:nvSpPr>
        <p:spPr>
          <a:xfrm>
            <a:off x="15215049" y="8711064"/>
            <a:ext cx="589878" cy="589878"/>
          </a:xfrm>
          <a:custGeom>
            <a:avLst/>
            <a:gdLst/>
            <a:ahLst/>
            <a:cxnLst/>
            <a:rect l="l" t="t" r="r" b="b"/>
            <a:pathLst>
              <a:path w="589878" h="589878">
                <a:moveTo>
                  <a:pt x="0" y="0"/>
                </a:moveTo>
                <a:lnTo>
                  <a:pt x="589878" y="0"/>
                </a:lnTo>
                <a:lnTo>
                  <a:pt x="589878" y="589877"/>
                </a:lnTo>
                <a:lnTo>
                  <a:pt x="0" y="589877"/>
                </a:lnTo>
                <a:lnTo>
                  <a:pt x="0" y="0"/>
                </a:lnTo>
                <a:close/>
              </a:path>
            </a:pathLst>
          </a:custGeom>
          <a:blipFill>
            <a:blip r:embed="rId3"/>
            <a:stretch>
              <a:fillRect/>
            </a:stretch>
          </a:blipFill>
        </p:spPr>
      </p:sp>
      <p:sp>
        <p:nvSpPr>
          <p:cNvPr id="91" name="Freeform 91"/>
          <p:cNvSpPr/>
          <p:nvPr/>
        </p:nvSpPr>
        <p:spPr>
          <a:xfrm>
            <a:off x="15989568" y="8775802"/>
            <a:ext cx="1550195" cy="482498"/>
          </a:xfrm>
          <a:custGeom>
            <a:avLst/>
            <a:gdLst/>
            <a:ahLst/>
            <a:cxnLst/>
            <a:rect l="l" t="t" r="r" b="b"/>
            <a:pathLst>
              <a:path w="1550195" h="482498">
                <a:moveTo>
                  <a:pt x="0" y="0"/>
                </a:moveTo>
                <a:lnTo>
                  <a:pt x="1550195" y="0"/>
                </a:lnTo>
                <a:lnTo>
                  <a:pt x="1550195" y="482498"/>
                </a:lnTo>
                <a:lnTo>
                  <a:pt x="0" y="482498"/>
                </a:lnTo>
                <a:lnTo>
                  <a:pt x="0" y="0"/>
                </a:lnTo>
                <a:close/>
              </a:path>
            </a:pathLst>
          </a:custGeom>
          <a:blipFill>
            <a:blip r:embed="rId4"/>
            <a:stretch>
              <a:fillRect/>
            </a:stretch>
          </a:blipFill>
        </p:spPr>
      </p:sp>
      <p:sp>
        <p:nvSpPr>
          <p:cNvPr id="92" name="TextBox 92"/>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a:solidFill>
                  <a:srgbClr val="FFFFFF"/>
                </a:solidFill>
                <a:latin typeface="Canva Sans Bold"/>
                <a:ea typeface="Canva Sans Bold"/>
                <a:cs typeface="Canva Sans Bold"/>
                <a:sym typeface="Canva Sans Bold"/>
              </a:rPr>
              <a:t>5/6</a:t>
            </a:r>
          </a:p>
        </p:txBody>
      </p:sp>
      <p:sp>
        <p:nvSpPr>
          <p:cNvPr id="93" name="TextBox 93"/>
          <p:cNvSpPr txBox="1"/>
          <p:nvPr/>
        </p:nvSpPr>
        <p:spPr>
          <a:xfrm>
            <a:off x="1028700" y="679450"/>
            <a:ext cx="13137991" cy="422275"/>
          </a:xfrm>
          <a:prstGeom prst="rect">
            <a:avLst/>
          </a:prstGeom>
        </p:spPr>
        <p:txBody>
          <a:bodyPr lIns="0" tIns="0" rIns="0" bIns="0" rtlCol="0" anchor="t">
            <a:spAutoFit/>
          </a:bodyPr>
          <a:lstStyle/>
          <a:p>
            <a:pPr algn="l">
              <a:lnSpc>
                <a:spcPts val="3499"/>
              </a:lnSpc>
              <a:spcBef>
                <a:spcPct val="0"/>
              </a:spcBef>
            </a:pPr>
            <a:r>
              <a:rPr lang="en-US" sz="2499" spc="462">
                <a:solidFill>
                  <a:srgbClr val="5F5E5A"/>
                </a:solidFill>
                <a:latin typeface="Canva Sans"/>
                <a:ea typeface="Canva Sans"/>
                <a:cs typeface="Canva Sans"/>
                <a:sym typeface="Canva Sans"/>
              </a:rPr>
              <a:t>IV.b Zoom sur les impacts sur l’électricité, les risques et aléas</a:t>
            </a:r>
          </a:p>
        </p:txBody>
      </p:sp>
      <p:sp>
        <p:nvSpPr>
          <p:cNvPr id="94" name="TextBox 94"/>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95" name="TextBox 95"/>
          <p:cNvSpPr txBox="1"/>
          <p:nvPr/>
        </p:nvSpPr>
        <p:spPr>
          <a:xfrm>
            <a:off x="1028700" y="933450"/>
            <a:ext cx="7791133" cy="854076"/>
          </a:xfrm>
          <a:prstGeom prst="rect">
            <a:avLst/>
          </a:prstGeom>
        </p:spPr>
        <p:txBody>
          <a:bodyPr lIns="0" tIns="0" rIns="0" bIns="0" rtlCol="0" anchor="t">
            <a:spAutoFit/>
          </a:bodyPr>
          <a:lstStyle/>
          <a:p>
            <a:pPr algn="l">
              <a:lnSpc>
                <a:spcPts val="6999"/>
              </a:lnSpc>
              <a:spcBef>
                <a:spcPct val="0"/>
              </a:spcBef>
            </a:pPr>
            <a:r>
              <a:rPr lang="en-US" sz="4999" b="1">
                <a:solidFill>
                  <a:srgbClr val="F45317"/>
                </a:solidFill>
                <a:latin typeface="Canva Sans Bold"/>
                <a:ea typeface="Canva Sans Bold"/>
                <a:cs typeface="Canva Sans Bold"/>
                <a:sym typeface="Canva Sans Bold"/>
              </a:rPr>
              <a:t>Environnement et conflit</a:t>
            </a:r>
          </a:p>
        </p:txBody>
      </p:sp>
      <p:sp>
        <p:nvSpPr>
          <p:cNvPr id="96" name="TextBox 96"/>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97" name="TextBox 97"/>
          <p:cNvSpPr txBox="1"/>
          <p:nvPr/>
        </p:nvSpPr>
        <p:spPr>
          <a:xfrm>
            <a:off x="10726802" y="2741005"/>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peut provoquer</a:t>
            </a:r>
          </a:p>
        </p:txBody>
      </p:sp>
      <p:sp>
        <p:nvSpPr>
          <p:cNvPr id="98" name="TextBox 98"/>
          <p:cNvSpPr txBox="1"/>
          <p:nvPr/>
        </p:nvSpPr>
        <p:spPr>
          <a:xfrm>
            <a:off x="10466783" y="4030850"/>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peut provoquer</a:t>
            </a:r>
          </a:p>
        </p:txBody>
      </p:sp>
      <p:sp>
        <p:nvSpPr>
          <p:cNvPr id="99" name="TextBox 99"/>
          <p:cNvSpPr txBox="1"/>
          <p:nvPr/>
        </p:nvSpPr>
        <p:spPr>
          <a:xfrm>
            <a:off x="5301591" y="2883986"/>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peut provoquer</a:t>
            </a:r>
          </a:p>
        </p:txBody>
      </p:sp>
      <p:sp>
        <p:nvSpPr>
          <p:cNvPr id="100" name="TextBox 100"/>
          <p:cNvSpPr txBox="1"/>
          <p:nvPr/>
        </p:nvSpPr>
        <p:spPr>
          <a:xfrm>
            <a:off x="5564760" y="4032924"/>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peut provoquer</a:t>
            </a:r>
          </a:p>
        </p:txBody>
      </p:sp>
      <p:sp>
        <p:nvSpPr>
          <p:cNvPr id="101" name="TextBox 101"/>
          <p:cNvSpPr txBox="1"/>
          <p:nvPr/>
        </p:nvSpPr>
        <p:spPr>
          <a:xfrm>
            <a:off x="8015862" y="3226780"/>
            <a:ext cx="1370858"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Sont les principaux opposants au projet</a:t>
            </a:r>
          </a:p>
        </p:txBody>
      </p:sp>
      <p:sp>
        <p:nvSpPr>
          <p:cNvPr id="102" name="TextBox 102"/>
          <p:cNvSpPr txBox="1"/>
          <p:nvPr/>
        </p:nvSpPr>
        <p:spPr>
          <a:xfrm>
            <a:off x="13311163" y="8696799"/>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Fait fonctionner</a:t>
            </a:r>
          </a:p>
        </p:txBody>
      </p:sp>
      <p:sp>
        <p:nvSpPr>
          <p:cNvPr id="103" name="TextBox 103"/>
          <p:cNvSpPr txBox="1"/>
          <p:nvPr/>
        </p:nvSpPr>
        <p:spPr>
          <a:xfrm>
            <a:off x="10811780" y="7225164"/>
            <a:ext cx="1370858" cy="562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Redistribution potentielle de cette chaleur</a:t>
            </a:r>
          </a:p>
        </p:txBody>
      </p:sp>
      <p:sp>
        <p:nvSpPr>
          <p:cNvPr id="104" name="TextBox 104"/>
          <p:cNvSpPr txBox="1"/>
          <p:nvPr/>
        </p:nvSpPr>
        <p:spPr>
          <a:xfrm>
            <a:off x="13335391" y="6244511"/>
            <a:ext cx="1370858"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Contribue par sa production</a:t>
            </a:r>
          </a:p>
        </p:txBody>
      </p:sp>
      <p:sp>
        <p:nvSpPr>
          <p:cNvPr id="105" name="TextBox 105"/>
          <p:cNvSpPr txBox="1"/>
          <p:nvPr/>
        </p:nvSpPr>
        <p:spPr>
          <a:xfrm>
            <a:off x="15580898" y="6258481"/>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Constitue</a:t>
            </a:r>
          </a:p>
        </p:txBody>
      </p:sp>
      <p:sp>
        <p:nvSpPr>
          <p:cNvPr id="106" name="TextBox 106"/>
          <p:cNvSpPr txBox="1"/>
          <p:nvPr/>
        </p:nvSpPr>
        <p:spPr>
          <a:xfrm>
            <a:off x="13844191" y="5121725"/>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Constitue</a:t>
            </a:r>
          </a:p>
        </p:txBody>
      </p:sp>
      <p:sp>
        <p:nvSpPr>
          <p:cNvPr id="107" name="TextBox 107"/>
          <p:cNvSpPr txBox="1"/>
          <p:nvPr/>
        </p:nvSpPr>
        <p:spPr>
          <a:xfrm>
            <a:off x="9909334" y="5975942"/>
            <a:ext cx="3192395"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Engendre par son fonctionnement</a:t>
            </a:r>
          </a:p>
        </p:txBody>
      </p:sp>
      <p:sp>
        <p:nvSpPr>
          <p:cNvPr id="108" name="TextBox 108"/>
          <p:cNvSpPr txBox="1"/>
          <p:nvPr/>
        </p:nvSpPr>
        <p:spPr>
          <a:xfrm>
            <a:off x="2042523" y="6597571"/>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Provoque</a:t>
            </a:r>
          </a:p>
        </p:txBody>
      </p:sp>
      <p:sp>
        <p:nvSpPr>
          <p:cNvPr id="109" name="TextBox 109"/>
          <p:cNvSpPr txBox="1"/>
          <p:nvPr/>
        </p:nvSpPr>
        <p:spPr>
          <a:xfrm rot="-2060058">
            <a:off x="2250539" y="7633431"/>
            <a:ext cx="1370858" cy="1816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Provoque</a:t>
            </a:r>
          </a:p>
        </p:txBody>
      </p:sp>
      <p:sp>
        <p:nvSpPr>
          <p:cNvPr id="110" name="TextBox 110"/>
          <p:cNvSpPr txBox="1"/>
          <p:nvPr/>
        </p:nvSpPr>
        <p:spPr>
          <a:xfrm>
            <a:off x="6822513" y="5475288"/>
            <a:ext cx="1692605"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Engendre par la fin de vie des GPU</a:t>
            </a:r>
          </a:p>
        </p:txBody>
      </p:sp>
      <p:sp>
        <p:nvSpPr>
          <p:cNvPr id="111" name="TextBox 111"/>
          <p:cNvSpPr txBox="1"/>
          <p:nvPr/>
        </p:nvSpPr>
        <p:spPr>
          <a:xfrm>
            <a:off x="5722722" y="7012474"/>
            <a:ext cx="1692605" cy="372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Produit par son fonctionnement</a:t>
            </a:r>
          </a:p>
        </p:txBody>
      </p:sp>
      <p:sp>
        <p:nvSpPr>
          <p:cNvPr id="112" name="TextBox 112"/>
          <p:cNvSpPr txBox="1"/>
          <p:nvPr/>
        </p:nvSpPr>
        <p:spPr>
          <a:xfrm>
            <a:off x="6935618" y="7640119"/>
            <a:ext cx="1692605" cy="753110"/>
          </a:xfrm>
          <a:prstGeom prst="rect">
            <a:avLst/>
          </a:prstGeom>
        </p:spPr>
        <p:txBody>
          <a:bodyPr lIns="0" tIns="0" rIns="0" bIns="0" rtlCol="0" anchor="t">
            <a:spAutoFit/>
          </a:bodyPr>
          <a:lstStyle/>
          <a:p>
            <a:pPr algn="ctr">
              <a:lnSpc>
                <a:spcPts val="1540"/>
              </a:lnSpc>
              <a:spcBef>
                <a:spcPct val="0"/>
              </a:spcBef>
            </a:pPr>
            <a:r>
              <a:rPr lang="en-US" sz="1100">
                <a:solidFill>
                  <a:srgbClr val="000000"/>
                </a:solidFill>
                <a:latin typeface="Canva Sans"/>
                <a:ea typeface="Canva Sans"/>
                <a:cs typeface="Canva Sans"/>
                <a:sym typeface="Canva Sans"/>
              </a:rPr>
              <a:t>Le stockage de carburant pour les générateurs de secours provoque</a:t>
            </a:r>
          </a:p>
        </p:txBody>
      </p:sp>
      <p:sp>
        <p:nvSpPr>
          <p:cNvPr id="113" name="TextBox 113"/>
          <p:cNvSpPr txBox="1"/>
          <p:nvPr/>
        </p:nvSpPr>
        <p:spPr>
          <a:xfrm>
            <a:off x="16168905" y="1868735"/>
            <a:ext cx="1370858" cy="372746"/>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Canva Sans Bold"/>
                <a:ea typeface="Canva Sans Bold"/>
                <a:cs typeface="Canva Sans Bold"/>
                <a:sym typeface="Canva Sans Bold"/>
              </a:rPr>
              <a:t>Légende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69865" cy="1353063"/>
            <a:chOff x="0" y="0"/>
            <a:chExt cx="4890829" cy="356362"/>
          </a:xfrm>
        </p:grpSpPr>
        <p:sp>
          <p:nvSpPr>
            <p:cNvPr id="3" name="Freeform 3"/>
            <p:cNvSpPr/>
            <p:nvPr/>
          </p:nvSpPr>
          <p:spPr>
            <a:xfrm>
              <a:off x="0" y="0"/>
              <a:ext cx="4890829" cy="356362"/>
            </a:xfrm>
            <a:custGeom>
              <a:avLst/>
              <a:gdLst/>
              <a:ahLst/>
              <a:cxnLst/>
              <a:rect l="l" t="t" r="r" b="b"/>
              <a:pathLst>
                <a:path w="4890829" h="356362">
                  <a:moveTo>
                    <a:pt x="0" y="0"/>
                  </a:moveTo>
                  <a:lnTo>
                    <a:pt x="4890829" y="0"/>
                  </a:lnTo>
                  <a:lnTo>
                    <a:pt x="4890829" y="356362"/>
                  </a:lnTo>
                  <a:lnTo>
                    <a:pt x="0" y="356362"/>
                  </a:lnTo>
                  <a:close/>
                </a:path>
              </a:pathLst>
            </a:custGeom>
            <a:solidFill>
              <a:srgbClr val="F45317"/>
            </a:solidFill>
          </p:spPr>
        </p:sp>
        <p:sp>
          <p:nvSpPr>
            <p:cNvPr id="4" name="TextBox 4"/>
            <p:cNvSpPr txBox="1"/>
            <p:nvPr/>
          </p:nvSpPr>
          <p:spPr>
            <a:xfrm>
              <a:off x="0" y="-47625"/>
              <a:ext cx="4890829" cy="403987"/>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6" name="TextBox 6"/>
          <p:cNvSpPr txBox="1"/>
          <p:nvPr/>
        </p:nvSpPr>
        <p:spPr>
          <a:xfrm>
            <a:off x="1028700" y="923925"/>
            <a:ext cx="1827054" cy="903606"/>
          </a:xfrm>
          <a:prstGeom prst="rect">
            <a:avLst/>
          </a:prstGeom>
        </p:spPr>
        <p:txBody>
          <a:bodyPr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Plan</a:t>
            </a:r>
          </a:p>
        </p:txBody>
      </p:sp>
      <p:sp>
        <p:nvSpPr>
          <p:cNvPr id="7" name="TextBox 7"/>
          <p:cNvSpPr txBox="1"/>
          <p:nvPr/>
        </p:nvSpPr>
        <p:spPr>
          <a:xfrm>
            <a:off x="1028700" y="1587324"/>
            <a:ext cx="16896551" cy="6933569"/>
          </a:xfrm>
          <a:prstGeom prst="rect">
            <a:avLst/>
          </a:prstGeom>
        </p:spPr>
        <p:txBody>
          <a:bodyPr lIns="0" tIns="0" rIns="0" bIns="0" rtlCol="0" anchor="t">
            <a:spAutoFit/>
          </a:bodyPr>
          <a:lstStyle/>
          <a:p>
            <a:pPr algn="l">
              <a:lnSpc>
                <a:spcPts val="9249"/>
              </a:lnSpc>
            </a:pPr>
            <a:r>
              <a:rPr lang="en-US" sz="3699" b="1">
                <a:solidFill>
                  <a:srgbClr val="000000"/>
                </a:solidFill>
                <a:latin typeface="Canva Sans Bold"/>
                <a:ea typeface="Canva Sans Bold"/>
                <a:cs typeface="Canva Sans Bold"/>
                <a:sym typeface="Canva Sans Bold"/>
              </a:rPr>
              <a:t>I. Objectifs pédagogiques du dashboard</a:t>
            </a:r>
          </a:p>
          <a:p>
            <a:pPr algn="l">
              <a:lnSpc>
                <a:spcPts val="3000"/>
              </a:lnSpc>
            </a:pPr>
            <a:endParaRPr lang="en-US" sz="3699" b="1">
              <a:solidFill>
                <a:srgbClr val="000000"/>
              </a:solidFill>
              <a:latin typeface="Canva Sans Bold"/>
              <a:ea typeface="Canva Sans Bold"/>
              <a:cs typeface="Canva Sans Bold"/>
              <a:sym typeface="Canva Sans Bold"/>
            </a:endParaRPr>
          </a:p>
          <a:p>
            <a:pPr algn="l">
              <a:lnSpc>
                <a:spcPts val="3884"/>
              </a:lnSpc>
            </a:pPr>
            <a:r>
              <a:rPr lang="en-US" sz="3699" b="1">
                <a:solidFill>
                  <a:srgbClr val="000000"/>
                </a:solidFill>
                <a:latin typeface="Canva Sans Bold"/>
                <a:ea typeface="Canva Sans Bold"/>
                <a:cs typeface="Canva Sans Bold"/>
                <a:sym typeface="Canva Sans Bold"/>
              </a:rPr>
              <a:t>II. Point de départ : Réflexions et questionnements</a:t>
            </a:r>
          </a:p>
          <a:p>
            <a:pPr algn="l">
              <a:lnSpc>
                <a:spcPts val="4199"/>
              </a:lnSpc>
            </a:pPr>
            <a:r>
              <a:rPr lang="en-US" sz="2999">
                <a:solidFill>
                  <a:srgbClr val="000000"/>
                </a:solidFill>
                <a:latin typeface="Canva Sans"/>
                <a:ea typeface="Canva Sans"/>
                <a:cs typeface="Canva Sans"/>
                <a:sym typeface="Canva Sans"/>
              </a:rPr>
              <a:t>  a. Cas d’étude : Data center IA à Eybens par DataOne</a:t>
            </a:r>
          </a:p>
          <a:p>
            <a:pPr algn="l">
              <a:lnSpc>
                <a:spcPts val="4199"/>
              </a:lnSpc>
            </a:pPr>
            <a:r>
              <a:rPr lang="en-US" sz="2999">
                <a:solidFill>
                  <a:srgbClr val="000000"/>
                </a:solidFill>
                <a:latin typeface="Canva Sans"/>
                <a:ea typeface="Canva Sans"/>
                <a:cs typeface="Canva Sans"/>
                <a:sym typeface="Canva Sans"/>
              </a:rPr>
              <a:t>  b. Stratégie nationale : Faire de la France une puissance IA</a:t>
            </a:r>
          </a:p>
          <a:p>
            <a:pPr algn="l">
              <a:lnSpc>
                <a:spcPts val="4199"/>
              </a:lnSpc>
            </a:pPr>
            <a:r>
              <a:rPr lang="en-US" sz="2999">
                <a:solidFill>
                  <a:srgbClr val="000000"/>
                </a:solidFill>
                <a:latin typeface="Canva Sans"/>
                <a:ea typeface="Canva Sans"/>
                <a:cs typeface="Canva Sans"/>
                <a:sym typeface="Canva Sans"/>
              </a:rPr>
              <a:t>  c. Changer d’échelle : Comprendre les tendances</a:t>
            </a:r>
          </a:p>
          <a:p>
            <a:pPr algn="l">
              <a:lnSpc>
                <a:spcPts val="4199"/>
              </a:lnSpc>
            </a:pPr>
            <a:endParaRPr lang="en-US" sz="2999">
              <a:solidFill>
                <a:srgbClr val="000000"/>
              </a:solidFill>
              <a:latin typeface="Canva Sans"/>
              <a:ea typeface="Canva Sans"/>
              <a:cs typeface="Canva Sans"/>
              <a:sym typeface="Canva Sans"/>
            </a:endParaRPr>
          </a:p>
          <a:p>
            <a:pPr algn="l">
              <a:lnSpc>
                <a:spcPts val="4661"/>
              </a:lnSpc>
            </a:pPr>
            <a:r>
              <a:rPr lang="en-US" sz="3699" b="1">
                <a:solidFill>
                  <a:srgbClr val="000000"/>
                </a:solidFill>
                <a:latin typeface="Canva Sans Bold"/>
                <a:ea typeface="Canva Sans Bold"/>
                <a:cs typeface="Canva Sans Bold"/>
                <a:sym typeface="Canva Sans Bold"/>
              </a:rPr>
              <a:t>III. Apport pédagogique : Développer l’esprit critique chez l’apprenant.e</a:t>
            </a:r>
          </a:p>
          <a:p>
            <a:pPr algn="l">
              <a:lnSpc>
                <a:spcPts val="4199"/>
              </a:lnSpc>
            </a:pPr>
            <a:r>
              <a:rPr lang="en-US" sz="2999" b="1">
                <a:solidFill>
                  <a:srgbClr val="000000"/>
                </a:solidFill>
                <a:latin typeface="Canva Sans Bold"/>
                <a:ea typeface="Canva Sans Bold"/>
                <a:cs typeface="Canva Sans Bold"/>
                <a:sym typeface="Canva Sans Bold"/>
              </a:rPr>
              <a:t> </a:t>
            </a:r>
            <a:r>
              <a:rPr lang="en-US" sz="2999">
                <a:solidFill>
                  <a:srgbClr val="000000"/>
                </a:solidFill>
                <a:latin typeface="Canva Sans"/>
                <a:ea typeface="Canva Sans"/>
                <a:cs typeface="Canva Sans"/>
                <a:sym typeface="Canva Sans"/>
              </a:rPr>
              <a:t>  a. Présentation du dashboard</a:t>
            </a:r>
          </a:p>
          <a:p>
            <a:pPr algn="l">
              <a:lnSpc>
                <a:spcPts val="4199"/>
              </a:lnSpc>
            </a:pPr>
            <a:r>
              <a:rPr lang="en-US" sz="2999">
                <a:solidFill>
                  <a:srgbClr val="000000"/>
                </a:solidFill>
                <a:latin typeface="Canva Sans"/>
                <a:ea typeface="Canva Sans"/>
                <a:cs typeface="Canva Sans"/>
                <a:sym typeface="Canva Sans"/>
              </a:rPr>
              <a:t>   b. Exemple d’utilisation du dashboard : Décomposer en ordres de grandeur</a:t>
            </a:r>
          </a:p>
          <a:p>
            <a:pPr algn="l">
              <a:lnSpc>
                <a:spcPts val="4199"/>
              </a:lnSpc>
            </a:pPr>
            <a:r>
              <a:rPr lang="en-US" sz="2999">
                <a:solidFill>
                  <a:srgbClr val="000000"/>
                </a:solidFill>
                <a:latin typeface="Canva Sans"/>
                <a:ea typeface="Canva Sans"/>
                <a:cs typeface="Canva Sans"/>
                <a:sym typeface="Canva Sans"/>
              </a:rPr>
              <a:t>   c. Pistes de réflexion : Penser le système, pas le site</a:t>
            </a:r>
          </a:p>
          <a:p>
            <a:pPr algn="l">
              <a:lnSpc>
                <a:spcPts val="4199"/>
              </a:lnSpc>
              <a:spcBef>
                <a:spcPct val="0"/>
              </a:spcBef>
            </a:pPr>
            <a:r>
              <a:rPr lang="en-US" sz="2999">
                <a:solidFill>
                  <a:srgbClr val="000000"/>
                </a:solidFill>
                <a:latin typeface="Canva Sans"/>
                <a:ea typeface="Canva Sans"/>
                <a:cs typeface="Canva Sans"/>
                <a:sym typeface="Canva Sans"/>
              </a:rPr>
              <a:t>   d. Transparence méthodologique</a:t>
            </a:r>
          </a:p>
        </p:txBody>
      </p:sp>
      <p:sp>
        <p:nvSpPr>
          <p:cNvPr id="8" name="TextBox 8"/>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2/11</a:t>
            </a:r>
          </a:p>
        </p:txBody>
      </p:sp>
      <p:sp>
        <p:nvSpPr>
          <p:cNvPr id="9" name="TextBox 9"/>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10" name="TextBox 10"/>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11" name="Freeform 11"/>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44484" y="1271779"/>
            <a:ext cx="13539592" cy="8765882"/>
          </a:xfrm>
          <a:custGeom>
            <a:avLst/>
            <a:gdLst/>
            <a:ahLst/>
            <a:cxnLst/>
            <a:rect l="l" t="t" r="r" b="b"/>
            <a:pathLst>
              <a:path w="13539592" h="8765882">
                <a:moveTo>
                  <a:pt x="0" y="0"/>
                </a:moveTo>
                <a:lnTo>
                  <a:pt x="13539592" y="0"/>
                </a:lnTo>
                <a:lnTo>
                  <a:pt x="13539592" y="8765883"/>
                </a:lnTo>
                <a:lnTo>
                  <a:pt x="0" y="8765883"/>
                </a:lnTo>
                <a:lnTo>
                  <a:pt x="0" y="0"/>
                </a:lnTo>
                <a:close/>
              </a:path>
            </a:pathLst>
          </a:custGeom>
          <a:blipFill>
            <a:blip r:embed="rId2"/>
            <a:stretch>
              <a:fillRect/>
            </a:stretch>
          </a:blipFill>
        </p:spPr>
      </p:sp>
      <p:sp>
        <p:nvSpPr>
          <p:cNvPr id="3" name="TextBox 3"/>
          <p:cNvSpPr txBox="1"/>
          <p:nvPr/>
        </p:nvSpPr>
        <p:spPr>
          <a:xfrm>
            <a:off x="4888944" y="125094"/>
            <a:ext cx="8674656" cy="903606"/>
          </a:xfrm>
          <a:prstGeom prst="rect">
            <a:avLst/>
          </a:prstGeom>
        </p:spPr>
        <p:txBody>
          <a:bodyPr wrap="square" lIns="0" tIns="0" rIns="0" bIns="0" rtlCol="0" anchor="t">
            <a:spAutoFit/>
          </a:bodyPr>
          <a:lstStyle/>
          <a:p>
            <a:pPr algn="ctr">
              <a:lnSpc>
                <a:spcPts val="7419"/>
              </a:lnSpc>
              <a:spcBef>
                <a:spcPct val="0"/>
              </a:spcBef>
            </a:pPr>
            <a:r>
              <a:rPr lang="en-US" sz="5299" b="1" dirty="0" err="1">
                <a:solidFill>
                  <a:srgbClr val="F45317"/>
                </a:solidFill>
                <a:latin typeface="Canva Sans Bold"/>
                <a:ea typeface="Canva Sans Bold"/>
                <a:cs typeface="Canva Sans Bold"/>
                <a:sym typeface="Canva Sans Bold"/>
              </a:rPr>
              <a:t>Schéma</a:t>
            </a:r>
            <a:r>
              <a:rPr lang="en-US" sz="5299" b="1" dirty="0">
                <a:solidFill>
                  <a:srgbClr val="F45317"/>
                </a:solidFill>
                <a:latin typeface="Canva Sans Bold"/>
                <a:ea typeface="Canva Sans Bold"/>
                <a:cs typeface="Canva Sans Bold"/>
                <a:sym typeface="Canva Sans Bold"/>
              </a:rPr>
              <a:t> réseau </a:t>
            </a:r>
            <a:r>
              <a:rPr lang="en-US" sz="5299" b="1" dirty="0" err="1">
                <a:solidFill>
                  <a:srgbClr val="F45317"/>
                </a:solidFill>
                <a:latin typeface="Canva Sans Bold"/>
                <a:ea typeface="Canva Sans Bold"/>
                <a:cs typeface="Canva Sans Bold"/>
                <a:sym typeface="Canva Sans Bold"/>
              </a:rPr>
              <a:t>électrique</a:t>
            </a:r>
            <a:endParaRPr lang="en-US" sz="5299" b="1" dirty="0">
              <a:solidFill>
                <a:srgbClr val="F45317"/>
              </a:solidFill>
              <a:latin typeface="Canva Sans Bold"/>
              <a:ea typeface="Canva Sans Bold"/>
              <a:cs typeface="Canva Sans Bold"/>
              <a:sym typeface="Canva Sans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9003" y="2041271"/>
            <a:ext cx="17137344" cy="7217029"/>
          </a:xfrm>
          <a:custGeom>
            <a:avLst/>
            <a:gdLst/>
            <a:ahLst/>
            <a:cxnLst/>
            <a:rect l="l" t="t" r="r" b="b"/>
            <a:pathLst>
              <a:path w="17137344" h="7217029">
                <a:moveTo>
                  <a:pt x="0" y="0"/>
                </a:moveTo>
                <a:lnTo>
                  <a:pt x="17137344" y="0"/>
                </a:lnTo>
                <a:lnTo>
                  <a:pt x="17137344" y="7217029"/>
                </a:lnTo>
                <a:lnTo>
                  <a:pt x="0" y="7217029"/>
                </a:lnTo>
                <a:lnTo>
                  <a:pt x="0" y="0"/>
                </a:lnTo>
                <a:close/>
              </a:path>
            </a:pathLst>
          </a:custGeom>
          <a:blipFill>
            <a:blip r:embed="rId2"/>
            <a:stretch>
              <a:fillRect/>
            </a:stretch>
          </a:blipFill>
        </p:spPr>
      </p:sp>
      <p:sp>
        <p:nvSpPr>
          <p:cNvPr id="3" name="TextBox 3"/>
          <p:cNvSpPr txBox="1"/>
          <p:nvPr/>
        </p:nvSpPr>
        <p:spPr>
          <a:xfrm>
            <a:off x="4782264" y="125094"/>
            <a:ext cx="8933736" cy="903606"/>
          </a:xfrm>
          <a:prstGeom prst="rect">
            <a:avLst/>
          </a:prstGeom>
        </p:spPr>
        <p:txBody>
          <a:bodyPr wrap="square" lIns="0" tIns="0" rIns="0" bIns="0" rtlCol="0" anchor="t">
            <a:spAutoFit/>
          </a:bodyPr>
          <a:lstStyle/>
          <a:p>
            <a:pPr algn="ctr">
              <a:lnSpc>
                <a:spcPts val="7419"/>
              </a:lnSpc>
              <a:spcBef>
                <a:spcPct val="0"/>
              </a:spcBef>
            </a:pPr>
            <a:r>
              <a:rPr lang="en-US" sz="5299" b="1" dirty="0" err="1">
                <a:solidFill>
                  <a:srgbClr val="F45317"/>
                </a:solidFill>
                <a:latin typeface="Canva Sans Bold"/>
                <a:ea typeface="Canva Sans Bold"/>
                <a:cs typeface="Canva Sans Bold"/>
                <a:sym typeface="Canva Sans Bold"/>
              </a:rPr>
              <a:t>Schéma</a:t>
            </a:r>
            <a:r>
              <a:rPr lang="en-US" sz="5299" b="1" dirty="0">
                <a:solidFill>
                  <a:srgbClr val="F45317"/>
                </a:solidFill>
                <a:latin typeface="Canva Sans Bold"/>
                <a:ea typeface="Canva Sans Bold"/>
                <a:cs typeface="Canva Sans Bold"/>
                <a:sym typeface="Canva Sans Bold"/>
              </a:rPr>
              <a:t> réseau numérique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284" y="1267736"/>
            <a:ext cx="16230600" cy="8739554"/>
          </a:xfrm>
          <a:custGeom>
            <a:avLst/>
            <a:gdLst/>
            <a:ahLst/>
            <a:cxnLst/>
            <a:rect l="l" t="t" r="r" b="b"/>
            <a:pathLst>
              <a:path w="16230600" h="8739554">
                <a:moveTo>
                  <a:pt x="0" y="0"/>
                </a:moveTo>
                <a:lnTo>
                  <a:pt x="16230600" y="0"/>
                </a:lnTo>
                <a:lnTo>
                  <a:pt x="16230600" y="8739553"/>
                </a:lnTo>
                <a:lnTo>
                  <a:pt x="0" y="8739553"/>
                </a:lnTo>
                <a:lnTo>
                  <a:pt x="0" y="0"/>
                </a:lnTo>
                <a:close/>
              </a:path>
            </a:pathLst>
          </a:custGeom>
          <a:blipFill>
            <a:blip r:embed="rId2"/>
            <a:stretch>
              <a:fillRect/>
            </a:stretch>
          </a:blipFill>
        </p:spPr>
      </p:sp>
      <p:sp>
        <p:nvSpPr>
          <p:cNvPr id="3" name="TextBox 3"/>
          <p:cNvSpPr txBox="1"/>
          <p:nvPr/>
        </p:nvSpPr>
        <p:spPr>
          <a:xfrm>
            <a:off x="5335191" y="125094"/>
            <a:ext cx="7847409" cy="903606"/>
          </a:xfrm>
          <a:prstGeom prst="rect">
            <a:avLst/>
          </a:prstGeom>
        </p:spPr>
        <p:txBody>
          <a:bodyPr wrap="square" lIns="0" tIns="0" rIns="0" bIns="0" rtlCol="0" anchor="t">
            <a:spAutoFit/>
          </a:bodyPr>
          <a:lstStyle/>
          <a:p>
            <a:pPr algn="ctr">
              <a:lnSpc>
                <a:spcPts val="7419"/>
              </a:lnSpc>
              <a:spcBef>
                <a:spcPct val="0"/>
              </a:spcBef>
            </a:pPr>
            <a:r>
              <a:rPr lang="en-US" sz="5299" b="1" dirty="0" err="1">
                <a:solidFill>
                  <a:srgbClr val="F45317"/>
                </a:solidFill>
                <a:latin typeface="Canva Sans Bold"/>
                <a:ea typeface="Canva Sans Bold"/>
                <a:cs typeface="Canva Sans Bold"/>
                <a:sym typeface="Canva Sans Bold"/>
              </a:rPr>
              <a:t>Schéma</a:t>
            </a:r>
            <a:r>
              <a:rPr lang="en-US" sz="5299" b="1" dirty="0">
                <a:solidFill>
                  <a:srgbClr val="F45317"/>
                </a:solidFill>
                <a:latin typeface="Canva Sans Bold"/>
                <a:ea typeface="Canva Sans Bold"/>
                <a:cs typeface="Canva Sans Bold"/>
                <a:sym typeface="Canva Sans Bold"/>
              </a:rPr>
              <a:t> réseau </a:t>
            </a:r>
            <a:r>
              <a:rPr lang="en-US" sz="5299" b="1" dirty="0" err="1">
                <a:solidFill>
                  <a:srgbClr val="F45317"/>
                </a:solidFill>
                <a:latin typeface="Canva Sans Bold"/>
                <a:ea typeface="Canva Sans Bold"/>
                <a:cs typeface="Canva Sans Bold"/>
                <a:sym typeface="Canva Sans Bold"/>
              </a:rPr>
              <a:t>chaleur</a:t>
            </a:r>
            <a:endParaRPr lang="en-US" sz="5299" b="1" dirty="0">
              <a:solidFill>
                <a:srgbClr val="F45317"/>
              </a:solidFill>
              <a:latin typeface="Canva Sans Bold"/>
              <a:ea typeface="Canva Sans Bold"/>
              <a:cs typeface="Canva Sans Bold"/>
              <a:sym typeface="Canva Sans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806502"/>
            <a:ext cx="3810306" cy="2905191"/>
            <a:chOff x="0" y="0"/>
            <a:chExt cx="1003537" cy="765153"/>
          </a:xfrm>
        </p:grpSpPr>
        <p:sp>
          <p:nvSpPr>
            <p:cNvPr id="3" name="Freeform 3"/>
            <p:cNvSpPr/>
            <p:nvPr/>
          </p:nvSpPr>
          <p:spPr>
            <a:xfrm>
              <a:off x="0" y="0"/>
              <a:ext cx="1003537" cy="765153"/>
            </a:xfrm>
            <a:custGeom>
              <a:avLst/>
              <a:gdLst/>
              <a:ahLst/>
              <a:cxnLst/>
              <a:rect l="l" t="t" r="r" b="b"/>
              <a:pathLst>
                <a:path w="1003537" h="765153">
                  <a:moveTo>
                    <a:pt x="0" y="0"/>
                  </a:moveTo>
                  <a:lnTo>
                    <a:pt x="1003537" y="0"/>
                  </a:lnTo>
                  <a:lnTo>
                    <a:pt x="1003537" y="765153"/>
                  </a:lnTo>
                  <a:lnTo>
                    <a:pt x="0" y="765153"/>
                  </a:lnTo>
                  <a:close/>
                </a:path>
              </a:pathLst>
            </a:custGeom>
            <a:solidFill>
              <a:srgbClr val="F8F7F2"/>
            </a:solidFill>
            <a:ln w="38100" cap="sq">
              <a:solidFill>
                <a:srgbClr val="D3D1C7"/>
              </a:solidFill>
              <a:prstDash val="solid"/>
              <a:miter/>
            </a:ln>
          </p:spPr>
        </p:sp>
        <p:sp>
          <p:nvSpPr>
            <p:cNvPr id="4" name="TextBox 4"/>
            <p:cNvSpPr txBox="1"/>
            <p:nvPr/>
          </p:nvSpPr>
          <p:spPr>
            <a:xfrm>
              <a:off x="0" y="-47625"/>
              <a:ext cx="1003537" cy="81277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5168798" y="2806502"/>
            <a:ext cx="3810306" cy="2905191"/>
            <a:chOff x="0" y="0"/>
            <a:chExt cx="1003537" cy="765153"/>
          </a:xfrm>
        </p:grpSpPr>
        <p:sp>
          <p:nvSpPr>
            <p:cNvPr id="6" name="Freeform 6"/>
            <p:cNvSpPr/>
            <p:nvPr/>
          </p:nvSpPr>
          <p:spPr>
            <a:xfrm>
              <a:off x="0" y="0"/>
              <a:ext cx="1003537" cy="765153"/>
            </a:xfrm>
            <a:custGeom>
              <a:avLst/>
              <a:gdLst/>
              <a:ahLst/>
              <a:cxnLst/>
              <a:rect l="l" t="t" r="r" b="b"/>
              <a:pathLst>
                <a:path w="1003537" h="765153">
                  <a:moveTo>
                    <a:pt x="0" y="0"/>
                  </a:moveTo>
                  <a:lnTo>
                    <a:pt x="1003537" y="0"/>
                  </a:lnTo>
                  <a:lnTo>
                    <a:pt x="1003537" y="765153"/>
                  </a:lnTo>
                  <a:lnTo>
                    <a:pt x="0" y="765153"/>
                  </a:lnTo>
                  <a:close/>
                </a:path>
              </a:pathLst>
            </a:custGeom>
            <a:solidFill>
              <a:srgbClr val="F8F7F2"/>
            </a:solidFill>
            <a:ln w="38100" cap="sq">
              <a:solidFill>
                <a:srgbClr val="D3D1C7"/>
              </a:solidFill>
              <a:prstDash val="solid"/>
              <a:miter/>
            </a:ln>
          </p:spPr>
        </p:sp>
        <p:sp>
          <p:nvSpPr>
            <p:cNvPr id="7" name="TextBox 7"/>
            <p:cNvSpPr txBox="1"/>
            <p:nvPr/>
          </p:nvSpPr>
          <p:spPr>
            <a:xfrm>
              <a:off x="0" y="-47625"/>
              <a:ext cx="1003537" cy="812778"/>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9308896" y="2806502"/>
            <a:ext cx="3810306" cy="2905191"/>
            <a:chOff x="0" y="0"/>
            <a:chExt cx="1003537" cy="765153"/>
          </a:xfrm>
        </p:grpSpPr>
        <p:sp>
          <p:nvSpPr>
            <p:cNvPr id="9" name="Freeform 9"/>
            <p:cNvSpPr/>
            <p:nvPr/>
          </p:nvSpPr>
          <p:spPr>
            <a:xfrm>
              <a:off x="0" y="0"/>
              <a:ext cx="1003537" cy="765153"/>
            </a:xfrm>
            <a:custGeom>
              <a:avLst/>
              <a:gdLst/>
              <a:ahLst/>
              <a:cxnLst/>
              <a:rect l="l" t="t" r="r" b="b"/>
              <a:pathLst>
                <a:path w="1003537" h="765153">
                  <a:moveTo>
                    <a:pt x="0" y="0"/>
                  </a:moveTo>
                  <a:lnTo>
                    <a:pt x="1003537" y="0"/>
                  </a:lnTo>
                  <a:lnTo>
                    <a:pt x="1003537" y="765153"/>
                  </a:lnTo>
                  <a:lnTo>
                    <a:pt x="0" y="765153"/>
                  </a:lnTo>
                  <a:close/>
                </a:path>
              </a:pathLst>
            </a:custGeom>
            <a:solidFill>
              <a:srgbClr val="F8F7F2"/>
            </a:solidFill>
            <a:ln w="38100" cap="sq">
              <a:solidFill>
                <a:srgbClr val="D3D1C7"/>
              </a:solidFill>
              <a:prstDash val="solid"/>
              <a:miter/>
            </a:ln>
          </p:spPr>
        </p:sp>
        <p:sp>
          <p:nvSpPr>
            <p:cNvPr id="10" name="TextBox 10"/>
            <p:cNvSpPr txBox="1"/>
            <p:nvPr/>
          </p:nvSpPr>
          <p:spPr>
            <a:xfrm>
              <a:off x="0" y="-47625"/>
              <a:ext cx="1003537" cy="812778"/>
            </a:xfrm>
            <a:prstGeom prst="rect">
              <a:avLst/>
            </a:prstGeom>
          </p:spPr>
          <p:txBody>
            <a:bodyPr lIns="50800" tIns="50800" rIns="50800" bIns="50800" rtlCol="0" anchor="ctr"/>
            <a:lstStyle/>
            <a:p>
              <a:pPr algn="ctr">
                <a:lnSpc>
                  <a:spcPts val="2800"/>
                </a:lnSpc>
              </a:pPr>
              <a:endParaRPr/>
            </a:p>
          </p:txBody>
        </p:sp>
      </p:grpSp>
      <p:grpSp>
        <p:nvGrpSpPr>
          <p:cNvPr id="11" name="Group 11"/>
          <p:cNvGrpSpPr/>
          <p:nvPr/>
        </p:nvGrpSpPr>
        <p:grpSpPr>
          <a:xfrm>
            <a:off x="13448994" y="2806502"/>
            <a:ext cx="3810306" cy="2905191"/>
            <a:chOff x="0" y="0"/>
            <a:chExt cx="1003537" cy="765153"/>
          </a:xfrm>
        </p:grpSpPr>
        <p:sp>
          <p:nvSpPr>
            <p:cNvPr id="12" name="Freeform 12"/>
            <p:cNvSpPr/>
            <p:nvPr/>
          </p:nvSpPr>
          <p:spPr>
            <a:xfrm>
              <a:off x="0" y="0"/>
              <a:ext cx="1003537" cy="765153"/>
            </a:xfrm>
            <a:custGeom>
              <a:avLst/>
              <a:gdLst/>
              <a:ahLst/>
              <a:cxnLst/>
              <a:rect l="l" t="t" r="r" b="b"/>
              <a:pathLst>
                <a:path w="1003537" h="765153">
                  <a:moveTo>
                    <a:pt x="0" y="0"/>
                  </a:moveTo>
                  <a:lnTo>
                    <a:pt x="1003537" y="0"/>
                  </a:lnTo>
                  <a:lnTo>
                    <a:pt x="1003537" y="765153"/>
                  </a:lnTo>
                  <a:lnTo>
                    <a:pt x="0" y="765153"/>
                  </a:lnTo>
                  <a:close/>
                </a:path>
              </a:pathLst>
            </a:custGeom>
            <a:solidFill>
              <a:srgbClr val="F8F7F2"/>
            </a:solidFill>
            <a:ln w="38100" cap="sq">
              <a:solidFill>
                <a:srgbClr val="D3D1C7"/>
              </a:solidFill>
              <a:prstDash val="solid"/>
              <a:miter/>
            </a:ln>
          </p:spPr>
        </p:sp>
        <p:sp>
          <p:nvSpPr>
            <p:cNvPr id="13" name="TextBox 13"/>
            <p:cNvSpPr txBox="1"/>
            <p:nvPr/>
          </p:nvSpPr>
          <p:spPr>
            <a:xfrm>
              <a:off x="0" y="-47625"/>
              <a:ext cx="1003537" cy="812778"/>
            </a:xfrm>
            <a:prstGeom prst="rect">
              <a:avLst/>
            </a:prstGeom>
          </p:spPr>
          <p:txBody>
            <a:bodyPr lIns="50800" tIns="50800" rIns="50800" bIns="50800" rtlCol="0" anchor="ctr"/>
            <a:lstStyle/>
            <a:p>
              <a:pPr algn="ctr">
                <a:lnSpc>
                  <a:spcPts val="2800"/>
                </a:lnSpc>
              </a:pPr>
              <a:endParaRPr/>
            </a:p>
          </p:txBody>
        </p:sp>
      </p:grpSp>
      <p:sp>
        <p:nvSpPr>
          <p:cNvPr id="14" name="Freeform 14"/>
          <p:cNvSpPr/>
          <p:nvPr/>
        </p:nvSpPr>
        <p:spPr>
          <a:xfrm>
            <a:off x="3005440" y="6544447"/>
            <a:ext cx="1293996" cy="952705"/>
          </a:xfrm>
          <a:custGeom>
            <a:avLst/>
            <a:gdLst/>
            <a:ahLst/>
            <a:cxnLst/>
            <a:rect l="l" t="t" r="r" b="b"/>
            <a:pathLst>
              <a:path w="1293996" h="952705">
                <a:moveTo>
                  <a:pt x="0" y="0"/>
                </a:moveTo>
                <a:lnTo>
                  <a:pt x="1293996" y="0"/>
                </a:lnTo>
                <a:lnTo>
                  <a:pt x="1293996" y="952705"/>
                </a:lnTo>
                <a:lnTo>
                  <a:pt x="0" y="952705"/>
                </a:lnTo>
                <a:lnTo>
                  <a:pt x="0" y="0"/>
                </a:lnTo>
                <a:close/>
              </a:path>
            </a:pathLst>
          </a:custGeom>
          <a:blipFill>
            <a:blip r:embed="rId3"/>
            <a:stretch>
              <a:fillRect/>
            </a:stretch>
          </a:blipFill>
        </p:spPr>
      </p:sp>
      <p:sp>
        <p:nvSpPr>
          <p:cNvPr id="15" name="Freeform 15"/>
          <p:cNvSpPr/>
          <p:nvPr/>
        </p:nvSpPr>
        <p:spPr>
          <a:xfrm>
            <a:off x="4628192" y="6582402"/>
            <a:ext cx="2320555" cy="876795"/>
          </a:xfrm>
          <a:custGeom>
            <a:avLst/>
            <a:gdLst/>
            <a:ahLst/>
            <a:cxnLst/>
            <a:rect l="l" t="t" r="r" b="b"/>
            <a:pathLst>
              <a:path w="2320555" h="876795">
                <a:moveTo>
                  <a:pt x="0" y="0"/>
                </a:moveTo>
                <a:lnTo>
                  <a:pt x="2320555" y="0"/>
                </a:lnTo>
                <a:lnTo>
                  <a:pt x="2320555" y="876795"/>
                </a:lnTo>
                <a:lnTo>
                  <a:pt x="0" y="876795"/>
                </a:lnTo>
                <a:lnTo>
                  <a:pt x="0" y="0"/>
                </a:lnTo>
                <a:close/>
              </a:path>
            </a:pathLst>
          </a:custGeom>
          <a:blipFill>
            <a:blip r:embed="rId4"/>
            <a:stretch>
              <a:fillRect t="-82331" b="-82331"/>
            </a:stretch>
          </a:blipFill>
        </p:spPr>
      </p:sp>
      <p:sp>
        <p:nvSpPr>
          <p:cNvPr id="16" name="Freeform 16"/>
          <p:cNvSpPr/>
          <p:nvPr/>
        </p:nvSpPr>
        <p:spPr>
          <a:xfrm>
            <a:off x="7170809" y="6660361"/>
            <a:ext cx="2348491" cy="675191"/>
          </a:xfrm>
          <a:custGeom>
            <a:avLst/>
            <a:gdLst/>
            <a:ahLst/>
            <a:cxnLst/>
            <a:rect l="l" t="t" r="r" b="b"/>
            <a:pathLst>
              <a:path w="2348491" h="675191">
                <a:moveTo>
                  <a:pt x="0" y="0"/>
                </a:moveTo>
                <a:lnTo>
                  <a:pt x="2348490" y="0"/>
                </a:lnTo>
                <a:lnTo>
                  <a:pt x="2348490" y="675191"/>
                </a:lnTo>
                <a:lnTo>
                  <a:pt x="0" y="675191"/>
                </a:lnTo>
                <a:lnTo>
                  <a:pt x="0" y="0"/>
                </a:lnTo>
                <a:close/>
              </a:path>
            </a:pathLst>
          </a:custGeom>
          <a:blipFill>
            <a:blip r:embed="rId5"/>
            <a:stretch>
              <a:fillRect/>
            </a:stretch>
          </a:blipFill>
        </p:spPr>
      </p:sp>
      <p:sp>
        <p:nvSpPr>
          <p:cNvPr id="17" name="Freeform 17"/>
          <p:cNvSpPr/>
          <p:nvPr/>
        </p:nvSpPr>
        <p:spPr>
          <a:xfrm>
            <a:off x="10677778" y="6660361"/>
            <a:ext cx="980838" cy="980838"/>
          </a:xfrm>
          <a:custGeom>
            <a:avLst/>
            <a:gdLst/>
            <a:ahLst/>
            <a:cxnLst/>
            <a:rect l="l" t="t" r="r" b="b"/>
            <a:pathLst>
              <a:path w="980838" h="980838">
                <a:moveTo>
                  <a:pt x="0" y="0"/>
                </a:moveTo>
                <a:lnTo>
                  <a:pt x="980838" y="0"/>
                </a:lnTo>
                <a:lnTo>
                  <a:pt x="980838" y="980838"/>
                </a:lnTo>
                <a:lnTo>
                  <a:pt x="0" y="980838"/>
                </a:lnTo>
                <a:lnTo>
                  <a:pt x="0" y="0"/>
                </a:lnTo>
                <a:close/>
              </a:path>
            </a:pathLst>
          </a:custGeom>
          <a:blipFill>
            <a:blip r:embed="rId6"/>
            <a:stretch>
              <a:fillRect/>
            </a:stretch>
          </a:blipFill>
        </p:spPr>
      </p:sp>
      <p:sp>
        <p:nvSpPr>
          <p:cNvPr id="18" name="Freeform 18"/>
          <p:cNvSpPr/>
          <p:nvPr/>
        </p:nvSpPr>
        <p:spPr>
          <a:xfrm>
            <a:off x="1000125" y="6737550"/>
            <a:ext cx="1757665" cy="630562"/>
          </a:xfrm>
          <a:custGeom>
            <a:avLst/>
            <a:gdLst/>
            <a:ahLst/>
            <a:cxnLst/>
            <a:rect l="l" t="t" r="r" b="b"/>
            <a:pathLst>
              <a:path w="1757665" h="630562">
                <a:moveTo>
                  <a:pt x="0" y="0"/>
                </a:moveTo>
                <a:lnTo>
                  <a:pt x="1757665" y="0"/>
                </a:lnTo>
                <a:lnTo>
                  <a:pt x="1757665" y="630562"/>
                </a:lnTo>
                <a:lnTo>
                  <a:pt x="0" y="630562"/>
                </a:lnTo>
                <a:lnTo>
                  <a:pt x="0" y="0"/>
                </a:lnTo>
                <a:close/>
              </a:path>
            </a:pathLst>
          </a:custGeom>
          <a:blipFill>
            <a:blip r:embed="rId7"/>
            <a:stretch>
              <a:fillRect/>
            </a:stretch>
          </a:blipFill>
        </p:spPr>
      </p:sp>
      <p:sp>
        <p:nvSpPr>
          <p:cNvPr id="19" name="Freeform 19"/>
          <p:cNvSpPr/>
          <p:nvPr/>
        </p:nvSpPr>
        <p:spPr>
          <a:xfrm>
            <a:off x="11849116" y="6620647"/>
            <a:ext cx="2854394" cy="1056126"/>
          </a:xfrm>
          <a:custGeom>
            <a:avLst/>
            <a:gdLst/>
            <a:ahLst/>
            <a:cxnLst/>
            <a:rect l="l" t="t" r="r" b="b"/>
            <a:pathLst>
              <a:path w="2854394" h="1056126">
                <a:moveTo>
                  <a:pt x="0" y="0"/>
                </a:moveTo>
                <a:lnTo>
                  <a:pt x="2854394" y="0"/>
                </a:lnTo>
                <a:lnTo>
                  <a:pt x="2854394" y="1056126"/>
                </a:lnTo>
                <a:lnTo>
                  <a:pt x="0" y="1056126"/>
                </a:lnTo>
                <a:lnTo>
                  <a:pt x="0" y="0"/>
                </a:lnTo>
                <a:close/>
              </a:path>
            </a:pathLst>
          </a:custGeom>
          <a:blipFill>
            <a:blip r:embed="rId8"/>
            <a:stretch>
              <a:fillRect/>
            </a:stretch>
          </a:blipFill>
        </p:spPr>
      </p:sp>
      <p:sp>
        <p:nvSpPr>
          <p:cNvPr id="20" name="Freeform 20"/>
          <p:cNvSpPr/>
          <p:nvPr/>
        </p:nvSpPr>
        <p:spPr>
          <a:xfrm>
            <a:off x="10677778" y="7861545"/>
            <a:ext cx="1008876" cy="1347858"/>
          </a:xfrm>
          <a:custGeom>
            <a:avLst/>
            <a:gdLst/>
            <a:ahLst/>
            <a:cxnLst/>
            <a:rect l="l" t="t" r="r" b="b"/>
            <a:pathLst>
              <a:path w="1008876" h="1347858">
                <a:moveTo>
                  <a:pt x="0" y="0"/>
                </a:moveTo>
                <a:lnTo>
                  <a:pt x="1008876" y="0"/>
                </a:lnTo>
                <a:lnTo>
                  <a:pt x="1008876" y="1347858"/>
                </a:lnTo>
                <a:lnTo>
                  <a:pt x="0" y="1347858"/>
                </a:lnTo>
                <a:lnTo>
                  <a:pt x="0" y="0"/>
                </a:lnTo>
                <a:close/>
              </a:path>
            </a:pathLst>
          </a:custGeom>
          <a:blipFill>
            <a:blip r:embed="rId9"/>
            <a:stretch>
              <a:fillRect/>
            </a:stretch>
          </a:blipFill>
        </p:spPr>
      </p:sp>
      <p:sp>
        <p:nvSpPr>
          <p:cNvPr id="21" name="Freeform 21"/>
          <p:cNvSpPr/>
          <p:nvPr/>
        </p:nvSpPr>
        <p:spPr>
          <a:xfrm>
            <a:off x="12115418" y="8023640"/>
            <a:ext cx="2408631" cy="1023668"/>
          </a:xfrm>
          <a:custGeom>
            <a:avLst/>
            <a:gdLst/>
            <a:ahLst/>
            <a:cxnLst/>
            <a:rect l="l" t="t" r="r" b="b"/>
            <a:pathLst>
              <a:path w="2408631" h="1023668">
                <a:moveTo>
                  <a:pt x="0" y="0"/>
                </a:moveTo>
                <a:lnTo>
                  <a:pt x="2408631" y="0"/>
                </a:lnTo>
                <a:lnTo>
                  <a:pt x="2408631" y="1023668"/>
                </a:lnTo>
                <a:lnTo>
                  <a:pt x="0" y="1023668"/>
                </a:lnTo>
                <a:lnTo>
                  <a:pt x="0" y="0"/>
                </a:lnTo>
                <a:close/>
              </a:path>
            </a:pathLst>
          </a:custGeom>
          <a:blipFill>
            <a:blip r:embed="rId10"/>
            <a:stretch>
              <a:fillRect/>
            </a:stretch>
          </a:blipFill>
        </p:spPr>
      </p:sp>
      <p:sp>
        <p:nvSpPr>
          <p:cNvPr id="22" name="Freeform 22"/>
          <p:cNvSpPr/>
          <p:nvPr/>
        </p:nvSpPr>
        <p:spPr>
          <a:xfrm>
            <a:off x="15036885" y="6766047"/>
            <a:ext cx="2304183" cy="739078"/>
          </a:xfrm>
          <a:custGeom>
            <a:avLst/>
            <a:gdLst/>
            <a:ahLst/>
            <a:cxnLst/>
            <a:rect l="l" t="t" r="r" b="b"/>
            <a:pathLst>
              <a:path w="2304183" h="739078">
                <a:moveTo>
                  <a:pt x="0" y="0"/>
                </a:moveTo>
                <a:lnTo>
                  <a:pt x="2304183" y="0"/>
                </a:lnTo>
                <a:lnTo>
                  <a:pt x="2304183" y="739078"/>
                </a:lnTo>
                <a:lnTo>
                  <a:pt x="0" y="739078"/>
                </a:lnTo>
                <a:lnTo>
                  <a:pt x="0" y="0"/>
                </a:lnTo>
                <a:close/>
              </a:path>
            </a:pathLst>
          </a:custGeom>
          <a:blipFill>
            <a:blip r:embed="rId11"/>
            <a:stretch>
              <a:fillRect/>
            </a:stretch>
          </a:blipFill>
        </p:spPr>
      </p:sp>
      <p:sp>
        <p:nvSpPr>
          <p:cNvPr id="23" name="TextBox 23"/>
          <p:cNvSpPr txBox="1"/>
          <p:nvPr/>
        </p:nvSpPr>
        <p:spPr>
          <a:xfrm>
            <a:off x="1028700" y="679450"/>
            <a:ext cx="2798916" cy="422275"/>
          </a:xfrm>
          <a:prstGeom prst="rect">
            <a:avLst/>
          </a:prstGeom>
        </p:spPr>
        <p:txBody>
          <a:bodyPr wrap="square" lIns="0" tIns="0" rIns="0" bIns="0" rtlCol="0" anchor="t">
            <a:spAutoFit/>
          </a:bodyPr>
          <a:lstStyle/>
          <a:p>
            <a:pPr algn="l">
              <a:lnSpc>
                <a:spcPts val="3499"/>
              </a:lnSpc>
              <a:spcBef>
                <a:spcPct val="0"/>
              </a:spcBef>
            </a:pPr>
            <a:r>
              <a:rPr lang="en-US" sz="2499" spc="277" dirty="0">
                <a:solidFill>
                  <a:srgbClr val="5F5E5A"/>
                </a:solidFill>
                <a:latin typeface="Canva Sans"/>
                <a:ea typeface="Canva Sans"/>
                <a:cs typeface="Canva Sans"/>
                <a:sym typeface="Canva Sans"/>
              </a:rPr>
              <a:t>CAS D’ÉTUDE</a:t>
            </a:r>
          </a:p>
        </p:txBody>
      </p:sp>
      <p:sp>
        <p:nvSpPr>
          <p:cNvPr id="24" name="TextBox 24"/>
          <p:cNvSpPr txBox="1"/>
          <p:nvPr/>
        </p:nvSpPr>
        <p:spPr>
          <a:xfrm>
            <a:off x="1028700" y="939874"/>
            <a:ext cx="12575699"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Le Campus IA : un projet “hors norme”</a:t>
            </a:r>
          </a:p>
        </p:txBody>
      </p:sp>
      <p:sp>
        <p:nvSpPr>
          <p:cNvPr id="25" name="TextBox 25"/>
          <p:cNvSpPr txBox="1"/>
          <p:nvPr/>
        </p:nvSpPr>
        <p:spPr>
          <a:xfrm>
            <a:off x="1028700" y="1972112"/>
            <a:ext cx="16116300" cy="335541"/>
          </a:xfrm>
          <a:prstGeom prst="rect">
            <a:avLst/>
          </a:prstGeom>
        </p:spPr>
        <p:txBody>
          <a:bodyPr wrap="square" lIns="0" tIns="0" rIns="0" bIns="0" rtlCol="0" anchor="t">
            <a:spAutoFit/>
          </a:bodyPr>
          <a:lstStyle/>
          <a:p>
            <a:pPr algn="l">
              <a:lnSpc>
                <a:spcPts val="2800"/>
              </a:lnSpc>
              <a:spcBef>
                <a:spcPct val="0"/>
              </a:spcBef>
            </a:pPr>
            <a:r>
              <a:rPr lang="en-US" sz="2000" spc="222" dirty="0" err="1">
                <a:solidFill>
                  <a:srgbClr val="5F5E5A"/>
                </a:solidFill>
                <a:latin typeface="Canva Sans"/>
                <a:ea typeface="Canva Sans"/>
                <a:cs typeface="Canva Sans"/>
                <a:sym typeface="Canva Sans"/>
              </a:rPr>
              <a:t>Présenté</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comme</a:t>
            </a:r>
            <a:r>
              <a:rPr lang="en-US" sz="2000" spc="222" dirty="0">
                <a:solidFill>
                  <a:srgbClr val="5F5E5A"/>
                </a:solidFill>
                <a:latin typeface="Canva Sans"/>
                <a:ea typeface="Canva Sans"/>
                <a:cs typeface="Canva Sans"/>
                <a:sym typeface="Canva Sans"/>
              </a:rPr>
              <a:t> le plus gros data center </a:t>
            </a:r>
            <a:r>
              <a:rPr lang="en-US" sz="2000" spc="222" dirty="0" err="1">
                <a:solidFill>
                  <a:srgbClr val="5F5E5A"/>
                </a:solidFill>
                <a:latin typeface="Canva Sans"/>
                <a:ea typeface="Canva Sans"/>
                <a:cs typeface="Canva Sans"/>
                <a:sym typeface="Canva Sans"/>
              </a:rPr>
              <a:t>d’Europe</a:t>
            </a:r>
            <a:r>
              <a:rPr lang="en-US" sz="2000" spc="222" dirty="0">
                <a:solidFill>
                  <a:srgbClr val="5F5E5A"/>
                </a:solidFill>
                <a:latin typeface="Canva Sans"/>
                <a:ea typeface="Canva Sans"/>
                <a:cs typeface="Canva Sans"/>
                <a:sym typeface="Canva Sans"/>
              </a:rPr>
              <a:t>, sur </a:t>
            </a:r>
            <a:r>
              <a:rPr lang="en-US" sz="2000" spc="222" dirty="0" err="1">
                <a:solidFill>
                  <a:srgbClr val="5F5E5A"/>
                </a:solidFill>
                <a:latin typeface="Canva Sans"/>
                <a:ea typeface="Canva Sans"/>
                <a:cs typeface="Canva Sans"/>
                <a:sym typeface="Canva Sans"/>
              </a:rPr>
              <a:t>anciennes</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terres</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agricoles</a:t>
            </a:r>
            <a:r>
              <a:rPr lang="en-US" sz="2000" spc="222" dirty="0">
                <a:solidFill>
                  <a:srgbClr val="5F5E5A"/>
                </a:solidFill>
                <a:latin typeface="Canva Sans"/>
                <a:ea typeface="Canva Sans"/>
                <a:cs typeface="Canva Sans"/>
                <a:sym typeface="Canva Sans"/>
              </a:rPr>
              <a:t> à </a:t>
            </a:r>
            <a:r>
              <a:rPr lang="en-US" sz="2000" spc="222" dirty="0" err="1">
                <a:solidFill>
                  <a:srgbClr val="5F5E5A"/>
                </a:solidFill>
                <a:latin typeface="Canva Sans"/>
                <a:ea typeface="Canva Sans"/>
                <a:cs typeface="Canva Sans"/>
                <a:sym typeface="Canva Sans"/>
              </a:rPr>
              <a:t>Fouju</a:t>
            </a:r>
            <a:r>
              <a:rPr lang="en-US" sz="2000" spc="222" dirty="0">
                <a:solidFill>
                  <a:srgbClr val="5F5E5A"/>
                </a:solidFill>
                <a:latin typeface="Canva Sans"/>
                <a:ea typeface="Canva Sans"/>
                <a:cs typeface="Canva Sans"/>
                <a:sym typeface="Canva Sans"/>
              </a:rPr>
              <a:t>, Seine-et-Marne</a:t>
            </a:r>
          </a:p>
        </p:txBody>
      </p:sp>
      <p:sp>
        <p:nvSpPr>
          <p:cNvPr id="26" name="TextBox 26"/>
          <p:cNvSpPr txBox="1"/>
          <p:nvPr/>
        </p:nvSpPr>
        <p:spPr>
          <a:xfrm>
            <a:off x="2040091" y="3101195"/>
            <a:ext cx="1787525" cy="755016"/>
          </a:xfrm>
          <a:prstGeom prst="rect">
            <a:avLst/>
          </a:prstGeom>
        </p:spPr>
        <p:txBody>
          <a:bodyPr lIns="0" tIns="0" rIns="0" bIns="0" rtlCol="0" anchor="t">
            <a:spAutoFit/>
          </a:bodyPr>
          <a:lstStyle/>
          <a:p>
            <a:pPr algn="l">
              <a:lnSpc>
                <a:spcPts val="6159"/>
              </a:lnSpc>
              <a:spcBef>
                <a:spcPct val="0"/>
              </a:spcBef>
            </a:pPr>
            <a:r>
              <a:rPr lang="en-US" sz="4399" b="1" spc="-105">
                <a:solidFill>
                  <a:srgbClr val="000000"/>
                </a:solidFill>
                <a:latin typeface="Canva Sans Bold"/>
                <a:ea typeface="Canva Sans Bold"/>
                <a:cs typeface="Canva Sans Bold"/>
                <a:sym typeface="Canva Sans Bold"/>
              </a:rPr>
              <a:t>1,4 GW</a:t>
            </a:r>
          </a:p>
        </p:txBody>
      </p:sp>
      <p:sp>
        <p:nvSpPr>
          <p:cNvPr id="27" name="TextBox 27"/>
          <p:cNvSpPr txBox="1"/>
          <p:nvPr/>
        </p:nvSpPr>
        <p:spPr>
          <a:xfrm>
            <a:off x="5861657" y="3101195"/>
            <a:ext cx="2539682" cy="755016"/>
          </a:xfrm>
          <a:prstGeom prst="rect">
            <a:avLst/>
          </a:prstGeom>
        </p:spPr>
        <p:txBody>
          <a:bodyPr wrap="square" lIns="0" tIns="0" rIns="0" bIns="0" rtlCol="0" anchor="t">
            <a:spAutoFit/>
          </a:bodyPr>
          <a:lstStyle/>
          <a:p>
            <a:pPr algn="l">
              <a:lnSpc>
                <a:spcPts val="6159"/>
              </a:lnSpc>
              <a:spcBef>
                <a:spcPct val="0"/>
              </a:spcBef>
            </a:pPr>
            <a:r>
              <a:rPr lang="en-US" sz="4399" b="1" spc="-105" dirty="0">
                <a:solidFill>
                  <a:srgbClr val="000000"/>
                </a:solidFill>
                <a:latin typeface="Canva Sans Bold"/>
                <a:ea typeface="Canva Sans Bold"/>
                <a:cs typeface="Canva Sans Bold"/>
                <a:sym typeface="Canva Sans Bold"/>
              </a:rPr>
              <a:t>50 </a:t>
            </a:r>
            <a:r>
              <a:rPr lang="en-US" sz="4399" b="1" spc="-105" dirty="0" err="1">
                <a:solidFill>
                  <a:srgbClr val="000000"/>
                </a:solidFill>
                <a:latin typeface="Canva Sans Bold"/>
                <a:ea typeface="Canva Sans Bold"/>
                <a:cs typeface="Canva Sans Bold"/>
                <a:sym typeface="Canva Sans Bold"/>
              </a:rPr>
              <a:t>Mds</a:t>
            </a:r>
            <a:r>
              <a:rPr lang="en-US" sz="4399" b="1" spc="-105" dirty="0">
                <a:solidFill>
                  <a:srgbClr val="000000"/>
                </a:solidFill>
                <a:latin typeface="Canva Sans Bold"/>
                <a:ea typeface="Canva Sans Bold"/>
                <a:cs typeface="Canva Sans Bold"/>
                <a:sym typeface="Canva Sans Bold"/>
              </a:rPr>
              <a:t> €</a:t>
            </a:r>
          </a:p>
        </p:txBody>
      </p:sp>
      <p:sp>
        <p:nvSpPr>
          <p:cNvPr id="28" name="TextBox 28"/>
          <p:cNvSpPr txBox="1"/>
          <p:nvPr/>
        </p:nvSpPr>
        <p:spPr>
          <a:xfrm>
            <a:off x="10471258" y="3101195"/>
            <a:ext cx="1644160" cy="755016"/>
          </a:xfrm>
          <a:prstGeom prst="rect">
            <a:avLst/>
          </a:prstGeom>
        </p:spPr>
        <p:txBody>
          <a:bodyPr wrap="square" lIns="0" tIns="0" rIns="0" bIns="0" rtlCol="0" anchor="t">
            <a:spAutoFit/>
          </a:bodyPr>
          <a:lstStyle/>
          <a:p>
            <a:pPr algn="l">
              <a:lnSpc>
                <a:spcPts val="6159"/>
              </a:lnSpc>
              <a:spcBef>
                <a:spcPct val="0"/>
              </a:spcBef>
            </a:pPr>
            <a:r>
              <a:rPr lang="en-US" sz="4399" b="1" spc="-105" dirty="0">
                <a:solidFill>
                  <a:srgbClr val="000000"/>
                </a:solidFill>
                <a:latin typeface="Canva Sans Bold"/>
                <a:ea typeface="Canva Sans Bold"/>
                <a:cs typeface="Canva Sans Bold"/>
                <a:sym typeface="Canva Sans Bold"/>
              </a:rPr>
              <a:t>90 ha</a:t>
            </a:r>
          </a:p>
        </p:txBody>
      </p:sp>
      <p:sp>
        <p:nvSpPr>
          <p:cNvPr id="29" name="TextBox 29"/>
          <p:cNvSpPr txBox="1"/>
          <p:nvPr/>
        </p:nvSpPr>
        <p:spPr>
          <a:xfrm>
            <a:off x="14703509" y="3101195"/>
            <a:ext cx="1544399" cy="755016"/>
          </a:xfrm>
          <a:prstGeom prst="rect">
            <a:avLst/>
          </a:prstGeom>
        </p:spPr>
        <p:txBody>
          <a:bodyPr wrap="square" lIns="0" tIns="0" rIns="0" bIns="0" rtlCol="0" anchor="t">
            <a:spAutoFit/>
          </a:bodyPr>
          <a:lstStyle/>
          <a:p>
            <a:pPr algn="l">
              <a:lnSpc>
                <a:spcPts val="6159"/>
              </a:lnSpc>
              <a:spcBef>
                <a:spcPct val="0"/>
              </a:spcBef>
            </a:pPr>
            <a:r>
              <a:rPr lang="en-US" sz="4399" b="1" spc="-105" dirty="0">
                <a:solidFill>
                  <a:srgbClr val="000000"/>
                </a:solidFill>
                <a:latin typeface="Canva Sans Bold"/>
                <a:ea typeface="Canva Sans Bold"/>
                <a:cs typeface="Canva Sans Bold"/>
                <a:sym typeface="Canva Sans Bold"/>
              </a:rPr>
              <a:t>2028</a:t>
            </a:r>
          </a:p>
        </p:txBody>
      </p:sp>
      <p:sp>
        <p:nvSpPr>
          <p:cNvPr id="30" name="TextBox 30"/>
          <p:cNvSpPr txBox="1"/>
          <p:nvPr/>
        </p:nvSpPr>
        <p:spPr>
          <a:xfrm>
            <a:off x="1615831" y="4296196"/>
            <a:ext cx="2636044" cy="860425"/>
          </a:xfrm>
          <a:prstGeom prst="rect">
            <a:avLst/>
          </a:prstGeom>
        </p:spPr>
        <p:txBody>
          <a:bodyPr lIns="0" tIns="0" rIns="0" bIns="0" rtlCol="0" anchor="t">
            <a:spAutoFit/>
          </a:bodyPr>
          <a:lstStyle/>
          <a:p>
            <a:pPr algn="l">
              <a:lnSpc>
                <a:spcPts val="3499"/>
              </a:lnSpc>
            </a:pPr>
            <a:r>
              <a:rPr lang="en-US" sz="2499" spc="124">
                <a:solidFill>
                  <a:srgbClr val="5F5E5A"/>
                </a:solidFill>
                <a:latin typeface="Canva Sans"/>
                <a:ea typeface="Canva Sans"/>
                <a:cs typeface="Canva Sans"/>
                <a:sym typeface="Canva Sans"/>
              </a:rPr>
              <a:t>puissance visée</a:t>
            </a:r>
          </a:p>
          <a:p>
            <a:pPr algn="ctr">
              <a:lnSpc>
                <a:spcPts val="3499"/>
              </a:lnSpc>
              <a:spcBef>
                <a:spcPct val="0"/>
              </a:spcBef>
            </a:pPr>
            <a:r>
              <a:rPr lang="en-US" sz="2499" spc="124">
                <a:solidFill>
                  <a:srgbClr val="5F5E5A"/>
                </a:solidFill>
                <a:latin typeface="Canva Sans"/>
                <a:ea typeface="Canva Sans"/>
                <a:cs typeface="Canva Sans"/>
                <a:sym typeface="Canva Sans"/>
              </a:rPr>
              <a:t>d’ici 2030</a:t>
            </a:r>
          </a:p>
        </p:txBody>
      </p:sp>
      <p:sp>
        <p:nvSpPr>
          <p:cNvPr id="31" name="TextBox 31"/>
          <p:cNvSpPr txBox="1"/>
          <p:nvPr/>
        </p:nvSpPr>
        <p:spPr>
          <a:xfrm>
            <a:off x="5804110" y="4296196"/>
            <a:ext cx="2730290" cy="860425"/>
          </a:xfrm>
          <a:prstGeom prst="rect">
            <a:avLst/>
          </a:prstGeom>
        </p:spPr>
        <p:txBody>
          <a:bodyPr wrap="square" lIns="0" tIns="0" rIns="0" bIns="0" rtlCol="0" anchor="t">
            <a:spAutoFit/>
          </a:bodyPr>
          <a:lstStyle/>
          <a:p>
            <a:pPr algn="ctr">
              <a:lnSpc>
                <a:spcPts val="3499"/>
              </a:lnSpc>
            </a:pPr>
            <a:r>
              <a:rPr lang="en-US" sz="2499" spc="124" dirty="0" err="1">
                <a:solidFill>
                  <a:srgbClr val="5F5E5A"/>
                </a:solidFill>
                <a:latin typeface="Canva Sans"/>
                <a:ea typeface="Canva Sans"/>
                <a:cs typeface="Canva Sans"/>
                <a:sym typeface="Canva Sans"/>
              </a:rPr>
              <a:t>investissement</a:t>
            </a:r>
            <a:endParaRPr lang="en-US" sz="2499" spc="124" dirty="0">
              <a:solidFill>
                <a:srgbClr val="5F5E5A"/>
              </a:solidFill>
              <a:latin typeface="Canva Sans"/>
              <a:ea typeface="Canva Sans"/>
              <a:cs typeface="Canva Sans"/>
              <a:sym typeface="Canva Sans"/>
            </a:endParaRPr>
          </a:p>
          <a:p>
            <a:pPr algn="ctr">
              <a:lnSpc>
                <a:spcPts val="3499"/>
              </a:lnSpc>
              <a:spcBef>
                <a:spcPct val="0"/>
              </a:spcBef>
            </a:pPr>
            <a:r>
              <a:rPr lang="en-US" sz="2499" spc="124" dirty="0" err="1">
                <a:solidFill>
                  <a:srgbClr val="5F5E5A"/>
                </a:solidFill>
                <a:latin typeface="Canva Sans"/>
                <a:ea typeface="Canva Sans"/>
                <a:cs typeface="Canva Sans"/>
                <a:sym typeface="Canva Sans"/>
              </a:rPr>
              <a:t>annoncé</a:t>
            </a:r>
            <a:endParaRPr lang="en-US" sz="2499" spc="124" dirty="0">
              <a:solidFill>
                <a:srgbClr val="5F5E5A"/>
              </a:solidFill>
              <a:latin typeface="Canva Sans"/>
              <a:ea typeface="Canva Sans"/>
              <a:cs typeface="Canva Sans"/>
              <a:sym typeface="Canva Sans"/>
            </a:endParaRPr>
          </a:p>
        </p:txBody>
      </p:sp>
      <p:sp>
        <p:nvSpPr>
          <p:cNvPr id="32" name="TextBox 32"/>
          <p:cNvSpPr txBox="1"/>
          <p:nvPr/>
        </p:nvSpPr>
        <p:spPr>
          <a:xfrm>
            <a:off x="9998421" y="4296196"/>
            <a:ext cx="2431256" cy="422275"/>
          </a:xfrm>
          <a:prstGeom prst="rect">
            <a:avLst/>
          </a:prstGeom>
        </p:spPr>
        <p:txBody>
          <a:bodyPr lIns="0" tIns="0" rIns="0" bIns="0" rtlCol="0" anchor="t">
            <a:spAutoFit/>
          </a:bodyPr>
          <a:lstStyle/>
          <a:p>
            <a:pPr algn="l">
              <a:lnSpc>
                <a:spcPts val="3499"/>
              </a:lnSpc>
              <a:spcBef>
                <a:spcPct val="0"/>
              </a:spcBef>
            </a:pPr>
            <a:r>
              <a:rPr lang="en-US" sz="2499" spc="124">
                <a:solidFill>
                  <a:srgbClr val="5F5E5A"/>
                </a:solidFill>
                <a:latin typeface="Canva Sans"/>
                <a:ea typeface="Canva Sans"/>
                <a:cs typeface="Canva Sans"/>
                <a:sym typeface="Canva Sans"/>
              </a:rPr>
              <a:t>emprise au sol</a:t>
            </a:r>
          </a:p>
        </p:txBody>
      </p:sp>
      <p:sp>
        <p:nvSpPr>
          <p:cNvPr id="33" name="TextBox 33"/>
          <p:cNvSpPr txBox="1"/>
          <p:nvPr/>
        </p:nvSpPr>
        <p:spPr>
          <a:xfrm>
            <a:off x="14138377" y="4296196"/>
            <a:ext cx="2586355" cy="860425"/>
          </a:xfrm>
          <a:prstGeom prst="rect">
            <a:avLst/>
          </a:prstGeom>
        </p:spPr>
        <p:txBody>
          <a:bodyPr lIns="0" tIns="0" rIns="0" bIns="0" rtlCol="0" anchor="t">
            <a:spAutoFit/>
          </a:bodyPr>
          <a:lstStyle/>
          <a:p>
            <a:pPr algn="ctr">
              <a:lnSpc>
                <a:spcPts val="3499"/>
              </a:lnSpc>
            </a:pPr>
            <a:r>
              <a:rPr lang="en-US" sz="2499" spc="124">
                <a:solidFill>
                  <a:srgbClr val="5F5E5A"/>
                </a:solidFill>
                <a:latin typeface="Canva Sans"/>
                <a:ea typeface="Canva Sans"/>
                <a:cs typeface="Canva Sans"/>
                <a:sym typeface="Canva Sans"/>
              </a:rPr>
              <a:t>mise en service</a:t>
            </a:r>
          </a:p>
          <a:p>
            <a:pPr algn="ctr">
              <a:lnSpc>
                <a:spcPts val="3499"/>
              </a:lnSpc>
              <a:spcBef>
                <a:spcPct val="0"/>
              </a:spcBef>
            </a:pPr>
            <a:r>
              <a:rPr lang="en-US" sz="2499" spc="124">
                <a:solidFill>
                  <a:srgbClr val="5F5E5A"/>
                </a:solidFill>
                <a:latin typeface="Canva Sans"/>
                <a:ea typeface="Canva Sans"/>
                <a:cs typeface="Canva Sans"/>
                <a:sym typeface="Canva Sans"/>
              </a:rPr>
              <a:t>progressive</a:t>
            </a:r>
          </a:p>
        </p:txBody>
      </p:sp>
      <p:sp>
        <p:nvSpPr>
          <p:cNvPr id="34" name="TextBox 34"/>
          <p:cNvSpPr txBox="1"/>
          <p:nvPr/>
        </p:nvSpPr>
        <p:spPr>
          <a:xfrm>
            <a:off x="1028700" y="5915162"/>
            <a:ext cx="3907473" cy="448310"/>
          </a:xfrm>
          <a:prstGeom prst="rect">
            <a:avLst/>
          </a:prstGeom>
        </p:spPr>
        <p:txBody>
          <a:bodyPr lIns="0" tIns="0" rIns="0" bIns="0" rtlCol="0" anchor="t">
            <a:spAutoFit/>
          </a:bodyPr>
          <a:lstStyle/>
          <a:p>
            <a:pPr algn="l">
              <a:lnSpc>
                <a:spcPts val="3639"/>
              </a:lnSpc>
              <a:spcBef>
                <a:spcPct val="0"/>
              </a:spcBef>
            </a:pPr>
            <a:r>
              <a:rPr lang="en-US" sz="2599" b="1" spc="-62">
                <a:solidFill>
                  <a:srgbClr val="414042"/>
                </a:solidFill>
                <a:latin typeface="Canva Sans Bold"/>
                <a:ea typeface="Canva Sans Bold"/>
                <a:cs typeface="Canva Sans Bold"/>
                <a:sym typeface="Canva Sans Bold"/>
              </a:rPr>
              <a:t>Porté par un consortium :</a:t>
            </a:r>
          </a:p>
        </p:txBody>
      </p:sp>
      <p:sp>
        <p:nvSpPr>
          <p:cNvPr id="35" name="TextBox 35"/>
          <p:cNvSpPr txBox="1"/>
          <p:nvPr/>
        </p:nvSpPr>
        <p:spPr>
          <a:xfrm>
            <a:off x="1196456" y="7617707"/>
            <a:ext cx="1416355" cy="688342"/>
          </a:xfrm>
          <a:prstGeom prst="rect">
            <a:avLst/>
          </a:prstGeom>
        </p:spPr>
        <p:txBody>
          <a:bodyPr lIns="0" tIns="0" rIns="0" bIns="0" rtlCol="0" anchor="t">
            <a:spAutoFit/>
          </a:bodyPr>
          <a:lstStyle/>
          <a:p>
            <a:pPr algn="ctr">
              <a:lnSpc>
                <a:spcPts val="2761"/>
              </a:lnSpc>
            </a:pPr>
            <a:r>
              <a:rPr lang="en-US" sz="1972" spc="-47">
                <a:solidFill>
                  <a:srgbClr val="414042"/>
                </a:solidFill>
                <a:latin typeface="Canva Sans"/>
                <a:ea typeface="Canva Sans"/>
                <a:cs typeface="Canva Sans"/>
                <a:sym typeface="Canva Sans"/>
              </a:rPr>
              <a:t>fonds</a:t>
            </a:r>
          </a:p>
          <a:p>
            <a:pPr algn="ctr">
              <a:lnSpc>
                <a:spcPts val="2761"/>
              </a:lnSpc>
              <a:spcBef>
                <a:spcPct val="0"/>
              </a:spcBef>
            </a:pPr>
            <a:r>
              <a:rPr lang="en-US" sz="1972" spc="-47">
                <a:solidFill>
                  <a:srgbClr val="414042"/>
                </a:solidFill>
                <a:latin typeface="Canva Sans"/>
                <a:ea typeface="Canva Sans"/>
                <a:cs typeface="Canva Sans"/>
                <a:sym typeface="Canva Sans"/>
              </a:rPr>
              <a:t>d’Abu Dhabi</a:t>
            </a:r>
          </a:p>
        </p:txBody>
      </p:sp>
      <p:sp>
        <p:nvSpPr>
          <p:cNvPr id="36" name="TextBox 36"/>
          <p:cNvSpPr txBox="1"/>
          <p:nvPr/>
        </p:nvSpPr>
        <p:spPr>
          <a:xfrm>
            <a:off x="2944618" y="7617707"/>
            <a:ext cx="1187603" cy="688342"/>
          </a:xfrm>
          <a:prstGeom prst="rect">
            <a:avLst/>
          </a:prstGeom>
        </p:spPr>
        <p:txBody>
          <a:bodyPr lIns="0" tIns="0" rIns="0" bIns="0" rtlCol="0" anchor="t">
            <a:spAutoFit/>
          </a:bodyPr>
          <a:lstStyle/>
          <a:p>
            <a:pPr algn="ctr">
              <a:lnSpc>
                <a:spcPts val="2761"/>
              </a:lnSpc>
            </a:pPr>
            <a:r>
              <a:rPr lang="en-US" sz="1972" spc="-47">
                <a:solidFill>
                  <a:srgbClr val="414042"/>
                </a:solidFill>
                <a:latin typeface="Canva Sans"/>
                <a:ea typeface="Canva Sans"/>
                <a:cs typeface="Canva Sans"/>
                <a:sym typeface="Canva Sans"/>
              </a:rPr>
              <a:t>puces</a:t>
            </a:r>
          </a:p>
          <a:p>
            <a:pPr algn="ctr">
              <a:lnSpc>
                <a:spcPts val="2761"/>
              </a:lnSpc>
              <a:spcBef>
                <a:spcPct val="0"/>
              </a:spcBef>
            </a:pPr>
            <a:r>
              <a:rPr lang="en-US" sz="1972" spc="-47">
                <a:solidFill>
                  <a:srgbClr val="414042"/>
                </a:solidFill>
                <a:latin typeface="Canva Sans"/>
                <a:ea typeface="Canva Sans"/>
                <a:cs typeface="Canva Sans"/>
                <a:sym typeface="Canva Sans"/>
              </a:rPr>
              <a:t>États-Unis</a:t>
            </a:r>
          </a:p>
        </p:txBody>
      </p:sp>
      <p:sp>
        <p:nvSpPr>
          <p:cNvPr id="37" name="TextBox 37"/>
          <p:cNvSpPr txBox="1"/>
          <p:nvPr/>
        </p:nvSpPr>
        <p:spPr>
          <a:xfrm>
            <a:off x="7365064" y="7617707"/>
            <a:ext cx="1959980" cy="338168"/>
          </a:xfrm>
          <a:prstGeom prst="rect">
            <a:avLst/>
          </a:prstGeom>
        </p:spPr>
        <p:txBody>
          <a:bodyPr lIns="0" tIns="0" rIns="0" bIns="0" rtlCol="0" anchor="t">
            <a:spAutoFit/>
          </a:bodyPr>
          <a:lstStyle/>
          <a:p>
            <a:pPr algn="ctr">
              <a:lnSpc>
                <a:spcPts val="2761"/>
              </a:lnSpc>
              <a:spcBef>
                <a:spcPct val="0"/>
              </a:spcBef>
            </a:pPr>
            <a:r>
              <a:rPr lang="en-US" sz="1972" spc="-47">
                <a:solidFill>
                  <a:srgbClr val="414042"/>
                </a:solidFill>
                <a:latin typeface="Canva Sans"/>
                <a:ea typeface="Canva Sans"/>
                <a:cs typeface="Canva Sans"/>
                <a:sym typeface="Canva Sans"/>
              </a:rPr>
              <a:t>banque publique</a:t>
            </a:r>
          </a:p>
        </p:txBody>
      </p:sp>
      <p:sp>
        <p:nvSpPr>
          <p:cNvPr id="38" name="TextBox 38"/>
          <p:cNvSpPr txBox="1"/>
          <p:nvPr/>
        </p:nvSpPr>
        <p:spPr>
          <a:xfrm>
            <a:off x="10677778" y="5915162"/>
            <a:ext cx="2875280" cy="448310"/>
          </a:xfrm>
          <a:prstGeom prst="rect">
            <a:avLst/>
          </a:prstGeom>
        </p:spPr>
        <p:txBody>
          <a:bodyPr lIns="0" tIns="0" rIns="0" bIns="0" rtlCol="0" anchor="t">
            <a:spAutoFit/>
          </a:bodyPr>
          <a:lstStyle/>
          <a:p>
            <a:pPr algn="l">
              <a:lnSpc>
                <a:spcPts val="3639"/>
              </a:lnSpc>
              <a:spcBef>
                <a:spcPct val="0"/>
              </a:spcBef>
            </a:pPr>
            <a:r>
              <a:rPr lang="en-US" sz="2599" b="1" spc="-62">
                <a:solidFill>
                  <a:srgbClr val="414042"/>
                </a:solidFill>
                <a:latin typeface="Canva Sans Bold"/>
                <a:ea typeface="Canva Sans Bold"/>
                <a:cs typeface="Canva Sans Bold"/>
                <a:sym typeface="Canva Sans Bold"/>
              </a:rPr>
              <a:t>Parties prenantes :</a:t>
            </a:r>
          </a:p>
        </p:txBody>
      </p:sp>
      <p:sp>
        <p:nvSpPr>
          <p:cNvPr id="39" name="TextBox 39"/>
          <p:cNvSpPr txBox="1"/>
          <p:nvPr/>
        </p:nvSpPr>
        <p:spPr>
          <a:xfrm>
            <a:off x="5192888" y="7617707"/>
            <a:ext cx="1191162" cy="688342"/>
          </a:xfrm>
          <a:prstGeom prst="rect">
            <a:avLst/>
          </a:prstGeom>
        </p:spPr>
        <p:txBody>
          <a:bodyPr lIns="0" tIns="0" rIns="0" bIns="0" rtlCol="0" anchor="t">
            <a:spAutoFit/>
          </a:bodyPr>
          <a:lstStyle/>
          <a:p>
            <a:pPr algn="ctr">
              <a:lnSpc>
                <a:spcPts val="2761"/>
              </a:lnSpc>
            </a:pPr>
            <a:r>
              <a:rPr lang="en-US" sz="1972" spc="-47">
                <a:solidFill>
                  <a:srgbClr val="414042"/>
                </a:solidFill>
                <a:latin typeface="Canva Sans"/>
                <a:ea typeface="Canva Sans"/>
                <a:cs typeface="Canva Sans"/>
                <a:sym typeface="Canva Sans"/>
              </a:rPr>
              <a:t>entreprise</a:t>
            </a:r>
          </a:p>
          <a:p>
            <a:pPr algn="ctr">
              <a:lnSpc>
                <a:spcPts val="2761"/>
              </a:lnSpc>
              <a:spcBef>
                <a:spcPct val="0"/>
              </a:spcBef>
            </a:pPr>
            <a:r>
              <a:rPr lang="en-US" sz="1972" spc="-47">
                <a:solidFill>
                  <a:srgbClr val="414042"/>
                </a:solidFill>
                <a:latin typeface="Canva Sans"/>
                <a:ea typeface="Canva Sans"/>
                <a:cs typeface="Canva Sans"/>
                <a:sym typeface="Canva Sans"/>
              </a:rPr>
              <a:t>IA</a:t>
            </a:r>
          </a:p>
        </p:txBody>
      </p:sp>
      <p:sp>
        <p:nvSpPr>
          <p:cNvPr id="40" name="TextBox 40"/>
          <p:cNvSpPr txBox="1"/>
          <p:nvPr/>
        </p:nvSpPr>
        <p:spPr>
          <a:xfrm>
            <a:off x="15006848" y="7606132"/>
            <a:ext cx="2321969" cy="1038517"/>
          </a:xfrm>
          <a:prstGeom prst="rect">
            <a:avLst/>
          </a:prstGeom>
        </p:spPr>
        <p:txBody>
          <a:bodyPr lIns="0" tIns="0" rIns="0" bIns="0" rtlCol="0" anchor="t">
            <a:spAutoFit/>
          </a:bodyPr>
          <a:lstStyle/>
          <a:p>
            <a:pPr algn="ctr">
              <a:lnSpc>
                <a:spcPts val="2761"/>
              </a:lnSpc>
            </a:pPr>
            <a:r>
              <a:rPr lang="en-US" sz="1972" spc="-47">
                <a:solidFill>
                  <a:srgbClr val="414042"/>
                </a:solidFill>
                <a:latin typeface="Canva Sans"/>
                <a:ea typeface="Canva Sans"/>
                <a:cs typeface="Canva Sans"/>
                <a:sym typeface="Canva Sans"/>
              </a:rPr>
              <a:t>opérateur européen</a:t>
            </a:r>
          </a:p>
          <a:p>
            <a:pPr algn="ctr">
              <a:lnSpc>
                <a:spcPts val="2761"/>
              </a:lnSpc>
            </a:pPr>
            <a:r>
              <a:rPr lang="en-US" sz="1972" spc="-47">
                <a:solidFill>
                  <a:srgbClr val="414042"/>
                </a:solidFill>
                <a:latin typeface="Canva Sans"/>
                <a:ea typeface="Canva Sans"/>
                <a:cs typeface="Canva Sans"/>
                <a:sym typeface="Canva Sans"/>
              </a:rPr>
              <a:t>de télécom et</a:t>
            </a:r>
          </a:p>
          <a:p>
            <a:pPr algn="ctr">
              <a:lnSpc>
                <a:spcPts val="2761"/>
              </a:lnSpc>
              <a:spcBef>
                <a:spcPct val="0"/>
              </a:spcBef>
            </a:pPr>
            <a:r>
              <a:rPr lang="en-US" sz="1972" spc="-47">
                <a:solidFill>
                  <a:srgbClr val="414042"/>
                </a:solidFill>
                <a:latin typeface="Canva Sans"/>
                <a:ea typeface="Canva Sans"/>
                <a:cs typeface="Canva Sans"/>
                <a:sym typeface="Canva Sans"/>
              </a:rPr>
              <a:t>fibres otpiques</a:t>
            </a:r>
          </a:p>
        </p:txBody>
      </p:sp>
      <p:sp>
        <p:nvSpPr>
          <p:cNvPr id="41" name="TextBox 41"/>
          <p:cNvSpPr txBox="1"/>
          <p:nvPr/>
        </p:nvSpPr>
        <p:spPr>
          <a:xfrm>
            <a:off x="1028700" y="8867921"/>
            <a:ext cx="6453505" cy="280670"/>
          </a:xfrm>
          <a:prstGeom prst="rect">
            <a:avLst/>
          </a:prstGeom>
        </p:spPr>
        <p:txBody>
          <a:bodyPr lIns="0" tIns="0" rIns="0" bIns="0" rtlCol="0" anchor="t">
            <a:spAutoFit/>
          </a:bodyPr>
          <a:lstStyle/>
          <a:p>
            <a:pPr algn="l">
              <a:lnSpc>
                <a:spcPts val="2380"/>
              </a:lnSpc>
              <a:spcBef>
                <a:spcPct val="0"/>
              </a:spcBef>
            </a:pPr>
            <a:r>
              <a:rPr lang="en-US" sz="1700" i="1">
                <a:solidFill>
                  <a:srgbClr val="5F5E5A"/>
                </a:solidFill>
                <a:latin typeface="Canva Sans Italics"/>
                <a:ea typeface="Canva Sans Italics"/>
                <a:cs typeface="Canva Sans Italics"/>
                <a:sym typeface="Canva Sans Italics"/>
              </a:rPr>
              <a:t>Sources : Choose France 2025 ; Concertation Campus IA 2026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4285" y="161827"/>
            <a:ext cx="17019430" cy="7722567"/>
          </a:xfrm>
          <a:custGeom>
            <a:avLst/>
            <a:gdLst/>
            <a:ahLst/>
            <a:cxnLst/>
            <a:rect l="l" t="t" r="r" b="b"/>
            <a:pathLst>
              <a:path w="17019430" h="7722567">
                <a:moveTo>
                  <a:pt x="0" y="0"/>
                </a:moveTo>
                <a:lnTo>
                  <a:pt x="17019430" y="0"/>
                </a:lnTo>
                <a:lnTo>
                  <a:pt x="17019430" y="7722567"/>
                </a:lnTo>
                <a:lnTo>
                  <a:pt x="0" y="7722567"/>
                </a:lnTo>
                <a:lnTo>
                  <a:pt x="0" y="0"/>
                </a:lnTo>
                <a:close/>
              </a:path>
            </a:pathLst>
          </a:custGeom>
          <a:blipFill>
            <a:blip r:embed="rId3"/>
            <a:stretch>
              <a:fillRect/>
            </a:stretch>
          </a:blipFill>
        </p:spPr>
      </p:sp>
      <p:sp>
        <p:nvSpPr>
          <p:cNvPr id="3" name="TextBox 3"/>
          <p:cNvSpPr txBox="1"/>
          <p:nvPr/>
        </p:nvSpPr>
        <p:spPr>
          <a:xfrm>
            <a:off x="1028700" y="8867921"/>
            <a:ext cx="5675788" cy="280670"/>
          </a:xfrm>
          <a:prstGeom prst="rect">
            <a:avLst/>
          </a:prstGeom>
        </p:spPr>
        <p:txBody>
          <a:bodyPr lIns="0" tIns="0" rIns="0" bIns="0" rtlCol="0" anchor="t">
            <a:spAutoFit/>
          </a:bodyPr>
          <a:lstStyle/>
          <a:p>
            <a:pPr algn="l">
              <a:lnSpc>
                <a:spcPts val="2380"/>
              </a:lnSpc>
              <a:spcBef>
                <a:spcPct val="0"/>
              </a:spcBef>
            </a:pPr>
            <a:r>
              <a:rPr lang="en-US" sz="1700" i="1">
                <a:solidFill>
                  <a:srgbClr val="5F5E5A"/>
                </a:solidFill>
                <a:latin typeface="Canva Sans Italics"/>
                <a:ea typeface="Canva Sans Italics"/>
                <a:cs typeface="Canva Sans Italics"/>
                <a:sym typeface="Canva Sans Italics"/>
              </a:rPr>
              <a:t>Sources : Campus IA - calendrier d’exécution du projet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02337"/>
            <a:ext cx="6918038" cy="6246034"/>
            <a:chOff x="0" y="0"/>
            <a:chExt cx="2051645" cy="1852353"/>
          </a:xfrm>
        </p:grpSpPr>
        <p:sp>
          <p:nvSpPr>
            <p:cNvPr id="3" name="Freeform 3"/>
            <p:cNvSpPr/>
            <p:nvPr/>
          </p:nvSpPr>
          <p:spPr>
            <a:xfrm>
              <a:off x="0" y="0"/>
              <a:ext cx="2051645" cy="1852353"/>
            </a:xfrm>
            <a:custGeom>
              <a:avLst/>
              <a:gdLst/>
              <a:ahLst/>
              <a:cxnLst/>
              <a:rect l="l" t="t" r="r" b="b"/>
              <a:pathLst>
                <a:path w="2051645" h="1852353">
                  <a:moveTo>
                    <a:pt x="0" y="0"/>
                  </a:moveTo>
                  <a:lnTo>
                    <a:pt x="2051645" y="0"/>
                  </a:lnTo>
                  <a:lnTo>
                    <a:pt x="2051645" y="1852353"/>
                  </a:lnTo>
                  <a:lnTo>
                    <a:pt x="0" y="1852353"/>
                  </a:lnTo>
                  <a:close/>
                </a:path>
              </a:pathLst>
            </a:custGeom>
            <a:solidFill>
              <a:srgbClr val="5FC2BA"/>
            </a:solidFill>
            <a:ln w="38100" cap="sq">
              <a:solidFill>
                <a:srgbClr val="185FA5"/>
              </a:solidFill>
              <a:prstDash val="solid"/>
              <a:miter/>
            </a:ln>
          </p:spPr>
        </p:sp>
        <p:sp>
          <p:nvSpPr>
            <p:cNvPr id="4" name="TextBox 4"/>
            <p:cNvSpPr txBox="1"/>
            <p:nvPr/>
          </p:nvSpPr>
          <p:spPr>
            <a:xfrm>
              <a:off x="0" y="-47625"/>
              <a:ext cx="2051645" cy="1899978"/>
            </a:xfrm>
            <a:prstGeom prst="rect">
              <a:avLst/>
            </a:prstGeom>
          </p:spPr>
          <p:txBody>
            <a:bodyPr lIns="50800" tIns="50800" rIns="50800" bIns="50800" rtlCol="0" anchor="ctr"/>
            <a:lstStyle/>
            <a:p>
              <a:pPr algn="ctr">
                <a:lnSpc>
                  <a:spcPts val="2800"/>
                </a:lnSpc>
              </a:pPr>
              <a:endParaRPr/>
            </a:p>
          </p:txBody>
        </p:sp>
      </p:grpSp>
      <p:sp>
        <p:nvSpPr>
          <p:cNvPr id="5" name="TextBox 5"/>
          <p:cNvSpPr txBox="1"/>
          <p:nvPr/>
        </p:nvSpPr>
        <p:spPr>
          <a:xfrm>
            <a:off x="1028700" y="679450"/>
            <a:ext cx="4021138" cy="422275"/>
          </a:xfrm>
          <a:prstGeom prst="rect">
            <a:avLst/>
          </a:prstGeom>
        </p:spPr>
        <p:txBody>
          <a:bodyPr lIns="0" tIns="0" rIns="0" bIns="0" rtlCol="0" anchor="t">
            <a:spAutoFit/>
          </a:bodyPr>
          <a:lstStyle/>
          <a:p>
            <a:pPr algn="l">
              <a:lnSpc>
                <a:spcPts val="3499"/>
              </a:lnSpc>
              <a:spcBef>
                <a:spcPct val="0"/>
              </a:spcBef>
            </a:pPr>
            <a:r>
              <a:rPr lang="en-US" sz="2499" spc="62">
                <a:solidFill>
                  <a:srgbClr val="5F5E5A"/>
                </a:solidFill>
                <a:latin typeface="Canva Sans"/>
                <a:ea typeface="Canva Sans"/>
                <a:cs typeface="Canva Sans"/>
                <a:sym typeface="Canva Sans"/>
              </a:rPr>
              <a:t>I N T E R R O G A T I O N S</a:t>
            </a:r>
          </a:p>
        </p:txBody>
      </p:sp>
      <p:sp>
        <p:nvSpPr>
          <p:cNvPr id="6" name="TextBox 6"/>
          <p:cNvSpPr txBox="1"/>
          <p:nvPr/>
        </p:nvSpPr>
        <p:spPr>
          <a:xfrm>
            <a:off x="1028700" y="8867921"/>
            <a:ext cx="3782219" cy="280670"/>
          </a:xfrm>
          <a:prstGeom prst="rect">
            <a:avLst/>
          </a:prstGeom>
        </p:spPr>
        <p:txBody>
          <a:bodyPr lIns="0" tIns="0" rIns="0" bIns="0" rtlCol="0" anchor="t">
            <a:spAutoFit/>
          </a:bodyPr>
          <a:lstStyle/>
          <a:p>
            <a:pPr algn="l">
              <a:lnSpc>
                <a:spcPts val="2380"/>
              </a:lnSpc>
              <a:spcBef>
                <a:spcPct val="0"/>
              </a:spcBef>
            </a:pPr>
            <a:r>
              <a:rPr lang="en-US" sz="1700" i="1">
                <a:solidFill>
                  <a:srgbClr val="5F5E5A"/>
                </a:solidFill>
                <a:latin typeface="Canva Sans Italics"/>
                <a:ea typeface="Canva Sans Italics"/>
                <a:cs typeface="Canva Sans Italics"/>
                <a:sym typeface="Canva Sans Italics"/>
              </a:rPr>
              <a:t>Sources : RTE, bilan électrique 2024 </a:t>
            </a:r>
          </a:p>
        </p:txBody>
      </p:sp>
      <p:sp>
        <p:nvSpPr>
          <p:cNvPr id="7" name="TextBox 7"/>
          <p:cNvSpPr txBox="1"/>
          <p:nvPr/>
        </p:nvSpPr>
        <p:spPr>
          <a:xfrm>
            <a:off x="3285823" y="5966740"/>
            <a:ext cx="2403793" cy="663547"/>
          </a:xfrm>
          <a:prstGeom prst="rect">
            <a:avLst/>
          </a:prstGeom>
        </p:spPr>
        <p:txBody>
          <a:bodyPr lIns="0" tIns="0" rIns="0" bIns="0" rtlCol="0" anchor="t">
            <a:spAutoFit/>
          </a:bodyPr>
          <a:lstStyle/>
          <a:p>
            <a:pPr marL="0" lvl="0" indent="0" algn="l">
              <a:lnSpc>
                <a:spcPts val="5426"/>
              </a:lnSpc>
              <a:spcBef>
                <a:spcPct val="0"/>
              </a:spcBef>
            </a:pPr>
            <a:r>
              <a:rPr lang="en-US" sz="3876" spc="193">
                <a:solidFill>
                  <a:srgbClr val="FFFFFF"/>
                </a:solidFill>
                <a:latin typeface="Canva Sans"/>
                <a:ea typeface="Canva Sans"/>
                <a:cs typeface="Canva Sans"/>
                <a:sym typeface="Canva Sans"/>
              </a:rPr>
              <a:t>TWh nets</a:t>
            </a:r>
          </a:p>
        </p:txBody>
      </p:sp>
      <p:sp>
        <p:nvSpPr>
          <p:cNvPr id="8" name="TextBox 8"/>
          <p:cNvSpPr txBox="1"/>
          <p:nvPr/>
        </p:nvSpPr>
        <p:spPr>
          <a:xfrm>
            <a:off x="2951256" y="2901264"/>
            <a:ext cx="3220943" cy="3435349"/>
          </a:xfrm>
          <a:prstGeom prst="rect">
            <a:avLst/>
          </a:prstGeom>
        </p:spPr>
        <p:txBody>
          <a:bodyPr wrap="square" lIns="0" tIns="0" rIns="0" bIns="0" rtlCol="0" anchor="t">
            <a:spAutoFit/>
          </a:bodyPr>
          <a:lstStyle/>
          <a:p>
            <a:pPr algn="l">
              <a:lnSpc>
                <a:spcPts val="28000"/>
              </a:lnSpc>
              <a:spcBef>
                <a:spcPct val="0"/>
              </a:spcBef>
            </a:pPr>
            <a:r>
              <a:rPr lang="en-US" sz="20000" b="1" spc="-480" dirty="0">
                <a:solidFill>
                  <a:srgbClr val="FFFFFF"/>
                </a:solidFill>
                <a:latin typeface="Canva Sans Bold"/>
                <a:ea typeface="Canva Sans Bold"/>
                <a:cs typeface="Canva Sans Bold"/>
                <a:sym typeface="Canva Sans Bold"/>
              </a:rPr>
              <a:t>89</a:t>
            </a:r>
          </a:p>
        </p:txBody>
      </p:sp>
      <p:sp>
        <p:nvSpPr>
          <p:cNvPr id="9" name="TextBox 9"/>
          <p:cNvSpPr txBox="1"/>
          <p:nvPr/>
        </p:nvSpPr>
        <p:spPr>
          <a:xfrm>
            <a:off x="1416152" y="6868412"/>
            <a:ext cx="6143134" cy="941070"/>
          </a:xfrm>
          <a:prstGeom prst="rect">
            <a:avLst/>
          </a:prstGeom>
        </p:spPr>
        <p:txBody>
          <a:bodyPr lIns="0" tIns="0" rIns="0" bIns="0" rtlCol="0" anchor="t">
            <a:spAutoFit/>
          </a:bodyPr>
          <a:lstStyle/>
          <a:p>
            <a:pPr algn="ctr">
              <a:lnSpc>
                <a:spcPts val="3779"/>
              </a:lnSpc>
              <a:spcBef>
                <a:spcPct val="0"/>
              </a:spcBef>
            </a:pPr>
            <a:r>
              <a:rPr lang="en-US" sz="2699" i="1">
                <a:solidFill>
                  <a:srgbClr val="FFFFFF"/>
                </a:solidFill>
                <a:latin typeface="Canva Sans Italics"/>
                <a:ea typeface="Canva Sans Italics"/>
                <a:cs typeface="Canva Sans Italics"/>
                <a:sym typeface="Canva Sans Italics"/>
              </a:rPr>
              <a:t>Ce surplus n’est pas de l’’électricité « en attente »</a:t>
            </a:r>
          </a:p>
        </p:txBody>
      </p:sp>
      <p:sp>
        <p:nvSpPr>
          <p:cNvPr id="10" name="TextBox 10"/>
          <p:cNvSpPr txBox="1"/>
          <p:nvPr/>
        </p:nvSpPr>
        <p:spPr>
          <a:xfrm>
            <a:off x="1385903" y="2840849"/>
            <a:ext cx="6203632" cy="455901"/>
          </a:xfrm>
          <a:prstGeom prst="rect">
            <a:avLst/>
          </a:prstGeom>
        </p:spPr>
        <p:txBody>
          <a:bodyPr lIns="0" tIns="0" rIns="0" bIns="0" rtlCol="0" anchor="t">
            <a:spAutoFit/>
          </a:bodyPr>
          <a:lstStyle/>
          <a:p>
            <a:pPr algn="l">
              <a:lnSpc>
                <a:spcPts val="3746"/>
              </a:lnSpc>
              <a:spcBef>
                <a:spcPct val="0"/>
              </a:spcBef>
            </a:pPr>
            <a:r>
              <a:rPr lang="en-US" sz="2676" b="1" spc="441">
                <a:solidFill>
                  <a:srgbClr val="1F3A5F"/>
                </a:solidFill>
                <a:latin typeface="Canva Sans Bold"/>
                <a:ea typeface="Canva Sans Bold"/>
                <a:cs typeface="Canva Sans Bold"/>
                <a:sym typeface="Canva Sans Bold"/>
              </a:rPr>
              <a:t>EXPORTATIONS NETTES 2024</a:t>
            </a:r>
          </a:p>
        </p:txBody>
      </p:sp>
      <p:sp>
        <p:nvSpPr>
          <p:cNvPr id="11" name="TextBox 11"/>
          <p:cNvSpPr txBox="1"/>
          <p:nvPr/>
        </p:nvSpPr>
        <p:spPr>
          <a:xfrm>
            <a:off x="1224183" y="7940230"/>
            <a:ext cx="6630913" cy="349250"/>
          </a:xfrm>
          <a:prstGeom prst="rect">
            <a:avLst/>
          </a:prstGeom>
        </p:spPr>
        <p:txBody>
          <a:bodyPr lIns="0" tIns="0" rIns="0" bIns="0" rtlCol="0" anchor="t">
            <a:spAutoFit/>
          </a:bodyPr>
          <a:lstStyle/>
          <a:p>
            <a:pPr algn="l">
              <a:lnSpc>
                <a:spcPts val="2800"/>
              </a:lnSpc>
              <a:spcBef>
                <a:spcPct val="0"/>
              </a:spcBef>
            </a:pPr>
            <a:r>
              <a:rPr lang="en-US" sz="2000" b="1" spc="-48">
                <a:solidFill>
                  <a:srgbClr val="1F3A5F"/>
                </a:solidFill>
                <a:latin typeface="Canva Sans Bold"/>
                <a:ea typeface="Canva Sans Bold"/>
                <a:cs typeface="Canva Sans Bold"/>
                <a:sym typeface="Canva Sans Bold"/>
              </a:rPr>
              <a:t>Où va cette électricité ? Elle est exporté vers les voisins</a:t>
            </a:r>
          </a:p>
        </p:txBody>
      </p:sp>
      <p:grpSp>
        <p:nvGrpSpPr>
          <p:cNvPr id="12" name="Group 12"/>
          <p:cNvGrpSpPr/>
          <p:nvPr/>
        </p:nvGrpSpPr>
        <p:grpSpPr>
          <a:xfrm>
            <a:off x="8201886" y="0"/>
            <a:ext cx="10600106" cy="9596120"/>
            <a:chOff x="0" y="0"/>
            <a:chExt cx="14133474" cy="12794827"/>
          </a:xfrm>
        </p:grpSpPr>
        <p:sp>
          <p:nvSpPr>
            <p:cNvPr id="13" name="Freeform 13"/>
            <p:cNvSpPr/>
            <p:nvPr/>
          </p:nvSpPr>
          <p:spPr>
            <a:xfrm>
              <a:off x="2273291" y="0"/>
              <a:ext cx="11860183" cy="12794827"/>
            </a:xfrm>
            <a:custGeom>
              <a:avLst/>
              <a:gdLst/>
              <a:ahLst/>
              <a:cxnLst/>
              <a:rect l="l" t="t" r="r" b="b"/>
              <a:pathLst>
                <a:path w="11860183" h="12794827">
                  <a:moveTo>
                    <a:pt x="0" y="0"/>
                  </a:moveTo>
                  <a:lnTo>
                    <a:pt x="11860183" y="0"/>
                  </a:lnTo>
                  <a:lnTo>
                    <a:pt x="11860183" y="12794827"/>
                  </a:lnTo>
                  <a:lnTo>
                    <a:pt x="0" y="12794827"/>
                  </a:lnTo>
                  <a:lnTo>
                    <a:pt x="0" y="0"/>
                  </a:lnTo>
                  <a:close/>
                </a:path>
              </a:pathLst>
            </a:custGeom>
            <a:blipFill>
              <a:blip r:embed="rId3"/>
              <a:stretch>
                <a:fillRect l="-40372" t="-13352" r="-45775" b="-7888"/>
              </a:stretch>
            </a:blipFill>
          </p:spPr>
        </p:sp>
        <p:sp>
          <p:nvSpPr>
            <p:cNvPr id="14" name="AutoShape 14"/>
            <p:cNvSpPr/>
            <p:nvPr/>
          </p:nvSpPr>
          <p:spPr>
            <a:xfrm>
              <a:off x="0" y="12051719"/>
              <a:ext cx="2267946" cy="0"/>
            </a:xfrm>
            <a:prstGeom prst="line">
              <a:avLst/>
            </a:prstGeom>
            <a:ln w="139700" cap="rnd">
              <a:solidFill>
                <a:srgbClr val="222E53"/>
              </a:solidFill>
              <a:prstDash val="solid"/>
              <a:headEnd type="none" w="sm" len="sm"/>
              <a:tailEnd type="none" w="sm" len="sm"/>
            </a:ln>
          </p:spPr>
        </p:sp>
        <p:grpSp>
          <p:nvGrpSpPr>
            <p:cNvPr id="15" name="Group 15"/>
            <p:cNvGrpSpPr/>
            <p:nvPr/>
          </p:nvGrpSpPr>
          <p:grpSpPr>
            <a:xfrm>
              <a:off x="10100811" y="3506742"/>
              <a:ext cx="877287" cy="388570"/>
              <a:chOff x="0" y="0"/>
              <a:chExt cx="144933" cy="64194"/>
            </a:xfrm>
          </p:grpSpPr>
          <p:sp>
            <p:nvSpPr>
              <p:cNvPr id="16" name="Freeform 16"/>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0B162C"/>
              </a:solidFill>
            </p:spPr>
          </p:sp>
          <p:sp>
            <p:nvSpPr>
              <p:cNvPr id="17" name="TextBox 17"/>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18" name="Group 18"/>
            <p:cNvGrpSpPr/>
            <p:nvPr/>
          </p:nvGrpSpPr>
          <p:grpSpPr>
            <a:xfrm>
              <a:off x="8346238" y="3506742"/>
              <a:ext cx="877287" cy="388570"/>
              <a:chOff x="0" y="0"/>
              <a:chExt cx="144933" cy="64194"/>
            </a:xfrm>
          </p:grpSpPr>
          <p:sp>
            <p:nvSpPr>
              <p:cNvPr id="19" name="Freeform 19"/>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5FC2BA"/>
              </a:solidFill>
            </p:spPr>
          </p:sp>
          <p:sp>
            <p:nvSpPr>
              <p:cNvPr id="20" name="TextBox 20"/>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21" name="Group 21"/>
            <p:cNvGrpSpPr/>
            <p:nvPr/>
          </p:nvGrpSpPr>
          <p:grpSpPr>
            <a:xfrm>
              <a:off x="9223525" y="3506742"/>
              <a:ext cx="877287" cy="388570"/>
              <a:chOff x="0" y="0"/>
              <a:chExt cx="144933" cy="64194"/>
            </a:xfrm>
          </p:grpSpPr>
          <p:sp>
            <p:nvSpPr>
              <p:cNvPr id="22" name="Freeform 22"/>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3B556D"/>
              </a:solidFill>
            </p:spPr>
          </p:sp>
          <p:sp>
            <p:nvSpPr>
              <p:cNvPr id="23" name="TextBox 23"/>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24" name="Group 24"/>
            <p:cNvGrpSpPr/>
            <p:nvPr/>
          </p:nvGrpSpPr>
          <p:grpSpPr>
            <a:xfrm>
              <a:off x="8346238" y="3118172"/>
              <a:ext cx="2631860" cy="388570"/>
              <a:chOff x="0" y="0"/>
              <a:chExt cx="434799" cy="64194"/>
            </a:xfrm>
          </p:grpSpPr>
          <p:sp>
            <p:nvSpPr>
              <p:cNvPr id="25" name="Freeform 25"/>
              <p:cNvSpPr/>
              <p:nvPr/>
            </p:nvSpPr>
            <p:spPr>
              <a:xfrm>
                <a:off x="0" y="0"/>
                <a:ext cx="434799" cy="64194"/>
              </a:xfrm>
              <a:custGeom>
                <a:avLst/>
                <a:gdLst/>
                <a:ahLst/>
                <a:cxnLst/>
                <a:rect l="l" t="t" r="r" b="b"/>
                <a:pathLst>
                  <a:path w="434799" h="64194">
                    <a:moveTo>
                      <a:pt x="0" y="0"/>
                    </a:moveTo>
                    <a:lnTo>
                      <a:pt x="434799" y="0"/>
                    </a:lnTo>
                    <a:lnTo>
                      <a:pt x="434799" y="64194"/>
                    </a:lnTo>
                    <a:lnTo>
                      <a:pt x="0" y="64194"/>
                    </a:lnTo>
                    <a:close/>
                  </a:path>
                </a:pathLst>
              </a:custGeom>
              <a:solidFill>
                <a:srgbClr val="FFFFFF"/>
              </a:solidFill>
              <a:ln cap="sq">
                <a:noFill/>
                <a:prstDash val="solid"/>
                <a:miter/>
              </a:ln>
            </p:spPr>
          </p:sp>
          <p:sp>
            <p:nvSpPr>
              <p:cNvPr id="26" name="TextBox 26"/>
              <p:cNvSpPr txBox="1"/>
              <p:nvPr/>
            </p:nvSpPr>
            <p:spPr>
              <a:xfrm>
                <a:off x="0" y="-38100"/>
                <a:ext cx="434799" cy="102294"/>
              </a:xfrm>
              <a:prstGeom prst="rect">
                <a:avLst/>
              </a:prstGeom>
            </p:spPr>
            <p:txBody>
              <a:bodyPr lIns="40468" tIns="40468" rIns="40468" bIns="40468" rtlCol="0" anchor="ctr"/>
              <a:lstStyle/>
              <a:p>
                <a:pPr marL="0" lvl="0" indent="0" algn="ctr">
                  <a:lnSpc>
                    <a:spcPts val="3071"/>
                  </a:lnSpc>
                  <a:spcBef>
                    <a:spcPct val="0"/>
                  </a:spcBef>
                </a:pPr>
                <a:endParaRPr/>
              </a:p>
            </p:txBody>
          </p:sp>
        </p:grpSp>
        <p:sp>
          <p:nvSpPr>
            <p:cNvPr id="27" name="TextBox 27"/>
            <p:cNvSpPr txBox="1"/>
            <p:nvPr/>
          </p:nvSpPr>
          <p:spPr>
            <a:xfrm>
              <a:off x="8549865" y="3196294"/>
              <a:ext cx="2631860" cy="213276"/>
            </a:xfrm>
            <a:prstGeom prst="rect">
              <a:avLst/>
            </a:prstGeom>
          </p:spPr>
          <p:txBody>
            <a:bodyPr lIns="0" tIns="0" rIns="0" bIns="0" rtlCol="0" anchor="t">
              <a:spAutoFit/>
            </a:bodyPr>
            <a:lstStyle/>
            <a:p>
              <a:pPr algn="ctr">
                <a:lnSpc>
                  <a:spcPts val="1366"/>
                </a:lnSpc>
                <a:spcBef>
                  <a:spcPct val="0"/>
                </a:spcBef>
              </a:pPr>
              <a:r>
                <a:rPr lang="en-US" sz="976" b="1">
                  <a:solidFill>
                    <a:srgbClr val="5FC2BA"/>
                  </a:solidFill>
                  <a:latin typeface="Canva Sans Bold"/>
                  <a:ea typeface="Canva Sans Bold"/>
                  <a:cs typeface="Canva Sans Bold"/>
                  <a:sym typeface="Canva Sans Bold"/>
                </a:rPr>
                <a:t>Allemagne/Belgique</a:t>
              </a:r>
            </a:p>
          </p:txBody>
        </p:sp>
        <p:sp>
          <p:nvSpPr>
            <p:cNvPr id="28" name="Freeform 28"/>
            <p:cNvSpPr/>
            <p:nvPr/>
          </p:nvSpPr>
          <p:spPr>
            <a:xfrm>
              <a:off x="8429810" y="3198273"/>
              <a:ext cx="228369" cy="228369"/>
            </a:xfrm>
            <a:custGeom>
              <a:avLst/>
              <a:gdLst/>
              <a:ahLst/>
              <a:cxnLst/>
              <a:rect l="l" t="t" r="r" b="b"/>
              <a:pathLst>
                <a:path w="228369" h="228369">
                  <a:moveTo>
                    <a:pt x="0" y="0"/>
                  </a:moveTo>
                  <a:lnTo>
                    <a:pt x="228369" y="0"/>
                  </a:lnTo>
                  <a:lnTo>
                    <a:pt x="228369" y="228369"/>
                  </a:lnTo>
                  <a:lnTo>
                    <a:pt x="0" y="228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Freeform 29"/>
            <p:cNvSpPr/>
            <p:nvPr/>
          </p:nvSpPr>
          <p:spPr>
            <a:xfrm>
              <a:off x="8601932" y="3198273"/>
              <a:ext cx="228369" cy="228369"/>
            </a:xfrm>
            <a:custGeom>
              <a:avLst/>
              <a:gdLst/>
              <a:ahLst/>
              <a:cxnLst/>
              <a:rect l="l" t="t" r="r" b="b"/>
              <a:pathLst>
                <a:path w="228369" h="228369">
                  <a:moveTo>
                    <a:pt x="0" y="0"/>
                  </a:moveTo>
                  <a:lnTo>
                    <a:pt x="228369" y="0"/>
                  </a:lnTo>
                  <a:lnTo>
                    <a:pt x="228369" y="228369"/>
                  </a:lnTo>
                  <a:lnTo>
                    <a:pt x="0" y="228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30" name="Group 30"/>
            <p:cNvGrpSpPr/>
            <p:nvPr/>
          </p:nvGrpSpPr>
          <p:grpSpPr>
            <a:xfrm>
              <a:off x="6389849" y="2944726"/>
              <a:ext cx="877287" cy="388570"/>
              <a:chOff x="0" y="0"/>
              <a:chExt cx="144933" cy="64194"/>
            </a:xfrm>
          </p:grpSpPr>
          <p:sp>
            <p:nvSpPr>
              <p:cNvPr id="31" name="Freeform 31"/>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0B162C"/>
              </a:solidFill>
            </p:spPr>
          </p:sp>
          <p:sp>
            <p:nvSpPr>
              <p:cNvPr id="32" name="TextBox 32"/>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33" name="Group 33"/>
            <p:cNvGrpSpPr/>
            <p:nvPr/>
          </p:nvGrpSpPr>
          <p:grpSpPr>
            <a:xfrm>
              <a:off x="4635275" y="2944726"/>
              <a:ext cx="877287" cy="388570"/>
              <a:chOff x="0" y="0"/>
              <a:chExt cx="144933" cy="64194"/>
            </a:xfrm>
          </p:grpSpPr>
          <p:sp>
            <p:nvSpPr>
              <p:cNvPr id="34" name="Freeform 34"/>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5FC2BA"/>
              </a:solidFill>
            </p:spPr>
          </p:sp>
          <p:sp>
            <p:nvSpPr>
              <p:cNvPr id="35" name="TextBox 35"/>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36" name="Group 36"/>
            <p:cNvGrpSpPr/>
            <p:nvPr/>
          </p:nvGrpSpPr>
          <p:grpSpPr>
            <a:xfrm>
              <a:off x="5512562" y="2944726"/>
              <a:ext cx="877287" cy="388570"/>
              <a:chOff x="0" y="0"/>
              <a:chExt cx="144933" cy="64194"/>
            </a:xfrm>
          </p:grpSpPr>
          <p:sp>
            <p:nvSpPr>
              <p:cNvPr id="37" name="Freeform 37"/>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3B556D"/>
              </a:solidFill>
            </p:spPr>
          </p:sp>
          <p:sp>
            <p:nvSpPr>
              <p:cNvPr id="38" name="TextBox 38"/>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39" name="Group 39"/>
            <p:cNvGrpSpPr/>
            <p:nvPr/>
          </p:nvGrpSpPr>
          <p:grpSpPr>
            <a:xfrm>
              <a:off x="4635275" y="2556156"/>
              <a:ext cx="2631860" cy="388570"/>
              <a:chOff x="0" y="0"/>
              <a:chExt cx="434799" cy="64194"/>
            </a:xfrm>
          </p:grpSpPr>
          <p:sp>
            <p:nvSpPr>
              <p:cNvPr id="40" name="Freeform 40"/>
              <p:cNvSpPr/>
              <p:nvPr/>
            </p:nvSpPr>
            <p:spPr>
              <a:xfrm>
                <a:off x="0" y="0"/>
                <a:ext cx="434799" cy="64194"/>
              </a:xfrm>
              <a:custGeom>
                <a:avLst/>
                <a:gdLst/>
                <a:ahLst/>
                <a:cxnLst/>
                <a:rect l="l" t="t" r="r" b="b"/>
                <a:pathLst>
                  <a:path w="434799" h="64194">
                    <a:moveTo>
                      <a:pt x="0" y="0"/>
                    </a:moveTo>
                    <a:lnTo>
                      <a:pt x="434799" y="0"/>
                    </a:lnTo>
                    <a:lnTo>
                      <a:pt x="434799" y="64194"/>
                    </a:lnTo>
                    <a:lnTo>
                      <a:pt x="0" y="64194"/>
                    </a:lnTo>
                    <a:close/>
                  </a:path>
                </a:pathLst>
              </a:custGeom>
              <a:solidFill>
                <a:srgbClr val="FFFFFF"/>
              </a:solidFill>
              <a:ln cap="sq">
                <a:noFill/>
                <a:prstDash val="solid"/>
                <a:miter/>
              </a:ln>
            </p:spPr>
          </p:sp>
          <p:sp>
            <p:nvSpPr>
              <p:cNvPr id="41" name="TextBox 41"/>
              <p:cNvSpPr txBox="1"/>
              <p:nvPr/>
            </p:nvSpPr>
            <p:spPr>
              <a:xfrm>
                <a:off x="0" y="-38100"/>
                <a:ext cx="434799" cy="102294"/>
              </a:xfrm>
              <a:prstGeom prst="rect">
                <a:avLst/>
              </a:prstGeom>
            </p:spPr>
            <p:txBody>
              <a:bodyPr lIns="40468" tIns="40468" rIns="40468" bIns="40468" rtlCol="0" anchor="ctr"/>
              <a:lstStyle/>
              <a:p>
                <a:pPr marL="0" lvl="0" indent="0" algn="ctr">
                  <a:lnSpc>
                    <a:spcPts val="3071"/>
                  </a:lnSpc>
                  <a:spcBef>
                    <a:spcPct val="0"/>
                  </a:spcBef>
                </a:pPr>
                <a:endParaRPr/>
              </a:p>
            </p:txBody>
          </p:sp>
        </p:grpSp>
        <p:sp>
          <p:nvSpPr>
            <p:cNvPr id="42" name="TextBox 42"/>
            <p:cNvSpPr txBox="1"/>
            <p:nvPr/>
          </p:nvSpPr>
          <p:spPr>
            <a:xfrm>
              <a:off x="4635275" y="2634278"/>
              <a:ext cx="2631860" cy="213276"/>
            </a:xfrm>
            <a:prstGeom prst="rect">
              <a:avLst/>
            </a:prstGeom>
          </p:spPr>
          <p:txBody>
            <a:bodyPr lIns="0" tIns="0" rIns="0" bIns="0" rtlCol="0" anchor="t">
              <a:spAutoFit/>
            </a:bodyPr>
            <a:lstStyle/>
            <a:p>
              <a:pPr algn="ctr">
                <a:lnSpc>
                  <a:spcPts val="1366"/>
                </a:lnSpc>
                <a:spcBef>
                  <a:spcPct val="0"/>
                </a:spcBef>
              </a:pPr>
              <a:r>
                <a:rPr lang="en-US" sz="976" b="1">
                  <a:solidFill>
                    <a:srgbClr val="5FC2BA"/>
                  </a:solidFill>
                  <a:latin typeface="Canva Sans Bold"/>
                  <a:ea typeface="Canva Sans Bold"/>
                  <a:cs typeface="Canva Sans Bold"/>
                  <a:sym typeface="Canva Sans Bold"/>
                </a:rPr>
                <a:t>Royaume Uni</a:t>
              </a:r>
            </a:p>
          </p:txBody>
        </p:sp>
        <p:grpSp>
          <p:nvGrpSpPr>
            <p:cNvPr id="43" name="Group 43"/>
            <p:cNvGrpSpPr/>
            <p:nvPr/>
          </p:nvGrpSpPr>
          <p:grpSpPr>
            <a:xfrm>
              <a:off x="11605032" y="6101936"/>
              <a:ext cx="877287" cy="388570"/>
              <a:chOff x="0" y="0"/>
              <a:chExt cx="144933" cy="64194"/>
            </a:xfrm>
          </p:grpSpPr>
          <p:sp>
            <p:nvSpPr>
              <p:cNvPr id="44" name="Freeform 44"/>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0B162C"/>
              </a:solidFill>
            </p:spPr>
          </p:sp>
          <p:sp>
            <p:nvSpPr>
              <p:cNvPr id="45" name="TextBox 45"/>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46" name="Group 46"/>
            <p:cNvGrpSpPr/>
            <p:nvPr/>
          </p:nvGrpSpPr>
          <p:grpSpPr>
            <a:xfrm>
              <a:off x="9850458" y="6101936"/>
              <a:ext cx="877287" cy="388570"/>
              <a:chOff x="0" y="0"/>
              <a:chExt cx="144933" cy="64194"/>
            </a:xfrm>
          </p:grpSpPr>
          <p:sp>
            <p:nvSpPr>
              <p:cNvPr id="47" name="Freeform 47"/>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5FC2BA"/>
              </a:solidFill>
            </p:spPr>
          </p:sp>
          <p:sp>
            <p:nvSpPr>
              <p:cNvPr id="48" name="TextBox 48"/>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49" name="Group 49"/>
            <p:cNvGrpSpPr/>
            <p:nvPr/>
          </p:nvGrpSpPr>
          <p:grpSpPr>
            <a:xfrm>
              <a:off x="10727745" y="6101936"/>
              <a:ext cx="877287" cy="388570"/>
              <a:chOff x="0" y="0"/>
              <a:chExt cx="144933" cy="64194"/>
            </a:xfrm>
          </p:grpSpPr>
          <p:sp>
            <p:nvSpPr>
              <p:cNvPr id="50" name="Freeform 50"/>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3B556D"/>
              </a:solidFill>
            </p:spPr>
          </p:sp>
          <p:sp>
            <p:nvSpPr>
              <p:cNvPr id="51" name="TextBox 51"/>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52" name="Group 52"/>
            <p:cNvGrpSpPr/>
            <p:nvPr/>
          </p:nvGrpSpPr>
          <p:grpSpPr>
            <a:xfrm>
              <a:off x="9850458" y="5713366"/>
              <a:ext cx="2631860" cy="388570"/>
              <a:chOff x="0" y="0"/>
              <a:chExt cx="434799" cy="64194"/>
            </a:xfrm>
          </p:grpSpPr>
          <p:sp>
            <p:nvSpPr>
              <p:cNvPr id="53" name="Freeform 53"/>
              <p:cNvSpPr/>
              <p:nvPr/>
            </p:nvSpPr>
            <p:spPr>
              <a:xfrm>
                <a:off x="0" y="0"/>
                <a:ext cx="434799" cy="64194"/>
              </a:xfrm>
              <a:custGeom>
                <a:avLst/>
                <a:gdLst/>
                <a:ahLst/>
                <a:cxnLst/>
                <a:rect l="l" t="t" r="r" b="b"/>
                <a:pathLst>
                  <a:path w="434799" h="64194">
                    <a:moveTo>
                      <a:pt x="0" y="0"/>
                    </a:moveTo>
                    <a:lnTo>
                      <a:pt x="434799" y="0"/>
                    </a:lnTo>
                    <a:lnTo>
                      <a:pt x="434799" y="64194"/>
                    </a:lnTo>
                    <a:lnTo>
                      <a:pt x="0" y="64194"/>
                    </a:lnTo>
                    <a:close/>
                  </a:path>
                </a:pathLst>
              </a:custGeom>
              <a:solidFill>
                <a:srgbClr val="FFFFFF"/>
              </a:solidFill>
              <a:ln cap="sq">
                <a:noFill/>
                <a:prstDash val="solid"/>
                <a:miter/>
              </a:ln>
            </p:spPr>
          </p:sp>
          <p:sp>
            <p:nvSpPr>
              <p:cNvPr id="54" name="TextBox 54"/>
              <p:cNvSpPr txBox="1"/>
              <p:nvPr/>
            </p:nvSpPr>
            <p:spPr>
              <a:xfrm>
                <a:off x="0" y="-38100"/>
                <a:ext cx="434799" cy="102294"/>
              </a:xfrm>
              <a:prstGeom prst="rect">
                <a:avLst/>
              </a:prstGeom>
            </p:spPr>
            <p:txBody>
              <a:bodyPr lIns="40468" tIns="40468" rIns="40468" bIns="40468" rtlCol="0" anchor="ctr"/>
              <a:lstStyle/>
              <a:p>
                <a:pPr marL="0" lvl="0" indent="0" algn="ctr">
                  <a:lnSpc>
                    <a:spcPts val="3071"/>
                  </a:lnSpc>
                  <a:spcBef>
                    <a:spcPct val="0"/>
                  </a:spcBef>
                </a:pPr>
                <a:endParaRPr/>
              </a:p>
            </p:txBody>
          </p:sp>
        </p:grpSp>
        <p:sp>
          <p:nvSpPr>
            <p:cNvPr id="55" name="TextBox 55"/>
            <p:cNvSpPr txBox="1"/>
            <p:nvPr/>
          </p:nvSpPr>
          <p:spPr>
            <a:xfrm>
              <a:off x="9850458" y="5791488"/>
              <a:ext cx="2631860" cy="213276"/>
            </a:xfrm>
            <a:prstGeom prst="rect">
              <a:avLst/>
            </a:prstGeom>
          </p:spPr>
          <p:txBody>
            <a:bodyPr lIns="0" tIns="0" rIns="0" bIns="0" rtlCol="0" anchor="t">
              <a:spAutoFit/>
            </a:bodyPr>
            <a:lstStyle/>
            <a:p>
              <a:pPr algn="ctr">
                <a:lnSpc>
                  <a:spcPts val="1366"/>
                </a:lnSpc>
                <a:spcBef>
                  <a:spcPct val="0"/>
                </a:spcBef>
              </a:pPr>
              <a:r>
                <a:rPr lang="en-US" sz="976" b="1">
                  <a:solidFill>
                    <a:srgbClr val="5FC2BA"/>
                  </a:solidFill>
                  <a:latin typeface="Canva Sans Bold"/>
                  <a:ea typeface="Canva Sans Bold"/>
                  <a:cs typeface="Canva Sans Bold"/>
                  <a:sym typeface="Canva Sans Bold"/>
                </a:rPr>
                <a:t>Suisse</a:t>
              </a:r>
            </a:p>
          </p:txBody>
        </p:sp>
        <p:grpSp>
          <p:nvGrpSpPr>
            <p:cNvPr id="56" name="Group 56"/>
            <p:cNvGrpSpPr/>
            <p:nvPr/>
          </p:nvGrpSpPr>
          <p:grpSpPr>
            <a:xfrm>
              <a:off x="12306508" y="8135114"/>
              <a:ext cx="877287" cy="388570"/>
              <a:chOff x="0" y="0"/>
              <a:chExt cx="144933" cy="64194"/>
            </a:xfrm>
          </p:grpSpPr>
          <p:sp>
            <p:nvSpPr>
              <p:cNvPr id="57" name="Freeform 57"/>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0B162C"/>
              </a:solidFill>
            </p:spPr>
          </p:sp>
          <p:sp>
            <p:nvSpPr>
              <p:cNvPr id="58" name="TextBox 58"/>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59" name="Group 59"/>
            <p:cNvGrpSpPr/>
            <p:nvPr/>
          </p:nvGrpSpPr>
          <p:grpSpPr>
            <a:xfrm>
              <a:off x="10551935" y="8135114"/>
              <a:ext cx="877287" cy="388570"/>
              <a:chOff x="0" y="0"/>
              <a:chExt cx="144933" cy="64194"/>
            </a:xfrm>
          </p:grpSpPr>
          <p:sp>
            <p:nvSpPr>
              <p:cNvPr id="60" name="Freeform 60"/>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5FC2BA"/>
              </a:solidFill>
            </p:spPr>
          </p:sp>
          <p:sp>
            <p:nvSpPr>
              <p:cNvPr id="61" name="TextBox 61"/>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62" name="Group 62"/>
            <p:cNvGrpSpPr/>
            <p:nvPr/>
          </p:nvGrpSpPr>
          <p:grpSpPr>
            <a:xfrm>
              <a:off x="11429221" y="8135114"/>
              <a:ext cx="877287" cy="388570"/>
              <a:chOff x="0" y="0"/>
              <a:chExt cx="144933" cy="64194"/>
            </a:xfrm>
          </p:grpSpPr>
          <p:sp>
            <p:nvSpPr>
              <p:cNvPr id="63" name="Freeform 63"/>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3B556D"/>
              </a:solidFill>
            </p:spPr>
          </p:sp>
          <p:sp>
            <p:nvSpPr>
              <p:cNvPr id="64" name="TextBox 64"/>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65" name="Group 65"/>
            <p:cNvGrpSpPr/>
            <p:nvPr/>
          </p:nvGrpSpPr>
          <p:grpSpPr>
            <a:xfrm>
              <a:off x="10551935" y="7746544"/>
              <a:ext cx="2631860" cy="388570"/>
              <a:chOff x="0" y="0"/>
              <a:chExt cx="434799" cy="64194"/>
            </a:xfrm>
          </p:grpSpPr>
          <p:sp>
            <p:nvSpPr>
              <p:cNvPr id="66" name="Freeform 66"/>
              <p:cNvSpPr/>
              <p:nvPr/>
            </p:nvSpPr>
            <p:spPr>
              <a:xfrm>
                <a:off x="0" y="0"/>
                <a:ext cx="434799" cy="64194"/>
              </a:xfrm>
              <a:custGeom>
                <a:avLst/>
                <a:gdLst/>
                <a:ahLst/>
                <a:cxnLst/>
                <a:rect l="l" t="t" r="r" b="b"/>
                <a:pathLst>
                  <a:path w="434799" h="64194">
                    <a:moveTo>
                      <a:pt x="0" y="0"/>
                    </a:moveTo>
                    <a:lnTo>
                      <a:pt x="434799" y="0"/>
                    </a:lnTo>
                    <a:lnTo>
                      <a:pt x="434799" y="64194"/>
                    </a:lnTo>
                    <a:lnTo>
                      <a:pt x="0" y="64194"/>
                    </a:lnTo>
                    <a:close/>
                  </a:path>
                </a:pathLst>
              </a:custGeom>
              <a:solidFill>
                <a:srgbClr val="FFFFFF"/>
              </a:solidFill>
              <a:ln cap="sq">
                <a:noFill/>
                <a:prstDash val="solid"/>
                <a:miter/>
              </a:ln>
            </p:spPr>
          </p:sp>
          <p:sp>
            <p:nvSpPr>
              <p:cNvPr id="67" name="TextBox 67"/>
              <p:cNvSpPr txBox="1"/>
              <p:nvPr/>
            </p:nvSpPr>
            <p:spPr>
              <a:xfrm>
                <a:off x="0" y="-38100"/>
                <a:ext cx="434799" cy="102294"/>
              </a:xfrm>
              <a:prstGeom prst="rect">
                <a:avLst/>
              </a:prstGeom>
            </p:spPr>
            <p:txBody>
              <a:bodyPr lIns="40468" tIns="40468" rIns="40468" bIns="40468" rtlCol="0" anchor="ctr"/>
              <a:lstStyle/>
              <a:p>
                <a:pPr marL="0" lvl="0" indent="0" algn="ctr">
                  <a:lnSpc>
                    <a:spcPts val="3071"/>
                  </a:lnSpc>
                  <a:spcBef>
                    <a:spcPct val="0"/>
                  </a:spcBef>
                </a:pPr>
                <a:endParaRPr/>
              </a:p>
            </p:txBody>
          </p:sp>
        </p:grpSp>
        <p:sp>
          <p:nvSpPr>
            <p:cNvPr id="68" name="TextBox 68"/>
            <p:cNvSpPr txBox="1"/>
            <p:nvPr/>
          </p:nvSpPr>
          <p:spPr>
            <a:xfrm>
              <a:off x="10551935" y="7824666"/>
              <a:ext cx="2631860" cy="213276"/>
            </a:xfrm>
            <a:prstGeom prst="rect">
              <a:avLst/>
            </a:prstGeom>
          </p:spPr>
          <p:txBody>
            <a:bodyPr lIns="0" tIns="0" rIns="0" bIns="0" rtlCol="0" anchor="t">
              <a:spAutoFit/>
            </a:bodyPr>
            <a:lstStyle/>
            <a:p>
              <a:pPr algn="ctr">
                <a:lnSpc>
                  <a:spcPts val="1366"/>
                </a:lnSpc>
                <a:spcBef>
                  <a:spcPct val="0"/>
                </a:spcBef>
              </a:pPr>
              <a:r>
                <a:rPr lang="en-US" sz="976" b="1">
                  <a:solidFill>
                    <a:srgbClr val="5FC2BA"/>
                  </a:solidFill>
                  <a:latin typeface="Canva Sans Bold"/>
                  <a:ea typeface="Canva Sans Bold"/>
                  <a:cs typeface="Canva Sans Bold"/>
                  <a:sym typeface="Canva Sans Bold"/>
                </a:rPr>
                <a:t>Italie</a:t>
              </a:r>
            </a:p>
          </p:txBody>
        </p:sp>
        <p:grpSp>
          <p:nvGrpSpPr>
            <p:cNvPr id="69" name="Group 69"/>
            <p:cNvGrpSpPr/>
            <p:nvPr/>
          </p:nvGrpSpPr>
          <p:grpSpPr>
            <a:xfrm>
              <a:off x="5418346" y="10218358"/>
              <a:ext cx="877287" cy="388570"/>
              <a:chOff x="0" y="0"/>
              <a:chExt cx="144933" cy="64194"/>
            </a:xfrm>
          </p:grpSpPr>
          <p:sp>
            <p:nvSpPr>
              <p:cNvPr id="70" name="Freeform 70"/>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0B162C"/>
              </a:solidFill>
            </p:spPr>
          </p:sp>
          <p:sp>
            <p:nvSpPr>
              <p:cNvPr id="71" name="TextBox 71"/>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72" name="Group 72"/>
            <p:cNvGrpSpPr/>
            <p:nvPr/>
          </p:nvGrpSpPr>
          <p:grpSpPr>
            <a:xfrm>
              <a:off x="3663772" y="10218358"/>
              <a:ext cx="877287" cy="388570"/>
              <a:chOff x="0" y="0"/>
              <a:chExt cx="144933" cy="64194"/>
            </a:xfrm>
          </p:grpSpPr>
          <p:sp>
            <p:nvSpPr>
              <p:cNvPr id="73" name="Freeform 73"/>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5FC2BA"/>
              </a:solidFill>
            </p:spPr>
          </p:sp>
          <p:sp>
            <p:nvSpPr>
              <p:cNvPr id="74" name="TextBox 74"/>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75" name="Group 75"/>
            <p:cNvGrpSpPr/>
            <p:nvPr/>
          </p:nvGrpSpPr>
          <p:grpSpPr>
            <a:xfrm>
              <a:off x="4541059" y="10218358"/>
              <a:ext cx="877287" cy="388570"/>
              <a:chOff x="0" y="0"/>
              <a:chExt cx="144933" cy="64194"/>
            </a:xfrm>
          </p:grpSpPr>
          <p:sp>
            <p:nvSpPr>
              <p:cNvPr id="76" name="Freeform 76"/>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3B556D"/>
              </a:solidFill>
            </p:spPr>
          </p:sp>
          <p:sp>
            <p:nvSpPr>
              <p:cNvPr id="77" name="TextBox 77"/>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78" name="Group 78"/>
            <p:cNvGrpSpPr/>
            <p:nvPr/>
          </p:nvGrpSpPr>
          <p:grpSpPr>
            <a:xfrm>
              <a:off x="3663772" y="9829788"/>
              <a:ext cx="2631860" cy="388570"/>
              <a:chOff x="0" y="0"/>
              <a:chExt cx="434799" cy="64194"/>
            </a:xfrm>
          </p:grpSpPr>
          <p:sp>
            <p:nvSpPr>
              <p:cNvPr id="79" name="Freeform 79"/>
              <p:cNvSpPr/>
              <p:nvPr/>
            </p:nvSpPr>
            <p:spPr>
              <a:xfrm>
                <a:off x="0" y="0"/>
                <a:ext cx="434799" cy="64194"/>
              </a:xfrm>
              <a:custGeom>
                <a:avLst/>
                <a:gdLst/>
                <a:ahLst/>
                <a:cxnLst/>
                <a:rect l="l" t="t" r="r" b="b"/>
                <a:pathLst>
                  <a:path w="434799" h="64194">
                    <a:moveTo>
                      <a:pt x="0" y="0"/>
                    </a:moveTo>
                    <a:lnTo>
                      <a:pt x="434799" y="0"/>
                    </a:lnTo>
                    <a:lnTo>
                      <a:pt x="434799" y="64194"/>
                    </a:lnTo>
                    <a:lnTo>
                      <a:pt x="0" y="64194"/>
                    </a:lnTo>
                    <a:close/>
                  </a:path>
                </a:pathLst>
              </a:custGeom>
              <a:solidFill>
                <a:srgbClr val="FFFFFF"/>
              </a:solidFill>
              <a:ln cap="sq">
                <a:noFill/>
                <a:prstDash val="solid"/>
                <a:miter/>
              </a:ln>
            </p:spPr>
          </p:sp>
          <p:sp>
            <p:nvSpPr>
              <p:cNvPr id="80" name="TextBox 80"/>
              <p:cNvSpPr txBox="1"/>
              <p:nvPr/>
            </p:nvSpPr>
            <p:spPr>
              <a:xfrm>
                <a:off x="0" y="-38100"/>
                <a:ext cx="434799" cy="102294"/>
              </a:xfrm>
              <a:prstGeom prst="rect">
                <a:avLst/>
              </a:prstGeom>
            </p:spPr>
            <p:txBody>
              <a:bodyPr lIns="40468" tIns="40468" rIns="40468" bIns="40468" rtlCol="0" anchor="ctr"/>
              <a:lstStyle/>
              <a:p>
                <a:pPr marL="0" lvl="0" indent="0" algn="ctr">
                  <a:lnSpc>
                    <a:spcPts val="3071"/>
                  </a:lnSpc>
                  <a:spcBef>
                    <a:spcPct val="0"/>
                  </a:spcBef>
                </a:pPr>
                <a:endParaRPr/>
              </a:p>
            </p:txBody>
          </p:sp>
        </p:grpSp>
        <p:sp>
          <p:nvSpPr>
            <p:cNvPr id="81" name="TextBox 81"/>
            <p:cNvSpPr txBox="1"/>
            <p:nvPr/>
          </p:nvSpPr>
          <p:spPr>
            <a:xfrm>
              <a:off x="3663772" y="9907910"/>
              <a:ext cx="2631860" cy="213276"/>
            </a:xfrm>
            <a:prstGeom prst="rect">
              <a:avLst/>
            </a:prstGeom>
          </p:spPr>
          <p:txBody>
            <a:bodyPr lIns="0" tIns="0" rIns="0" bIns="0" rtlCol="0" anchor="t">
              <a:spAutoFit/>
            </a:bodyPr>
            <a:lstStyle/>
            <a:p>
              <a:pPr algn="ctr">
                <a:lnSpc>
                  <a:spcPts val="1366"/>
                </a:lnSpc>
                <a:spcBef>
                  <a:spcPct val="0"/>
                </a:spcBef>
              </a:pPr>
              <a:r>
                <a:rPr lang="en-US" sz="976" b="1">
                  <a:solidFill>
                    <a:srgbClr val="5FC2BA"/>
                  </a:solidFill>
                  <a:latin typeface="Canva Sans Bold"/>
                  <a:ea typeface="Canva Sans Bold"/>
                  <a:cs typeface="Canva Sans Bold"/>
                  <a:sym typeface="Canva Sans Bold"/>
                </a:rPr>
                <a:t>Espagne</a:t>
              </a:r>
            </a:p>
          </p:txBody>
        </p:sp>
        <p:sp>
          <p:nvSpPr>
            <p:cNvPr id="82" name="Freeform 82"/>
            <p:cNvSpPr/>
            <p:nvPr/>
          </p:nvSpPr>
          <p:spPr>
            <a:xfrm>
              <a:off x="4851937" y="2622675"/>
              <a:ext cx="255532" cy="255532"/>
            </a:xfrm>
            <a:custGeom>
              <a:avLst/>
              <a:gdLst/>
              <a:ahLst/>
              <a:cxnLst/>
              <a:rect l="l" t="t" r="r" b="b"/>
              <a:pathLst>
                <a:path w="255532" h="255532">
                  <a:moveTo>
                    <a:pt x="0" y="0"/>
                  </a:moveTo>
                  <a:lnTo>
                    <a:pt x="255531" y="0"/>
                  </a:lnTo>
                  <a:lnTo>
                    <a:pt x="255531" y="255532"/>
                  </a:lnTo>
                  <a:lnTo>
                    <a:pt x="0" y="2555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3" name="Freeform 83"/>
            <p:cNvSpPr/>
            <p:nvPr/>
          </p:nvSpPr>
          <p:spPr>
            <a:xfrm>
              <a:off x="10727745" y="7815652"/>
              <a:ext cx="250353" cy="250353"/>
            </a:xfrm>
            <a:custGeom>
              <a:avLst/>
              <a:gdLst/>
              <a:ahLst/>
              <a:cxnLst/>
              <a:rect l="l" t="t" r="r" b="b"/>
              <a:pathLst>
                <a:path w="250353" h="250353">
                  <a:moveTo>
                    <a:pt x="0" y="0"/>
                  </a:moveTo>
                  <a:lnTo>
                    <a:pt x="250353" y="0"/>
                  </a:lnTo>
                  <a:lnTo>
                    <a:pt x="250353" y="250353"/>
                  </a:lnTo>
                  <a:lnTo>
                    <a:pt x="0" y="2503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4" name="Freeform 84"/>
            <p:cNvSpPr/>
            <p:nvPr/>
          </p:nvSpPr>
          <p:spPr>
            <a:xfrm>
              <a:off x="10100811" y="5778086"/>
              <a:ext cx="259131" cy="259131"/>
            </a:xfrm>
            <a:custGeom>
              <a:avLst/>
              <a:gdLst/>
              <a:ahLst/>
              <a:cxnLst/>
              <a:rect l="l" t="t" r="r" b="b"/>
              <a:pathLst>
                <a:path w="259131" h="259131">
                  <a:moveTo>
                    <a:pt x="0" y="0"/>
                  </a:moveTo>
                  <a:lnTo>
                    <a:pt x="259132" y="0"/>
                  </a:lnTo>
                  <a:lnTo>
                    <a:pt x="259132" y="259131"/>
                  </a:lnTo>
                  <a:lnTo>
                    <a:pt x="0" y="259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5" name="Freeform 85"/>
            <p:cNvSpPr/>
            <p:nvPr/>
          </p:nvSpPr>
          <p:spPr>
            <a:xfrm>
              <a:off x="3879221" y="9888931"/>
              <a:ext cx="283391" cy="270284"/>
            </a:xfrm>
            <a:custGeom>
              <a:avLst/>
              <a:gdLst/>
              <a:ahLst/>
              <a:cxnLst/>
              <a:rect l="l" t="t" r="r" b="b"/>
              <a:pathLst>
                <a:path w="283391" h="270284">
                  <a:moveTo>
                    <a:pt x="0" y="0"/>
                  </a:moveTo>
                  <a:lnTo>
                    <a:pt x="283391" y="0"/>
                  </a:lnTo>
                  <a:lnTo>
                    <a:pt x="283391" y="270284"/>
                  </a:lnTo>
                  <a:lnTo>
                    <a:pt x="0" y="2702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6" name="Group 86"/>
            <p:cNvGrpSpPr/>
            <p:nvPr/>
          </p:nvGrpSpPr>
          <p:grpSpPr>
            <a:xfrm>
              <a:off x="7780892" y="6166655"/>
              <a:ext cx="877287" cy="388570"/>
              <a:chOff x="0" y="0"/>
              <a:chExt cx="144933" cy="64194"/>
            </a:xfrm>
          </p:grpSpPr>
          <p:sp>
            <p:nvSpPr>
              <p:cNvPr id="87" name="Freeform 87"/>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0B162C"/>
              </a:solidFill>
            </p:spPr>
          </p:sp>
          <p:sp>
            <p:nvSpPr>
              <p:cNvPr id="88" name="TextBox 88"/>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89" name="Group 89"/>
            <p:cNvGrpSpPr/>
            <p:nvPr/>
          </p:nvGrpSpPr>
          <p:grpSpPr>
            <a:xfrm>
              <a:off x="6026319" y="6166655"/>
              <a:ext cx="877287" cy="388570"/>
              <a:chOff x="0" y="0"/>
              <a:chExt cx="144933" cy="64194"/>
            </a:xfrm>
          </p:grpSpPr>
          <p:sp>
            <p:nvSpPr>
              <p:cNvPr id="90" name="Freeform 90"/>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5FC2BA"/>
              </a:solidFill>
            </p:spPr>
          </p:sp>
          <p:sp>
            <p:nvSpPr>
              <p:cNvPr id="91" name="TextBox 91"/>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92" name="Group 92"/>
            <p:cNvGrpSpPr/>
            <p:nvPr/>
          </p:nvGrpSpPr>
          <p:grpSpPr>
            <a:xfrm>
              <a:off x="6903605" y="6166655"/>
              <a:ext cx="877287" cy="388570"/>
              <a:chOff x="0" y="0"/>
              <a:chExt cx="144933" cy="64194"/>
            </a:xfrm>
          </p:grpSpPr>
          <p:sp>
            <p:nvSpPr>
              <p:cNvPr id="93" name="Freeform 93"/>
              <p:cNvSpPr/>
              <p:nvPr/>
            </p:nvSpPr>
            <p:spPr>
              <a:xfrm>
                <a:off x="0" y="0"/>
                <a:ext cx="144933" cy="64194"/>
              </a:xfrm>
              <a:custGeom>
                <a:avLst/>
                <a:gdLst/>
                <a:ahLst/>
                <a:cxnLst/>
                <a:rect l="l" t="t" r="r" b="b"/>
                <a:pathLst>
                  <a:path w="144933" h="64194">
                    <a:moveTo>
                      <a:pt x="0" y="0"/>
                    </a:moveTo>
                    <a:lnTo>
                      <a:pt x="144933" y="0"/>
                    </a:lnTo>
                    <a:lnTo>
                      <a:pt x="144933" y="64194"/>
                    </a:lnTo>
                    <a:lnTo>
                      <a:pt x="0" y="64194"/>
                    </a:lnTo>
                    <a:close/>
                  </a:path>
                </a:pathLst>
              </a:custGeom>
              <a:solidFill>
                <a:srgbClr val="3B556D"/>
              </a:solidFill>
            </p:spPr>
          </p:sp>
          <p:sp>
            <p:nvSpPr>
              <p:cNvPr id="94" name="TextBox 94"/>
              <p:cNvSpPr txBox="1"/>
              <p:nvPr/>
            </p:nvSpPr>
            <p:spPr>
              <a:xfrm>
                <a:off x="0" y="-38100"/>
                <a:ext cx="144933" cy="102294"/>
              </a:xfrm>
              <a:prstGeom prst="rect">
                <a:avLst/>
              </a:prstGeom>
            </p:spPr>
            <p:txBody>
              <a:bodyPr lIns="40468" tIns="40468" rIns="40468" bIns="40468" rtlCol="0" anchor="ctr"/>
              <a:lstStyle/>
              <a:p>
                <a:pPr algn="ctr">
                  <a:lnSpc>
                    <a:spcPts val="3071"/>
                  </a:lnSpc>
                </a:pPr>
                <a:endParaRPr/>
              </a:p>
            </p:txBody>
          </p:sp>
        </p:grpSp>
        <p:grpSp>
          <p:nvGrpSpPr>
            <p:cNvPr id="95" name="Group 95"/>
            <p:cNvGrpSpPr/>
            <p:nvPr/>
          </p:nvGrpSpPr>
          <p:grpSpPr>
            <a:xfrm>
              <a:off x="6026319" y="5778086"/>
              <a:ext cx="2631860" cy="388570"/>
              <a:chOff x="0" y="0"/>
              <a:chExt cx="434799" cy="64194"/>
            </a:xfrm>
          </p:grpSpPr>
          <p:sp>
            <p:nvSpPr>
              <p:cNvPr id="96" name="Freeform 96"/>
              <p:cNvSpPr/>
              <p:nvPr/>
            </p:nvSpPr>
            <p:spPr>
              <a:xfrm>
                <a:off x="0" y="0"/>
                <a:ext cx="434799" cy="64194"/>
              </a:xfrm>
              <a:custGeom>
                <a:avLst/>
                <a:gdLst/>
                <a:ahLst/>
                <a:cxnLst/>
                <a:rect l="l" t="t" r="r" b="b"/>
                <a:pathLst>
                  <a:path w="434799" h="64194">
                    <a:moveTo>
                      <a:pt x="0" y="0"/>
                    </a:moveTo>
                    <a:lnTo>
                      <a:pt x="434799" y="0"/>
                    </a:lnTo>
                    <a:lnTo>
                      <a:pt x="434799" y="64194"/>
                    </a:lnTo>
                    <a:lnTo>
                      <a:pt x="0" y="64194"/>
                    </a:lnTo>
                    <a:close/>
                  </a:path>
                </a:pathLst>
              </a:custGeom>
              <a:solidFill>
                <a:srgbClr val="FFFFFF"/>
              </a:solidFill>
              <a:ln cap="sq">
                <a:noFill/>
                <a:prstDash val="solid"/>
                <a:miter/>
              </a:ln>
            </p:spPr>
          </p:sp>
          <p:sp>
            <p:nvSpPr>
              <p:cNvPr id="97" name="TextBox 97"/>
              <p:cNvSpPr txBox="1"/>
              <p:nvPr/>
            </p:nvSpPr>
            <p:spPr>
              <a:xfrm>
                <a:off x="0" y="-38100"/>
                <a:ext cx="434799" cy="102294"/>
              </a:xfrm>
              <a:prstGeom prst="rect">
                <a:avLst/>
              </a:prstGeom>
            </p:spPr>
            <p:txBody>
              <a:bodyPr lIns="40468" tIns="40468" rIns="40468" bIns="40468" rtlCol="0" anchor="ctr"/>
              <a:lstStyle/>
              <a:p>
                <a:pPr marL="0" lvl="0" indent="0" algn="ctr">
                  <a:lnSpc>
                    <a:spcPts val="3071"/>
                  </a:lnSpc>
                  <a:spcBef>
                    <a:spcPct val="0"/>
                  </a:spcBef>
                </a:pPr>
                <a:endParaRPr/>
              </a:p>
            </p:txBody>
          </p:sp>
        </p:grpSp>
        <p:sp>
          <p:nvSpPr>
            <p:cNvPr id="98" name="Freeform 98"/>
            <p:cNvSpPr/>
            <p:nvPr/>
          </p:nvSpPr>
          <p:spPr>
            <a:xfrm>
              <a:off x="6269009" y="5842932"/>
              <a:ext cx="259004" cy="259004"/>
            </a:xfrm>
            <a:custGeom>
              <a:avLst/>
              <a:gdLst/>
              <a:ahLst/>
              <a:cxnLst/>
              <a:rect l="l" t="t" r="r" b="b"/>
              <a:pathLst>
                <a:path w="259004" h="259004">
                  <a:moveTo>
                    <a:pt x="0" y="0"/>
                  </a:moveTo>
                  <a:lnTo>
                    <a:pt x="259005" y="0"/>
                  </a:lnTo>
                  <a:lnTo>
                    <a:pt x="259005" y="259004"/>
                  </a:lnTo>
                  <a:lnTo>
                    <a:pt x="0" y="2590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99" name="TextBox 99"/>
            <p:cNvSpPr txBox="1"/>
            <p:nvPr/>
          </p:nvSpPr>
          <p:spPr>
            <a:xfrm>
              <a:off x="8217814" y="11773797"/>
              <a:ext cx="2210392" cy="363731"/>
            </a:xfrm>
            <a:prstGeom prst="rect">
              <a:avLst/>
            </a:prstGeom>
          </p:spPr>
          <p:txBody>
            <a:bodyPr lIns="0" tIns="0" rIns="0" bIns="0" rtlCol="0" anchor="t">
              <a:spAutoFit/>
            </a:bodyPr>
            <a:lstStyle/>
            <a:p>
              <a:pPr algn="l">
                <a:lnSpc>
                  <a:spcPts val="1139"/>
                </a:lnSpc>
              </a:pPr>
              <a:r>
                <a:rPr lang="en-US" sz="814">
                  <a:solidFill>
                    <a:srgbClr val="000000"/>
                  </a:solidFill>
                  <a:latin typeface="Canva Sans"/>
                  <a:ea typeface="Canva Sans"/>
                  <a:cs typeface="Canva Sans"/>
                  <a:sym typeface="Canva Sans"/>
                </a:rPr>
                <a:t>Source : RTE-France</a:t>
              </a:r>
            </a:p>
            <a:p>
              <a:pPr algn="l">
                <a:lnSpc>
                  <a:spcPts val="1139"/>
                </a:lnSpc>
                <a:spcBef>
                  <a:spcPct val="0"/>
                </a:spcBef>
              </a:pPr>
              <a:r>
                <a:rPr lang="en-US" sz="814">
                  <a:solidFill>
                    <a:srgbClr val="000000"/>
                  </a:solidFill>
                  <a:latin typeface="Canva Sans"/>
                  <a:ea typeface="Canva Sans"/>
                  <a:cs typeface="Canva Sans"/>
                  <a:sym typeface="Canva Sans"/>
                </a:rPr>
                <a:t>Auteur : Robert Lim, 2025</a:t>
              </a:r>
            </a:p>
          </p:txBody>
        </p:sp>
        <p:sp>
          <p:nvSpPr>
            <p:cNvPr id="100" name="TextBox 100"/>
            <p:cNvSpPr txBox="1"/>
            <p:nvPr/>
          </p:nvSpPr>
          <p:spPr>
            <a:xfrm>
              <a:off x="8358238" y="3584864"/>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31,2 TWh</a:t>
              </a:r>
            </a:p>
          </p:txBody>
        </p:sp>
        <p:sp>
          <p:nvSpPr>
            <p:cNvPr id="101" name="TextBox 101"/>
            <p:cNvSpPr txBox="1"/>
            <p:nvPr/>
          </p:nvSpPr>
          <p:spPr>
            <a:xfrm>
              <a:off x="9247524" y="3584864"/>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4,1 TWh</a:t>
              </a:r>
            </a:p>
          </p:txBody>
        </p:sp>
        <p:sp>
          <p:nvSpPr>
            <p:cNvPr id="102" name="TextBox 102"/>
            <p:cNvSpPr txBox="1"/>
            <p:nvPr/>
          </p:nvSpPr>
          <p:spPr>
            <a:xfrm>
              <a:off x="10121474" y="3584864"/>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+27,2 TWh</a:t>
              </a:r>
            </a:p>
          </p:txBody>
        </p:sp>
        <p:sp>
          <p:nvSpPr>
            <p:cNvPr id="103" name="TextBox 103"/>
            <p:cNvSpPr txBox="1"/>
            <p:nvPr/>
          </p:nvSpPr>
          <p:spPr>
            <a:xfrm>
              <a:off x="4635275" y="3022848"/>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20,9 TWh</a:t>
              </a:r>
            </a:p>
          </p:txBody>
        </p:sp>
        <p:sp>
          <p:nvSpPr>
            <p:cNvPr id="104" name="TextBox 104"/>
            <p:cNvSpPr txBox="1"/>
            <p:nvPr/>
          </p:nvSpPr>
          <p:spPr>
            <a:xfrm>
              <a:off x="5524562" y="3022848"/>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0,8 TWh</a:t>
              </a:r>
            </a:p>
          </p:txBody>
        </p:sp>
        <p:sp>
          <p:nvSpPr>
            <p:cNvPr id="105" name="TextBox 105"/>
            <p:cNvSpPr txBox="1"/>
            <p:nvPr/>
          </p:nvSpPr>
          <p:spPr>
            <a:xfrm>
              <a:off x="6398512" y="3022848"/>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+20,1 TWh</a:t>
              </a:r>
            </a:p>
          </p:txBody>
        </p:sp>
        <p:sp>
          <p:nvSpPr>
            <p:cNvPr id="106" name="TextBox 106"/>
            <p:cNvSpPr txBox="1"/>
            <p:nvPr/>
          </p:nvSpPr>
          <p:spPr>
            <a:xfrm>
              <a:off x="9865796" y="6175867"/>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17,4 TWh</a:t>
              </a:r>
            </a:p>
          </p:txBody>
        </p:sp>
        <p:sp>
          <p:nvSpPr>
            <p:cNvPr id="107" name="TextBox 107"/>
            <p:cNvSpPr txBox="1"/>
            <p:nvPr/>
          </p:nvSpPr>
          <p:spPr>
            <a:xfrm>
              <a:off x="10755082" y="6175867"/>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0,7 TWh</a:t>
              </a:r>
            </a:p>
          </p:txBody>
        </p:sp>
        <p:sp>
          <p:nvSpPr>
            <p:cNvPr id="108" name="TextBox 108"/>
            <p:cNvSpPr txBox="1"/>
            <p:nvPr/>
          </p:nvSpPr>
          <p:spPr>
            <a:xfrm>
              <a:off x="11629032" y="6175867"/>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+16,7 TWh</a:t>
              </a:r>
            </a:p>
          </p:txBody>
        </p:sp>
        <p:sp>
          <p:nvSpPr>
            <p:cNvPr id="109" name="TextBox 109"/>
            <p:cNvSpPr txBox="1"/>
            <p:nvPr/>
          </p:nvSpPr>
          <p:spPr>
            <a:xfrm>
              <a:off x="10559603" y="8213236"/>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22,3 TWh</a:t>
              </a:r>
            </a:p>
          </p:txBody>
        </p:sp>
        <p:sp>
          <p:nvSpPr>
            <p:cNvPr id="110" name="TextBox 110"/>
            <p:cNvSpPr txBox="1"/>
            <p:nvPr/>
          </p:nvSpPr>
          <p:spPr>
            <a:xfrm>
              <a:off x="11448890" y="8213236"/>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0,1 TWh</a:t>
              </a:r>
            </a:p>
          </p:txBody>
        </p:sp>
        <p:sp>
          <p:nvSpPr>
            <p:cNvPr id="111" name="TextBox 111"/>
            <p:cNvSpPr txBox="1"/>
            <p:nvPr/>
          </p:nvSpPr>
          <p:spPr>
            <a:xfrm>
              <a:off x="12322839" y="8213236"/>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+22,2 TWh</a:t>
              </a:r>
            </a:p>
          </p:txBody>
        </p:sp>
        <p:sp>
          <p:nvSpPr>
            <p:cNvPr id="112" name="TextBox 112"/>
            <p:cNvSpPr txBox="1"/>
            <p:nvPr/>
          </p:nvSpPr>
          <p:spPr>
            <a:xfrm>
              <a:off x="3663772" y="10296480"/>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9,4 TWh</a:t>
              </a:r>
            </a:p>
          </p:txBody>
        </p:sp>
        <p:sp>
          <p:nvSpPr>
            <p:cNvPr id="113" name="TextBox 113"/>
            <p:cNvSpPr txBox="1"/>
            <p:nvPr/>
          </p:nvSpPr>
          <p:spPr>
            <a:xfrm>
              <a:off x="4553059" y="10296480"/>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6,6 TWh</a:t>
              </a:r>
            </a:p>
          </p:txBody>
        </p:sp>
        <p:sp>
          <p:nvSpPr>
            <p:cNvPr id="114" name="TextBox 114"/>
            <p:cNvSpPr txBox="1"/>
            <p:nvPr/>
          </p:nvSpPr>
          <p:spPr>
            <a:xfrm>
              <a:off x="5427008" y="10296480"/>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+2,8 TWh</a:t>
              </a:r>
            </a:p>
          </p:txBody>
        </p:sp>
        <p:sp>
          <p:nvSpPr>
            <p:cNvPr id="115" name="TextBox 115"/>
            <p:cNvSpPr txBox="1"/>
            <p:nvPr/>
          </p:nvSpPr>
          <p:spPr>
            <a:xfrm>
              <a:off x="6026319" y="5856207"/>
              <a:ext cx="2631860" cy="213276"/>
            </a:xfrm>
            <a:prstGeom prst="rect">
              <a:avLst/>
            </a:prstGeom>
          </p:spPr>
          <p:txBody>
            <a:bodyPr lIns="0" tIns="0" rIns="0" bIns="0" rtlCol="0" anchor="t">
              <a:spAutoFit/>
            </a:bodyPr>
            <a:lstStyle/>
            <a:p>
              <a:pPr algn="ctr">
                <a:lnSpc>
                  <a:spcPts val="1366"/>
                </a:lnSpc>
                <a:spcBef>
                  <a:spcPct val="0"/>
                </a:spcBef>
              </a:pPr>
              <a:r>
                <a:rPr lang="en-US" sz="976" b="1">
                  <a:solidFill>
                    <a:srgbClr val="5FC2BA"/>
                  </a:solidFill>
                  <a:latin typeface="Canva Sans Bold"/>
                  <a:ea typeface="Canva Sans Bold"/>
                  <a:cs typeface="Canva Sans Bold"/>
                  <a:sym typeface="Canva Sans Bold"/>
                </a:rPr>
                <a:t>France</a:t>
              </a:r>
            </a:p>
          </p:txBody>
        </p:sp>
        <p:sp>
          <p:nvSpPr>
            <p:cNvPr id="116" name="TextBox 116"/>
            <p:cNvSpPr txBox="1"/>
            <p:nvPr/>
          </p:nvSpPr>
          <p:spPr>
            <a:xfrm>
              <a:off x="6026319" y="6244777"/>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101,3 TWh</a:t>
              </a:r>
            </a:p>
          </p:txBody>
        </p:sp>
        <p:sp>
          <p:nvSpPr>
            <p:cNvPr id="117" name="TextBox 117"/>
            <p:cNvSpPr txBox="1"/>
            <p:nvPr/>
          </p:nvSpPr>
          <p:spPr>
            <a:xfrm>
              <a:off x="6915605" y="6244777"/>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12,3 TWh</a:t>
              </a:r>
            </a:p>
          </p:txBody>
        </p:sp>
        <p:sp>
          <p:nvSpPr>
            <p:cNvPr id="118" name="TextBox 118"/>
            <p:cNvSpPr txBox="1"/>
            <p:nvPr/>
          </p:nvSpPr>
          <p:spPr>
            <a:xfrm>
              <a:off x="7789555" y="6244777"/>
              <a:ext cx="853287" cy="213276"/>
            </a:xfrm>
            <a:prstGeom prst="rect">
              <a:avLst/>
            </a:prstGeom>
          </p:spPr>
          <p:txBody>
            <a:bodyPr lIns="0" tIns="0" rIns="0" bIns="0" rtlCol="0" anchor="t">
              <a:spAutoFit/>
            </a:bodyPr>
            <a:lstStyle/>
            <a:p>
              <a:pPr algn="ctr">
                <a:lnSpc>
                  <a:spcPts val="1366"/>
                </a:lnSpc>
                <a:spcBef>
                  <a:spcPct val="0"/>
                </a:spcBef>
              </a:pPr>
              <a:r>
                <a:rPr lang="en-US" sz="976" b="1">
                  <a:solidFill>
                    <a:srgbClr val="FFFFFF"/>
                  </a:solidFill>
                  <a:latin typeface="Canva Sans Bold"/>
                  <a:ea typeface="Canva Sans Bold"/>
                  <a:cs typeface="Canva Sans Bold"/>
                  <a:sym typeface="Canva Sans Bold"/>
                </a:rPr>
                <a:t>+89 TWh</a:t>
              </a:r>
            </a:p>
          </p:txBody>
        </p:sp>
        <p:grpSp>
          <p:nvGrpSpPr>
            <p:cNvPr id="119" name="Group 119"/>
            <p:cNvGrpSpPr/>
            <p:nvPr/>
          </p:nvGrpSpPr>
          <p:grpSpPr>
            <a:xfrm>
              <a:off x="1858740" y="6680218"/>
              <a:ext cx="248357" cy="224787"/>
              <a:chOff x="0" y="0"/>
              <a:chExt cx="41030" cy="37136"/>
            </a:xfrm>
          </p:grpSpPr>
          <p:sp>
            <p:nvSpPr>
              <p:cNvPr id="120" name="Freeform 120"/>
              <p:cNvSpPr/>
              <p:nvPr/>
            </p:nvSpPr>
            <p:spPr>
              <a:xfrm>
                <a:off x="0" y="0"/>
                <a:ext cx="41030" cy="37136"/>
              </a:xfrm>
              <a:custGeom>
                <a:avLst/>
                <a:gdLst/>
                <a:ahLst/>
                <a:cxnLst/>
                <a:rect l="l" t="t" r="r" b="b"/>
                <a:pathLst>
                  <a:path w="41030" h="37136">
                    <a:moveTo>
                      <a:pt x="0" y="0"/>
                    </a:moveTo>
                    <a:lnTo>
                      <a:pt x="41030" y="0"/>
                    </a:lnTo>
                    <a:lnTo>
                      <a:pt x="41030" y="37136"/>
                    </a:lnTo>
                    <a:lnTo>
                      <a:pt x="0" y="37136"/>
                    </a:lnTo>
                    <a:close/>
                  </a:path>
                </a:pathLst>
              </a:custGeom>
              <a:solidFill>
                <a:srgbClr val="5FC2BA"/>
              </a:solidFill>
            </p:spPr>
          </p:sp>
          <p:sp>
            <p:nvSpPr>
              <p:cNvPr id="121" name="TextBox 121"/>
              <p:cNvSpPr txBox="1"/>
              <p:nvPr/>
            </p:nvSpPr>
            <p:spPr>
              <a:xfrm>
                <a:off x="0" y="-38100"/>
                <a:ext cx="41030" cy="75236"/>
              </a:xfrm>
              <a:prstGeom prst="rect">
                <a:avLst/>
              </a:prstGeom>
            </p:spPr>
            <p:txBody>
              <a:bodyPr lIns="40468" tIns="40468" rIns="40468" bIns="40468" rtlCol="0" anchor="ctr"/>
              <a:lstStyle/>
              <a:p>
                <a:pPr algn="ctr">
                  <a:lnSpc>
                    <a:spcPts val="3071"/>
                  </a:lnSpc>
                </a:pPr>
                <a:endParaRPr/>
              </a:p>
            </p:txBody>
          </p:sp>
        </p:grpSp>
        <p:grpSp>
          <p:nvGrpSpPr>
            <p:cNvPr id="122" name="Group 122"/>
            <p:cNvGrpSpPr/>
            <p:nvPr/>
          </p:nvGrpSpPr>
          <p:grpSpPr>
            <a:xfrm>
              <a:off x="1858740" y="7181182"/>
              <a:ext cx="248357" cy="224787"/>
              <a:chOff x="0" y="0"/>
              <a:chExt cx="41030" cy="37136"/>
            </a:xfrm>
          </p:grpSpPr>
          <p:sp>
            <p:nvSpPr>
              <p:cNvPr id="123" name="Freeform 123"/>
              <p:cNvSpPr/>
              <p:nvPr/>
            </p:nvSpPr>
            <p:spPr>
              <a:xfrm>
                <a:off x="0" y="0"/>
                <a:ext cx="41030" cy="37136"/>
              </a:xfrm>
              <a:custGeom>
                <a:avLst/>
                <a:gdLst/>
                <a:ahLst/>
                <a:cxnLst/>
                <a:rect l="l" t="t" r="r" b="b"/>
                <a:pathLst>
                  <a:path w="41030" h="37136">
                    <a:moveTo>
                      <a:pt x="0" y="0"/>
                    </a:moveTo>
                    <a:lnTo>
                      <a:pt x="41030" y="0"/>
                    </a:lnTo>
                    <a:lnTo>
                      <a:pt x="41030" y="37136"/>
                    </a:lnTo>
                    <a:lnTo>
                      <a:pt x="0" y="37136"/>
                    </a:lnTo>
                    <a:close/>
                  </a:path>
                </a:pathLst>
              </a:custGeom>
              <a:solidFill>
                <a:srgbClr val="3B556D"/>
              </a:solidFill>
            </p:spPr>
          </p:sp>
          <p:sp>
            <p:nvSpPr>
              <p:cNvPr id="124" name="TextBox 124"/>
              <p:cNvSpPr txBox="1"/>
              <p:nvPr/>
            </p:nvSpPr>
            <p:spPr>
              <a:xfrm>
                <a:off x="0" y="-38100"/>
                <a:ext cx="41030" cy="75236"/>
              </a:xfrm>
              <a:prstGeom prst="rect">
                <a:avLst/>
              </a:prstGeom>
            </p:spPr>
            <p:txBody>
              <a:bodyPr lIns="40468" tIns="40468" rIns="40468" bIns="40468" rtlCol="0" anchor="ctr"/>
              <a:lstStyle/>
              <a:p>
                <a:pPr algn="ctr">
                  <a:lnSpc>
                    <a:spcPts val="3071"/>
                  </a:lnSpc>
                </a:pPr>
                <a:endParaRPr/>
              </a:p>
            </p:txBody>
          </p:sp>
        </p:grpSp>
        <p:grpSp>
          <p:nvGrpSpPr>
            <p:cNvPr id="125" name="Group 125"/>
            <p:cNvGrpSpPr/>
            <p:nvPr/>
          </p:nvGrpSpPr>
          <p:grpSpPr>
            <a:xfrm>
              <a:off x="1858740" y="7667682"/>
              <a:ext cx="248357" cy="224787"/>
              <a:chOff x="0" y="0"/>
              <a:chExt cx="41030" cy="37136"/>
            </a:xfrm>
          </p:grpSpPr>
          <p:sp>
            <p:nvSpPr>
              <p:cNvPr id="126" name="Freeform 126"/>
              <p:cNvSpPr/>
              <p:nvPr/>
            </p:nvSpPr>
            <p:spPr>
              <a:xfrm>
                <a:off x="0" y="0"/>
                <a:ext cx="41030" cy="37136"/>
              </a:xfrm>
              <a:custGeom>
                <a:avLst/>
                <a:gdLst/>
                <a:ahLst/>
                <a:cxnLst/>
                <a:rect l="l" t="t" r="r" b="b"/>
                <a:pathLst>
                  <a:path w="41030" h="37136">
                    <a:moveTo>
                      <a:pt x="0" y="0"/>
                    </a:moveTo>
                    <a:lnTo>
                      <a:pt x="41030" y="0"/>
                    </a:lnTo>
                    <a:lnTo>
                      <a:pt x="41030" y="37136"/>
                    </a:lnTo>
                    <a:lnTo>
                      <a:pt x="0" y="37136"/>
                    </a:lnTo>
                    <a:close/>
                  </a:path>
                </a:pathLst>
              </a:custGeom>
              <a:solidFill>
                <a:srgbClr val="0B162C"/>
              </a:solidFill>
            </p:spPr>
          </p:sp>
          <p:sp>
            <p:nvSpPr>
              <p:cNvPr id="127" name="TextBox 127"/>
              <p:cNvSpPr txBox="1"/>
              <p:nvPr/>
            </p:nvSpPr>
            <p:spPr>
              <a:xfrm>
                <a:off x="0" y="-38100"/>
                <a:ext cx="41030" cy="75236"/>
              </a:xfrm>
              <a:prstGeom prst="rect">
                <a:avLst/>
              </a:prstGeom>
            </p:spPr>
            <p:txBody>
              <a:bodyPr lIns="40468" tIns="40468" rIns="40468" bIns="40468" rtlCol="0" anchor="ctr"/>
              <a:lstStyle/>
              <a:p>
                <a:pPr algn="ctr">
                  <a:lnSpc>
                    <a:spcPts val="3071"/>
                  </a:lnSpc>
                </a:pPr>
                <a:endParaRPr/>
              </a:p>
            </p:txBody>
          </p:sp>
        </p:grpSp>
        <p:sp>
          <p:nvSpPr>
            <p:cNvPr id="128" name="TextBox 128"/>
            <p:cNvSpPr txBox="1"/>
            <p:nvPr/>
          </p:nvSpPr>
          <p:spPr>
            <a:xfrm>
              <a:off x="2269257" y="6561616"/>
              <a:ext cx="2123121" cy="440562"/>
            </a:xfrm>
            <a:prstGeom prst="rect">
              <a:avLst/>
            </a:prstGeom>
          </p:spPr>
          <p:txBody>
            <a:bodyPr lIns="0" tIns="0" rIns="0" bIns="0" rtlCol="0" anchor="t">
              <a:spAutoFit/>
            </a:bodyPr>
            <a:lstStyle/>
            <a:p>
              <a:pPr algn="l">
                <a:lnSpc>
                  <a:spcPts val="1366"/>
                </a:lnSpc>
                <a:spcBef>
                  <a:spcPct val="0"/>
                </a:spcBef>
              </a:pPr>
              <a:r>
                <a:rPr lang="en-US" sz="976">
                  <a:solidFill>
                    <a:srgbClr val="000000"/>
                  </a:solidFill>
                  <a:latin typeface="Canva Sans"/>
                  <a:ea typeface="Canva Sans"/>
                  <a:cs typeface="Canva Sans"/>
                  <a:sym typeface="Canva Sans"/>
                </a:rPr>
                <a:t>Exportations de la France vers les pays voisins</a:t>
              </a:r>
            </a:p>
          </p:txBody>
        </p:sp>
        <p:sp>
          <p:nvSpPr>
            <p:cNvPr id="129" name="TextBox 129"/>
            <p:cNvSpPr txBox="1"/>
            <p:nvPr/>
          </p:nvSpPr>
          <p:spPr>
            <a:xfrm>
              <a:off x="2269257" y="7063770"/>
              <a:ext cx="2123121" cy="440562"/>
            </a:xfrm>
            <a:prstGeom prst="rect">
              <a:avLst/>
            </a:prstGeom>
          </p:spPr>
          <p:txBody>
            <a:bodyPr lIns="0" tIns="0" rIns="0" bIns="0" rtlCol="0" anchor="t">
              <a:spAutoFit/>
            </a:bodyPr>
            <a:lstStyle/>
            <a:p>
              <a:pPr algn="l">
                <a:lnSpc>
                  <a:spcPts val="1366"/>
                </a:lnSpc>
                <a:spcBef>
                  <a:spcPct val="0"/>
                </a:spcBef>
              </a:pPr>
              <a:r>
                <a:rPr lang="en-US" sz="976">
                  <a:solidFill>
                    <a:srgbClr val="000000"/>
                  </a:solidFill>
                  <a:latin typeface="Canva Sans"/>
                  <a:ea typeface="Canva Sans"/>
                  <a:cs typeface="Canva Sans"/>
                  <a:sym typeface="Canva Sans"/>
                </a:rPr>
                <a:t>Importations de la France depuis les pays voisins</a:t>
              </a:r>
            </a:p>
          </p:txBody>
        </p:sp>
        <p:sp>
          <p:nvSpPr>
            <p:cNvPr id="130" name="TextBox 130"/>
            <p:cNvSpPr txBox="1"/>
            <p:nvPr/>
          </p:nvSpPr>
          <p:spPr>
            <a:xfrm>
              <a:off x="2269257" y="7567931"/>
              <a:ext cx="2123121" cy="440562"/>
            </a:xfrm>
            <a:prstGeom prst="rect">
              <a:avLst/>
            </a:prstGeom>
          </p:spPr>
          <p:txBody>
            <a:bodyPr lIns="0" tIns="0" rIns="0" bIns="0" rtlCol="0" anchor="t">
              <a:spAutoFit/>
            </a:bodyPr>
            <a:lstStyle/>
            <a:p>
              <a:pPr algn="l">
                <a:lnSpc>
                  <a:spcPts val="1366"/>
                </a:lnSpc>
                <a:spcBef>
                  <a:spcPct val="0"/>
                </a:spcBef>
              </a:pPr>
              <a:r>
                <a:rPr lang="en-US" sz="976">
                  <a:solidFill>
                    <a:srgbClr val="000000"/>
                  </a:solidFill>
                  <a:latin typeface="Canva Sans"/>
                  <a:ea typeface="Canva Sans"/>
                  <a:cs typeface="Canva Sans"/>
                  <a:sym typeface="Canva Sans"/>
                </a:rPr>
                <a:t>Solde (positif si la France exporte)</a:t>
              </a:r>
            </a:p>
          </p:txBody>
        </p:sp>
        <p:sp>
          <p:nvSpPr>
            <p:cNvPr id="131" name="TextBox 131"/>
            <p:cNvSpPr txBox="1"/>
            <p:nvPr/>
          </p:nvSpPr>
          <p:spPr>
            <a:xfrm>
              <a:off x="132288" y="11456267"/>
              <a:ext cx="2123121" cy="382852"/>
            </a:xfrm>
            <a:prstGeom prst="rect">
              <a:avLst/>
            </a:prstGeom>
          </p:spPr>
          <p:txBody>
            <a:bodyPr lIns="0" tIns="0" rIns="0" bIns="0" rtlCol="0" anchor="t">
              <a:spAutoFit/>
            </a:bodyPr>
            <a:lstStyle/>
            <a:p>
              <a:pPr algn="l">
                <a:lnSpc>
                  <a:spcPts val="2510"/>
                </a:lnSpc>
                <a:spcBef>
                  <a:spcPct val="0"/>
                </a:spcBef>
              </a:pPr>
              <a:r>
                <a:rPr lang="en-US" sz="1793" b="1">
                  <a:solidFill>
                    <a:srgbClr val="1F3A5F"/>
                  </a:solidFill>
                  <a:latin typeface="Canva Sans Bold"/>
                  <a:ea typeface="Canva Sans Bold"/>
                  <a:cs typeface="Canva Sans Bold"/>
                  <a:sym typeface="Canva Sans Bold"/>
                </a:rPr>
                <a:t>600 km</a:t>
              </a:r>
            </a:p>
          </p:txBody>
        </p:sp>
      </p:grpSp>
      <p:sp>
        <p:nvSpPr>
          <p:cNvPr id="132" name="Freeform 132"/>
          <p:cNvSpPr/>
          <p:nvPr/>
        </p:nvSpPr>
        <p:spPr>
          <a:xfrm>
            <a:off x="17712813" y="1068057"/>
            <a:ext cx="343874" cy="541533"/>
          </a:xfrm>
          <a:custGeom>
            <a:avLst/>
            <a:gdLst/>
            <a:ahLst/>
            <a:cxnLst/>
            <a:rect l="l" t="t" r="r" b="b"/>
            <a:pathLst>
              <a:path w="343874" h="541533">
                <a:moveTo>
                  <a:pt x="0" y="0"/>
                </a:moveTo>
                <a:lnTo>
                  <a:pt x="343874" y="0"/>
                </a:lnTo>
                <a:lnTo>
                  <a:pt x="343874" y="541533"/>
                </a:lnTo>
                <a:lnTo>
                  <a:pt x="0" y="5415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3" name="TextBox 133"/>
          <p:cNvSpPr txBox="1"/>
          <p:nvPr/>
        </p:nvSpPr>
        <p:spPr>
          <a:xfrm>
            <a:off x="1028700" y="1972112"/>
            <a:ext cx="6500336" cy="349250"/>
          </a:xfrm>
          <a:prstGeom prst="rect">
            <a:avLst/>
          </a:prstGeom>
        </p:spPr>
        <p:txBody>
          <a:bodyPr lIns="0" tIns="0" rIns="0" bIns="0" rtlCol="0" anchor="t">
            <a:spAutoFit/>
          </a:bodyPr>
          <a:lstStyle/>
          <a:p>
            <a:pPr algn="l">
              <a:lnSpc>
                <a:spcPts val="2800"/>
              </a:lnSpc>
              <a:spcBef>
                <a:spcPct val="0"/>
              </a:spcBef>
            </a:pPr>
            <a:r>
              <a:rPr lang="en-US" sz="2000" spc="222">
                <a:solidFill>
                  <a:srgbClr val="5F5E5A"/>
                </a:solidFill>
                <a:latin typeface="Canva Sans"/>
                <a:ea typeface="Canva Sans"/>
                <a:cs typeface="Canva Sans"/>
                <a:sym typeface="Canva Sans"/>
              </a:rPr>
              <a:t>La France a battu son record d’exportation </a:t>
            </a:r>
          </a:p>
        </p:txBody>
      </p:sp>
      <p:sp>
        <p:nvSpPr>
          <p:cNvPr id="134" name="TextBox 134"/>
          <p:cNvSpPr txBox="1"/>
          <p:nvPr/>
        </p:nvSpPr>
        <p:spPr>
          <a:xfrm>
            <a:off x="1028700" y="939874"/>
            <a:ext cx="12249627"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Un surplus record... mais pas inutilisé</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79450"/>
            <a:ext cx="4314190" cy="422275"/>
          </a:xfrm>
          <a:prstGeom prst="rect">
            <a:avLst/>
          </a:prstGeom>
        </p:spPr>
        <p:txBody>
          <a:bodyPr lIns="0" tIns="0" rIns="0" bIns="0" rtlCol="0" anchor="t">
            <a:spAutoFit/>
          </a:bodyPr>
          <a:lstStyle/>
          <a:p>
            <a:pPr algn="l">
              <a:lnSpc>
                <a:spcPts val="3499"/>
              </a:lnSpc>
              <a:spcBef>
                <a:spcPct val="0"/>
              </a:spcBef>
            </a:pPr>
            <a:r>
              <a:rPr lang="en-US" sz="2499" spc="62">
                <a:solidFill>
                  <a:srgbClr val="5F5E5A"/>
                </a:solidFill>
                <a:latin typeface="Canva Sans"/>
                <a:ea typeface="Canva Sans"/>
                <a:cs typeface="Canva Sans"/>
                <a:sym typeface="Canva Sans"/>
              </a:rPr>
              <a:t>Z O O M   S U R   L’I T A L I E</a:t>
            </a:r>
          </a:p>
        </p:txBody>
      </p:sp>
      <p:sp>
        <p:nvSpPr>
          <p:cNvPr id="3" name="TextBox 3"/>
          <p:cNvSpPr txBox="1"/>
          <p:nvPr/>
        </p:nvSpPr>
        <p:spPr>
          <a:xfrm>
            <a:off x="1028700" y="939874"/>
            <a:ext cx="11321097"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L’Italie : maillon faible de l’Europe </a:t>
            </a:r>
          </a:p>
        </p:txBody>
      </p:sp>
      <p:sp>
        <p:nvSpPr>
          <p:cNvPr id="4" name="TextBox 4"/>
          <p:cNvSpPr txBox="1"/>
          <p:nvPr/>
        </p:nvSpPr>
        <p:spPr>
          <a:xfrm>
            <a:off x="1028700" y="1972112"/>
            <a:ext cx="12611100" cy="335541"/>
          </a:xfrm>
          <a:prstGeom prst="rect">
            <a:avLst/>
          </a:prstGeom>
        </p:spPr>
        <p:txBody>
          <a:bodyPr wrap="square" lIns="0" tIns="0" rIns="0" bIns="0" rtlCol="0" anchor="t">
            <a:spAutoFit/>
          </a:bodyPr>
          <a:lstStyle/>
          <a:p>
            <a:pPr algn="l">
              <a:lnSpc>
                <a:spcPts val="2800"/>
              </a:lnSpc>
              <a:spcBef>
                <a:spcPct val="0"/>
              </a:spcBef>
            </a:pPr>
            <a:r>
              <a:rPr lang="en-US" sz="2000" spc="222" dirty="0">
                <a:solidFill>
                  <a:srgbClr val="5F5E5A"/>
                </a:solidFill>
                <a:latin typeface="Canva Sans"/>
                <a:ea typeface="Canva Sans"/>
                <a:cs typeface="Canva Sans"/>
                <a:sym typeface="Canva Sans"/>
              </a:rPr>
              <a:t>1er </a:t>
            </a:r>
            <a:r>
              <a:rPr lang="en-US" sz="2000" spc="222" dirty="0" err="1">
                <a:solidFill>
                  <a:srgbClr val="5F5E5A"/>
                </a:solidFill>
                <a:latin typeface="Canva Sans"/>
                <a:ea typeface="Canva Sans"/>
                <a:cs typeface="Canva Sans"/>
                <a:sym typeface="Canva Sans"/>
              </a:rPr>
              <a:t>importateur</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d’électricité</a:t>
            </a:r>
            <a:r>
              <a:rPr lang="en-US" sz="2000" spc="222" dirty="0">
                <a:solidFill>
                  <a:srgbClr val="5F5E5A"/>
                </a:solidFill>
                <a:latin typeface="Canva Sans"/>
                <a:ea typeface="Canva Sans"/>
                <a:cs typeface="Canva Sans"/>
                <a:sym typeface="Canva Sans"/>
              </a:rPr>
              <a:t> au monde (-50 TWh), </a:t>
            </a:r>
            <a:r>
              <a:rPr lang="en-US" sz="2000" spc="222" dirty="0" err="1">
                <a:solidFill>
                  <a:srgbClr val="5F5E5A"/>
                </a:solidFill>
                <a:latin typeface="Canva Sans"/>
                <a:ea typeface="Canva Sans"/>
                <a:cs typeface="Canva Sans"/>
                <a:sym typeface="Canva Sans"/>
              </a:rPr>
              <a:t>sa</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flexibilité</a:t>
            </a:r>
            <a:r>
              <a:rPr lang="en-US" sz="2000" spc="222" dirty="0">
                <a:solidFill>
                  <a:srgbClr val="5F5E5A"/>
                </a:solidFill>
                <a:latin typeface="Canva Sans"/>
                <a:ea typeface="Canva Sans"/>
                <a:cs typeface="Canva Sans"/>
                <a:sym typeface="Canva Sans"/>
              </a:rPr>
              <a:t> interne, </a:t>
            </a:r>
            <a:r>
              <a:rPr lang="en-US" sz="2000" spc="222" dirty="0" err="1">
                <a:solidFill>
                  <a:srgbClr val="5F5E5A"/>
                </a:solidFill>
                <a:latin typeface="Canva Sans"/>
                <a:ea typeface="Canva Sans"/>
                <a:cs typeface="Canva Sans"/>
                <a:sym typeface="Canva Sans"/>
              </a:rPr>
              <a:t>c’est</a:t>
            </a:r>
            <a:r>
              <a:rPr lang="en-US" sz="2000" spc="222" dirty="0">
                <a:solidFill>
                  <a:srgbClr val="5F5E5A"/>
                </a:solidFill>
                <a:latin typeface="Canva Sans"/>
                <a:ea typeface="Canva Sans"/>
                <a:cs typeface="Canva Sans"/>
                <a:sym typeface="Canva Sans"/>
              </a:rPr>
              <a:t> le </a:t>
            </a:r>
            <a:r>
              <a:rPr lang="en-US" sz="2000" spc="222" dirty="0" err="1">
                <a:solidFill>
                  <a:srgbClr val="5F5E5A"/>
                </a:solidFill>
                <a:latin typeface="Canva Sans"/>
                <a:ea typeface="Canva Sans"/>
                <a:cs typeface="Canva Sans"/>
                <a:sym typeface="Canva Sans"/>
              </a:rPr>
              <a:t>gaz</a:t>
            </a:r>
            <a:endParaRPr lang="en-US" sz="2000" spc="222" dirty="0">
              <a:solidFill>
                <a:srgbClr val="5F5E5A"/>
              </a:solidFill>
              <a:latin typeface="Canva Sans"/>
              <a:ea typeface="Canva Sans"/>
              <a:cs typeface="Canva Sans"/>
              <a:sym typeface="Canva Sans"/>
            </a:endParaRPr>
          </a:p>
        </p:txBody>
      </p:sp>
      <p:sp>
        <p:nvSpPr>
          <p:cNvPr id="5" name="TextBox 5"/>
          <p:cNvSpPr txBox="1"/>
          <p:nvPr/>
        </p:nvSpPr>
        <p:spPr>
          <a:xfrm>
            <a:off x="1028700" y="8867921"/>
            <a:ext cx="7170261" cy="280670"/>
          </a:xfrm>
          <a:prstGeom prst="rect">
            <a:avLst/>
          </a:prstGeom>
        </p:spPr>
        <p:txBody>
          <a:bodyPr lIns="0" tIns="0" rIns="0" bIns="0" rtlCol="0" anchor="t">
            <a:spAutoFit/>
          </a:bodyPr>
          <a:lstStyle/>
          <a:p>
            <a:pPr algn="l">
              <a:lnSpc>
                <a:spcPts val="2380"/>
              </a:lnSpc>
              <a:spcBef>
                <a:spcPct val="0"/>
              </a:spcBef>
            </a:pPr>
            <a:r>
              <a:rPr lang="en-US" sz="1700" i="1">
                <a:solidFill>
                  <a:srgbClr val="5F5E5A"/>
                </a:solidFill>
                <a:latin typeface="Canva Sans Italics"/>
                <a:ea typeface="Canva Sans Italics"/>
                <a:cs typeface="Canva Sans Italics"/>
                <a:sym typeface="Canva Sans Italics"/>
              </a:rPr>
              <a:t>Sources : RTE bilan 2024, Énergie en Italie, Techniques de l'Ingénieur </a:t>
            </a:r>
          </a:p>
        </p:txBody>
      </p:sp>
      <p:grpSp>
        <p:nvGrpSpPr>
          <p:cNvPr id="6" name="Group 6"/>
          <p:cNvGrpSpPr/>
          <p:nvPr/>
        </p:nvGrpSpPr>
        <p:grpSpPr>
          <a:xfrm>
            <a:off x="1028700" y="2687452"/>
            <a:ext cx="16230600" cy="3526522"/>
            <a:chOff x="0" y="0"/>
            <a:chExt cx="4274726" cy="928796"/>
          </a:xfrm>
        </p:grpSpPr>
        <p:sp>
          <p:nvSpPr>
            <p:cNvPr id="7" name="Freeform 7"/>
            <p:cNvSpPr/>
            <p:nvPr/>
          </p:nvSpPr>
          <p:spPr>
            <a:xfrm>
              <a:off x="0" y="0"/>
              <a:ext cx="4274726" cy="928796"/>
            </a:xfrm>
            <a:custGeom>
              <a:avLst/>
              <a:gdLst/>
              <a:ahLst/>
              <a:cxnLst/>
              <a:rect l="l" t="t" r="r" b="b"/>
              <a:pathLst>
                <a:path w="4274726" h="928796">
                  <a:moveTo>
                    <a:pt x="0" y="0"/>
                  </a:moveTo>
                  <a:lnTo>
                    <a:pt x="4274726" y="0"/>
                  </a:lnTo>
                  <a:lnTo>
                    <a:pt x="4274726" y="928796"/>
                  </a:lnTo>
                  <a:lnTo>
                    <a:pt x="0" y="928796"/>
                  </a:lnTo>
                  <a:close/>
                </a:path>
              </a:pathLst>
            </a:custGeom>
            <a:solidFill>
              <a:srgbClr val="FAEEDA"/>
            </a:solidFill>
            <a:ln w="38100" cap="sq">
              <a:solidFill>
                <a:srgbClr val="D44728"/>
              </a:solidFill>
              <a:prstDash val="solid"/>
              <a:miter/>
            </a:ln>
          </p:spPr>
        </p:sp>
        <p:sp>
          <p:nvSpPr>
            <p:cNvPr id="8" name="TextBox 8"/>
            <p:cNvSpPr txBox="1"/>
            <p:nvPr/>
          </p:nvSpPr>
          <p:spPr>
            <a:xfrm>
              <a:off x="0" y="-47625"/>
              <a:ext cx="4274726" cy="976421"/>
            </a:xfrm>
            <a:prstGeom prst="rect">
              <a:avLst/>
            </a:prstGeom>
          </p:spPr>
          <p:txBody>
            <a:bodyPr lIns="50800" tIns="50800" rIns="50800" bIns="50800" rtlCol="0" anchor="ctr"/>
            <a:lstStyle/>
            <a:p>
              <a:pPr algn="ctr">
                <a:lnSpc>
                  <a:spcPts val="2800"/>
                </a:lnSpc>
              </a:pPr>
              <a:endParaRPr/>
            </a:p>
          </p:txBody>
        </p:sp>
      </p:grpSp>
      <p:sp>
        <p:nvSpPr>
          <p:cNvPr id="9" name="TextBox 9"/>
          <p:cNvSpPr txBox="1"/>
          <p:nvPr/>
        </p:nvSpPr>
        <p:spPr>
          <a:xfrm>
            <a:off x="1228288" y="2782290"/>
            <a:ext cx="10612279" cy="349250"/>
          </a:xfrm>
          <a:prstGeom prst="rect">
            <a:avLst/>
          </a:prstGeom>
        </p:spPr>
        <p:txBody>
          <a:bodyPr lIns="0" tIns="0" rIns="0" bIns="0" rtlCol="0" anchor="t">
            <a:spAutoFit/>
          </a:bodyPr>
          <a:lstStyle/>
          <a:p>
            <a:pPr algn="l">
              <a:lnSpc>
                <a:spcPts val="2800"/>
              </a:lnSpc>
              <a:spcBef>
                <a:spcPct val="0"/>
              </a:spcBef>
            </a:pPr>
            <a:r>
              <a:rPr lang="en-US" sz="2000" b="1" spc="262">
                <a:solidFill>
                  <a:srgbClr val="D44728"/>
                </a:solidFill>
                <a:latin typeface="Canva Sans Bold"/>
                <a:ea typeface="Canva Sans Bold"/>
                <a:cs typeface="Canva Sans Bold"/>
                <a:sym typeface="Canva Sans Bold"/>
              </a:rPr>
              <a:t>ET SI L’ITALIE PERD LES IMPORTS FRANÇAIS ? ELLE ALLUME DU GAZ </a:t>
            </a:r>
          </a:p>
        </p:txBody>
      </p:sp>
      <p:grpSp>
        <p:nvGrpSpPr>
          <p:cNvPr id="10" name="Group 10"/>
          <p:cNvGrpSpPr/>
          <p:nvPr/>
        </p:nvGrpSpPr>
        <p:grpSpPr>
          <a:xfrm>
            <a:off x="1761622" y="3757927"/>
            <a:ext cx="3565435" cy="2106284"/>
            <a:chOff x="0" y="0"/>
            <a:chExt cx="4753914" cy="2808378"/>
          </a:xfrm>
        </p:grpSpPr>
        <p:sp>
          <p:nvSpPr>
            <p:cNvPr id="11" name="TextBox 11"/>
            <p:cNvSpPr txBox="1"/>
            <p:nvPr/>
          </p:nvSpPr>
          <p:spPr>
            <a:xfrm>
              <a:off x="1283805" y="-85725"/>
              <a:ext cx="2186305" cy="1009440"/>
            </a:xfrm>
            <a:prstGeom prst="rect">
              <a:avLst/>
            </a:prstGeom>
          </p:spPr>
          <p:txBody>
            <a:bodyPr lIns="0" tIns="0" rIns="0" bIns="0" rtlCol="0" anchor="t">
              <a:spAutoFit/>
            </a:bodyPr>
            <a:lstStyle/>
            <a:p>
              <a:pPr algn="l">
                <a:lnSpc>
                  <a:spcPts val="6439"/>
                </a:lnSpc>
                <a:spcBef>
                  <a:spcPct val="0"/>
                </a:spcBef>
              </a:pPr>
              <a:r>
                <a:rPr lang="en-US" sz="4599" b="1" spc="-110">
                  <a:solidFill>
                    <a:srgbClr val="D44728"/>
                  </a:solidFill>
                  <a:latin typeface="Canva Sans Bold"/>
                  <a:ea typeface="Canva Sans Bold"/>
                  <a:cs typeface="Canva Sans Bold"/>
                  <a:sym typeface="Canva Sans Bold"/>
                </a:rPr>
                <a:t>~44 %</a:t>
              </a:r>
            </a:p>
          </p:txBody>
        </p:sp>
        <p:sp>
          <p:nvSpPr>
            <p:cNvPr id="12" name="TextBox 12"/>
            <p:cNvSpPr txBox="1"/>
            <p:nvPr/>
          </p:nvSpPr>
          <p:spPr>
            <a:xfrm>
              <a:off x="0" y="1164826"/>
              <a:ext cx="4753914" cy="1643553"/>
            </a:xfrm>
            <a:prstGeom prst="rect">
              <a:avLst/>
            </a:prstGeom>
          </p:spPr>
          <p:txBody>
            <a:bodyPr lIns="0" tIns="0" rIns="0" bIns="0" rtlCol="0" anchor="t">
              <a:spAutoFit/>
            </a:bodyPr>
            <a:lstStyle/>
            <a:p>
              <a:pPr marL="0" lvl="0" indent="0" algn="ctr">
                <a:lnSpc>
                  <a:spcPts val="3326"/>
                </a:lnSpc>
                <a:spcBef>
                  <a:spcPct val="0"/>
                </a:spcBef>
              </a:pPr>
              <a:r>
                <a:rPr lang="en-US" sz="2376" spc="118">
                  <a:solidFill>
                    <a:srgbClr val="633806"/>
                  </a:solidFill>
                  <a:latin typeface="Canva Sans"/>
                  <a:ea typeface="Canva Sans"/>
                  <a:cs typeface="Canva Sans"/>
                  <a:sym typeface="Canva Sans"/>
                </a:rPr>
                <a:t>des imports nets italiens proviennent de France</a:t>
              </a:r>
            </a:p>
          </p:txBody>
        </p:sp>
      </p:grpSp>
      <p:grpSp>
        <p:nvGrpSpPr>
          <p:cNvPr id="13" name="Group 13"/>
          <p:cNvGrpSpPr/>
          <p:nvPr/>
        </p:nvGrpSpPr>
        <p:grpSpPr>
          <a:xfrm>
            <a:off x="5441822" y="3757927"/>
            <a:ext cx="3786014" cy="2106284"/>
            <a:chOff x="0" y="0"/>
            <a:chExt cx="5048018" cy="2808378"/>
          </a:xfrm>
        </p:grpSpPr>
        <p:sp>
          <p:nvSpPr>
            <p:cNvPr id="14" name="TextBox 14"/>
            <p:cNvSpPr txBox="1"/>
            <p:nvPr/>
          </p:nvSpPr>
          <p:spPr>
            <a:xfrm>
              <a:off x="1541388" y="-85725"/>
              <a:ext cx="2275711" cy="1009440"/>
            </a:xfrm>
            <a:prstGeom prst="rect">
              <a:avLst/>
            </a:prstGeom>
          </p:spPr>
          <p:txBody>
            <a:bodyPr lIns="0" tIns="0" rIns="0" bIns="0" rtlCol="0" anchor="t">
              <a:spAutoFit/>
            </a:bodyPr>
            <a:lstStyle/>
            <a:p>
              <a:pPr algn="l">
                <a:lnSpc>
                  <a:spcPts val="6439"/>
                </a:lnSpc>
                <a:spcBef>
                  <a:spcPct val="0"/>
                </a:spcBef>
              </a:pPr>
              <a:r>
                <a:rPr lang="en-US" sz="4599" b="1" spc="-110">
                  <a:solidFill>
                    <a:srgbClr val="D44728"/>
                  </a:solidFill>
                  <a:latin typeface="Canva Sans Bold"/>
                  <a:ea typeface="Canva Sans Bold"/>
                  <a:cs typeface="Canva Sans Bold"/>
                  <a:sym typeface="Canva Sans Bold"/>
                </a:rPr>
                <a:t>~44 %</a:t>
              </a:r>
            </a:p>
          </p:txBody>
        </p:sp>
        <p:sp>
          <p:nvSpPr>
            <p:cNvPr id="15" name="TextBox 15"/>
            <p:cNvSpPr txBox="1"/>
            <p:nvPr/>
          </p:nvSpPr>
          <p:spPr>
            <a:xfrm>
              <a:off x="0" y="1164826"/>
              <a:ext cx="5048018" cy="1643553"/>
            </a:xfrm>
            <a:prstGeom prst="rect">
              <a:avLst/>
            </a:prstGeom>
          </p:spPr>
          <p:txBody>
            <a:bodyPr lIns="0" tIns="0" rIns="0" bIns="0" rtlCol="0" anchor="t">
              <a:spAutoFit/>
            </a:bodyPr>
            <a:lstStyle/>
            <a:p>
              <a:pPr marL="0" lvl="0" indent="0" algn="ctr">
                <a:lnSpc>
                  <a:spcPts val="3326"/>
                </a:lnSpc>
                <a:spcBef>
                  <a:spcPct val="0"/>
                </a:spcBef>
              </a:pPr>
              <a:r>
                <a:rPr lang="en-US" sz="2376" spc="118">
                  <a:solidFill>
                    <a:srgbClr val="633806"/>
                  </a:solidFill>
                  <a:latin typeface="Canva Sans"/>
                  <a:ea typeface="Canva Sans"/>
                  <a:cs typeface="Canva Sans"/>
                  <a:sym typeface="Canva Sans"/>
                </a:rPr>
                <a:t>de l’électricité italienne est produite au gaz</a:t>
              </a:r>
            </a:p>
          </p:txBody>
        </p:sp>
      </p:grpSp>
      <p:grpSp>
        <p:nvGrpSpPr>
          <p:cNvPr id="16" name="Group 16"/>
          <p:cNvGrpSpPr/>
          <p:nvPr/>
        </p:nvGrpSpPr>
        <p:grpSpPr>
          <a:xfrm>
            <a:off x="9227836" y="3757927"/>
            <a:ext cx="3565435" cy="1268084"/>
            <a:chOff x="0" y="0"/>
            <a:chExt cx="4753914" cy="1690778"/>
          </a:xfrm>
        </p:grpSpPr>
        <p:sp>
          <p:nvSpPr>
            <p:cNvPr id="17" name="TextBox 17"/>
            <p:cNvSpPr txBox="1"/>
            <p:nvPr/>
          </p:nvSpPr>
          <p:spPr>
            <a:xfrm>
              <a:off x="1451584" y="-85725"/>
              <a:ext cx="2145453" cy="1009440"/>
            </a:xfrm>
            <a:prstGeom prst="rect">
              <a:avLst/>
            </a:prstGeom>
          </p:spPr>
          <p:txBody>
            <a:bodyPr lIns="0" tIns="0" rIns="0" bIns="0" rtlCol="0" anchor="t">
              <a:spAutoFit/>
            </a:bodyPr>
            <a:lstStyle/>
            <a:p>
              <a:pPr algn="l">
                <a:lnSpc>
                  <a:spcPts val="6439"/>
                </a:lnSpc>
                <a:spcBef>
                  <a:spcPct val="0"/>
                </a:spcBef>
              </a:pPr>
              <a:r>
                <a:rPr lang="en-US" sz="4599" b="1" spc="-110">
                  <a:solidFill>
                    <a:srgbClr val="D44728"/>
                  </a:solidFill>
                  <a:latin typeface="Canva Sans Bold"/>
                  <a:ea typeface="Canva Sans Bold"/>
                  <a:cs typeface="Canva Sans Bold"/>
                  <a:sym typeface="Canva Sans Bold"/>
                </a:rPr>
                <a:t>~95 %</a:t>
              </a:r>
            </a:p>
          </p:txBody>
        </p:sp>
        <p:sp>
          <p:nvSpPr>
            <p:cNvPr id="18" name="TextBox 18"/>
            <p:cNvSpPr txBox="1"/>
            <p:nvPr/>
          </p:nvSpPr>
          <p:spPr>
            <a:xfrm>
              <a:off x="0" y="1164826"/>
              <a:ext cx="4753914" cy="525953"/>
            </a:xfrm>
            <a:prstGeom prst="rect">
              <a:avLst/>
            </a:prstGeom>
          </p:spPr>
          <p:txBody>
            <a:bodyPr lIns="0" tIns="0" rIns="0" bIns="0" rtlCol="0" anchor="t">
              <a:spAutoFit/>
            </a:bodyPr>
            <a:lstStyle/>
            <a:p>
              <a:pPr marL="0" lvl="0" indent="0" algn="ctr">
                <a:lnSpc>
                  <a:spcPts val="3326"/>
                </a:lnSpc>
                <a:spcBef>
                  <a:spcPct val="0"/>
                </a:spcBef>
              </a:pPr>
              <a:r>
                <a:rPr lang="en-US" sz="2376" spc="118">
                  <a:solidFill>
                    <a:srgbClr val="633806"/>
                  </a:solidFill>
                  <a:latin typeface="Canva Sans"/>
                  <a:ea typeface="Canva Sans"/>
                  <a:cs typeface="Canva Sans"/>
                  <a:sym typeface="Canva Sans"/>
                </a:rPr>
                <a:t>du gaz est importé</a:t>
              </a:r>
            </a:p>
          </p:txBody>
        </p:sp>
      </p:grpSp>
      <p:grpSp>
        <p:nvGrpSpPr>
          <p:cNvPr id="19" name="Group 19"/>
          <p:cNvGrpSpPr/>
          <p:nvPr/>
        </p:nvGrpSpPr>
        <p:grpSpPr>
          <a:xfrm>
            <a:off x="12960942" y="3757927"/>
            <a:ext cx="3565435" cy="2141853"/>
            <a:chOff x="0" y="0"/>
            <a:chExt cx="4753914" cy="2855804"/>
          </a:xfrm>
        </p:grpSpPr>
        <p:sp>
          <p:nvSpPr>
            <p:cNvPr id="20" name="TextBox 20"/>
            <p:cNvSpPr txBox="1"/>
            <p:nvPr/>
          </p:nvSpPr>
          <p:spPr>
            <a:xfrm>
              <a:off x="1948120" y="-85725"/>
              <a:ext cx="857673" cy="1009440"/>
            </a:xfrm>
            <a:prstGeom prst="rect">
              <a:avLst/>
            </a:prstGeom>
          </p:spPr>
          <p:txBody>
            <a:bodyPr lIns="0" tIns="0" rIns="0" bIns="0" rtlCol="0" anchor="t">
              <a:spAutoFit/>
            </a:bodyPr>
            <a:lstStyle/>
            <a:p>
              <a:pPr algn="l">
                <a:lnSpc>
                  <a:spcPts val="6439"/>
                </a:lnSpc>
                <a:spcBef>
                  <a:spcPct val="0"/>
                </a:spcBef>
              </a:pPr>
              <a:r>
                <a:rPr lang="en-US" sz="4599" b="1" spc="-110">
                  <a:solidFill>
                    <a:srgbClr val="D44728"/>
                  </a:solidFill>
                  <a:latin typeface="Canva Sans Bold"/>
                  <a:ea typeface="Canva Sans Bold"/>
                  <a:cs typeface="Canva Sans Bold"/>
                  <a:sym typeface="Canva Sans Bold"/>
                </a:rPr>
                <a:t>+4</a:t>
              </a:r>
            </a:p>
          </p:txBody>
        </p:sp>
        <p:sp>
          <p:nvSpPr>
            <p:cNvPr id="21" name="TextBox 21"/>
            <p:cNvSpPr txBox="1"/>
            <p:nvPr/>
          </p:nvSpPr>
          <p:spPr>
            <a:xfrm>
              <a:off x="0" y="1212251"/>
              <a:ext cx="4753914" cy="1643553"/>
            </a:xfrm>
            <a:prstGeom prst="rect">
              <a:avLst/>
            </a:prstGeom>
          </p:spPr>
          <p:txBody>
            <a:bodyPr lIns="0" tIns="0" rIns="0" bIns="0" rtlCol="0" anchor="t">
              <a:spAutoFit/>
            </a:bodyPr>
            <a:lstStyle/>
            <a:p>
              <a:pPr marL="0" lvl="0" indent="0" algn="ctr">
                <a:lnSpc>
                  <a:spcPts val="3326"/>
                </a:lnSpc>
                <a:spcBef>
                  <a:spcPct val="0"/>
                </a:spcBef>
              </a:pPr>
              <a:r>
                <a:rPr lang="en-US" sz="2376" spc="118">
                  <a:solidFill>
                    <a:srgbClr val="633806"/>
                  </a:solidFill>
                  <a:latin typeface="Canva Sans"/>
                  <a:ea typeface="Canva Sans"/>
                  <a:cs typeface="Canva Sans"/>
                  <a:sym typeface="Canva Sans"/>
                </a:rPr>
                <a:t>nouvelles centrales gaz  approuvées en 2024</a:t>
              </a:r>
            </a:p>
          </p:txBody>
        </p:sp>
      </p:grpSp>
      <p:sp>
        <p:nvSpPr>
          <p:cNvPr id="22" name="TextBox 22"/>
          <p:cNvSpPr txBox="1"/>
          <p:nvPr/>
        </p:nvSpPr>
        <p:spPr>
          <a:xfrm>
            <a:off x="1028700" y="6518774"/>
            <a:ext cx="9144000" cy="448310"/>
          </a:xfrm>
          <a:prstGeom prst="rect">
            <a:avLst/>
          </a:prstGeom>
        </p:spPr>
        <p:txBody>
          <a:bodyPr lIns="0" tIns="0" rIns="0" bIns="0" rtlCol="0" anchor="t">
            <a:spAutoFit/>
          </a:bodyPr>
          <a:lstStyle/>
          <a:p>
            <a:pPr algn="l">
              <a:lnSpc>
                <a:spcPts val="3639"/>
              </a:lnSpc>
              <a:spcBef>
                <a:spcPct val="0"/>
              </a:spcBef>
            </a:pPr>
            <a:r>
              <a:rPr lang="en-US" sz="2599" b="1" spc="-62">
                <a:solidFill>
                  <a:srgbClr val="414042"/>
                </a:solidFill>
                <a:latin typeface="Canva Sans Bold"/>
                <a:ea typeface="Canva Sans Bold"/>
                <a:cs typeface="Canva Sans Bold"/>
                <a:sym typeface="Canva Sans Bold"/>
              </a:rPr>
              <a:t>Le bénéfice carbone : un effet de substitution</a:t>
            </a:r>
          </a:p>
        </p:txBody>
      </p:sp>
      <p:sp>
        <p:nvSpPr>
          <p:cNvPr id="23" name="TextBox 23"/>
          <p:cNvSpPr txBox="1"/>
          <p:nvPr/>
        </p:nvSpPr>
        <p:spPr>
          <a:xfrm>
            <a:off x="1028700" y="7161913"/>
            <a:ext cx="16230600" cy="1189355"/>
          </a:xfrm>
          <a:prstGeom prst="rect">
            <a:avLst/>
          </a:prstGeom>
        </p:spPr>
        <p:txBody>
          <a:bodyPr lIns="0" tIns="0" rIns="0" bIns="0" rtlCol="0" anchor="t">
            <a:spAutoFit/>
          </a:bodyPr>
          <a:lstStyle/>
          <a:p>
            <a:pPr algn="just">
              <a:lnSpc>
                <a:spcPts val="3219"/>
              </a:lnSpc>
              <a:spcBef>
                <a:spcPct val="0"/>
              </a:spcBef>
            </a:pPr>
            <a:r>
              <a:rPr lang="en-US" sz="2299" spc="-55">
                <a:solidFill>
                  <a:srgbClr val="414042"/>
                </a:solidFill>
                <a:latin typeface="Canva Sans"/>
                <a:ea typeface="Canva Sans"/>
                <a:cs typeface="Canva Sans"/>
                <a:sym typeface="Canva Sans"/>
              </a:rPr>
              <a:t>La même électricité est consommée - mais le bénéfice carbone disparaît, voire s’inverse. L’argument « bas carbone » n’as de sens que si l’on crée de la nouvelle production décarbonée, pas si l’on détourne un surplus qui décarbonait déjà l’Europe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23925"/>
            <a:ext cx="11974195"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Le même support, transposé ailleurs</a:t>
            </a:r>
          </a:p>
        </p:txBody>
      </p:sp>
      <p:sp>
        <p:nvSpPr>
          <p:cNvPr id="3" name="TextBox 3"/>
          <p:cNvSpPr txBox="1"/>
          <p:nvPr/>
        </p:nvSpPr>
        <p:spPr>
          <a:xfrm>
            <a:off x="1028700" y="679450"/>
            <a:ext cx="3100864" cy="349250"/>
          </a:xfrm>
          <a:prstGeom prst="rect">
            <a:avLst/>
          </a:prstGeom>
        </p:spPr>
        <p:txBody>
          <a:bodyPr lIns="0" tIns="0" rIns="0" bIns="0" rtlCol="0" anchor="t">
            <a:spAutoFit/>
          </a:bodyPr>
          <a:lstStyle/>
          <a:p>
            <a:pPr algn="l">
              <a:lnSpc>
                <a:spcPts val="2800"/>
              </a:lnSpc>
              <a:spcBef>
                <a:spcPct val="0"/>
              </a:spcBef>
            </a:pPr>
            <a:r>
              <a:rPr lang="en-US" sz="2000" spc="70">
                <a:solidFill>
                  <a:srgbClr val="5F5E5A"/>
                </a:solidFill>
                <a:latin typeface="Canva Sans"/>
                <a:ea typeface="Canva Sans"/>
                <a:cs typeface="Canva Sans"/>
                <a:sym typeface="Canva Sans"/>
              </a:rPr>
              <a:t>IV.b RÉAPPROPRIATION</a:t>
            </a:r>
          </a:p>
        </p:txBody>
      </p:sp>
      <p:sp>
        <p:nvSpPr>
          <p:cNvPr id="4" name="TextBox 4"/>
          <p:cNvSpPr txBox="1"/>
          <p:nvPr/>
        </p:nvSpPr>
        <p:spPr>
          <a:xfrm>
            <a:off x="1028700" y="1981637"/>
            <a:ext cx="13131641" cy="396240"/>
          </a:xfrm>
          <a:prstGeom prst="rect">
            <a:avLst/>
          </a:prstGeom>
        </p:spPr>
        <p:txBody>
          <a:bodyPr lIns="0" tIns="0" rIns="0" bIns="0" rtlCol="0" anchor="t">
            <a:spAutoFit/>
          </a:bodyPr>
          <a:lstStyle/>
          <a:p>
            <a:pPr algn="l">
              <a:lnSpc>
                <a:spcPts val="3359"/>
              </a:lnSpc>
              <a:spcBef>
                <a:spcPct val="0"/>
              </a:spcBef>
            </a:pPr>
            <a:r>
              <a:rPr lang="en-US" sz="2399" spc="266">
                <a:solidFill>
                  <a:srgbClr val="5F5E5A"/>
                </a:solidFill>
                <a:latin typeface="Canva Sans"/>
                <a:ea typeface="Canva Sans"/>
                <a:cs typeface="Canva Sans"/>
                <a:sym typeface="Canva Sans"/>
              </a:rPr>
              <a:t>Mêmes outils, autre échelle - un projet annoncé jusqu’à 9 GW dans l’Utah</a:t>
            </a:r>
          </a:p>
        </p:txBody>
      </p:sp>
      <p:grpSp>
        <p:nvGrpSpPr>
          <p:cNvPr id="5" name="Group 5"/>
          <p:cNvGrpSpPr/>
          <p:nvPr/>
        </p:nvGrpSpPr>
        <p:grpSpPr>
          <a:xfrm>
            <a:off x="1028700" y="2806502"/>
            <a:ext cx="6918038" cy="6246034"/>
            <a:chOff x="0" y="0"/>
            <a:chExt cx="2051645" cy="1852353"/>
          </a:xfrm>
        </p:grpSpPr>
        <p:sp>
          <p:nvSpPr>
            <p:cNvPr id="6" name="Freeform 6"/>
            <p:cNvSpPr/>
            <p:nvPr/>
          </p:nvSpPr>
          <p:spPr>
            <a:xfrm>
              <a:off x="0" y="0"/>
              <a:ext cx="2051645" cy="1852353"/>
            </a:xfrm>
            <a:custGeom>
              <a:avLst/>
              <a:gdLst/>
              <a:ahLst/>
              <a:cxnLst/>
              <a:rect l="l" t="t" r="r" b="b"/>
              <a:pathLst>
                <a:path w="2051645" h="1852353">
                  <a:moveTo>
                    <a:pt x="0" y="0"/>
                  </a:moveTo>
                  <a:lnTo>
                    <a:pt x="2051645" y="0"/>
                  </a:lnTo>
                  <a:lnTo>
                    <a:pt x="2051645" y="1852353"/>
                  </a:lnTo>
                  <a:lnTo>
                    <a:pt x="0" y="1852353"/>
                  </a:lnTo>
                  <a:close/>
                </a:path>
              </a:pathLst>
            </a:custGeom>
            <a:solidFill>
              <a:srgbClr val="F8F7F2"/>
            </a:solidFill>
            <a:ln w="38100" cap="sq">
              <a:solidFill>
                <a:srgbClr val="D3D1C7"/>
              </a:solidFill>
              <a:prstDash val="solid"/>
              <a:miter/>
            </a:ln>
          </p:spPr>
        </p:sp>
        <p:sp>
          <p:nvSpPr>
            <p:cNvPr id="7" name="TextBox 7"/>
            <p:cNvSpPr txBox="1"/>
            <p:nvPr/>
          </p:nvSpPr>
          <p:spPr>
            <a:xfrm>
              <a:off x="0" y="-47625"/>
              <a:ext cx="2051645" cy="1899978"/>
            </a:xfrm>
            <a:prstGeom prst="rect">
              <a:avLst/>
            </a:prstGeom>
          </p:spPr>
          <p:txBody>
            <a:bodyPr lIns="50800" tIns="50800" rIns="50800" bIns="50800" rtlCol="0" anchor="ctr"/>
            <a:lstStyle/>
            <a:p>
              <a:pPr algn="ctr">
                <a:lnSpc>
                  <a:spcPts val="2800"/>
                </a:lnSpc>
              </a:pPr>
              <a:endParaRPr/>
            </a:p>
          </p:txBody>
        </p:sp>
      </p:grpSp>
      <p:grpSp>
        <p:nvGrpSpPr>
          <p:cNvPr id="8" name="Group 8"/>
          <p:cNvGrpSpPr/>
          <p:nvPr/>
        </p:nvGrpSpPr>
        <p:grpSpPr>
          <a:xfrm>
            <a:off x="1233889" y="4440875"/>
            <a:ext cx="6498492" cy="1609229"/>
            <a:chOff x="0" y="0"/>
            <a:chExt cx="1927222" cy="477240"/>
          </a:xfrm>
        </p:grpSpPr>
        <p:sp>
          <p:nvSpPr>
            <p:cNvPr id="9" name="Freeform 9"/>
            <p:cNvSpPr/>
            <p:nvPr/>
          </p:nvSpPr>
          <p:spPr>
            <a:xfrm>
              <a:off x="0" y="0"/>
              <a:ext cx="1927222" cy="477240"/>
            </a:xfrm>
            <a:custGeom>
              <a:avLst/>
              <a:gdLst/>
              <a:ahLst/>
              <a:cxnLst/>
              <a:rect l="l" t="t" r="r" b="b"/>
              <a:pathLst>
                <a:path w="1927222" h="477240">
                  <a:moveTo>
                    <a:pt x="0" y="0"/>
                  </a:moveTo>
                  <a:lnTo>
                    <a:pt x="1927222" y="0"/>
                  </a:lnTo>
                  <a:lnTo>
                    <a:pt x="1927222" y="477240"/>
                  </a:lnTo>
                  <a:lnTo>
                    <a:pt x="0" y="477240"/>
                  </a:lnTo>
                  <a:close/>
                </a:path>
              </a:pathLst>
            </a:custGeom>
            <a:solidFill>
              <a:srgbClr val="FFFFFF"/>
            </a:solidFill>
            <a:ln w="38100" cap="sq">
              <a:solidFill>
                <a:srgbClr val="D3D1C7"/>
              </a:solidFill>
              <a:prstDash val="solid"/>
              <a:miter/>
            </a:ln>
          </p:spPr>
        </p:sp>
        <p:sp>
          <p:nvSpPr>
            <p:cNvPr id="10" name="TextBox 10"/>
            <p:cNvSpPr txBox="1"/>
            <p:nvPr/>
          </p:nvSpPr>
          <p:spPr>
            <a:xfrm>
              <a:off x="0" y="-47625"/>
              <a:ext cx="1927222" cy="524865"/>
            </a:xfrm>
            <a:prstGeom prst="rect">
              <a:avLst/>
            </a:prstGeom>
          </p:spPr>
          <p:txBody>
            <a:bodyPr lIns="50800" tIns="50800" rIns="50800" bIns="50800" rtlCol="0" anchor="ctr"/>
            <a:lstStyle/>
            <a:p>
              <a:pPr algn="ctr">
                <a:lnSpc>
                  <a:spcPts val="2800"/>
                </a:lnSpc>
              </a:pPr>
              <a:endParaRPr/>
            </a:p>
          </p:txBody>
        </p:sp>
      </p:grpSp>
      <p:sp>
        <p:nvSpPr>
          <p:cNvPr id="11" name="TextBox 11"/>
          <p:cNvSpPr txBox="1"/>
          <p:nvPr/>
        </p:nvSpPr>
        <p:spPr>
          <a:xfrm>
            <a:off x="1233889" y="2982351"/>
            <a:ext cx="1814111" cy="296444"/>
          </a:xfrm>
          <a:prstGeom prst="rect">
            <a:avLst/>
          </a:prstGeom>
        </p:spPr>
        <p:txBody>
          <a:bodyPr wrap="square" lIns="0" tIns="0" rIns="0" bIns="0" rtlCol="0" anchor="t">
            <a:spAutoFit/>
          </a:bodyPr>
          <a:lstStyle/>
          <a:p>
            <a:pPr algn="l">
              <a:lnSpc>
                <a:spcPts val="2486"/>
              </a:lnSpc>
              <a:spcBef>
                <a:spcPct val="0"/>
              </a:spcBef>
            </a:pPr>
            <a:r>
              <a:rPr lang="en-US" sz="1776" b="1" spc="-42" dirty="0">
                <a:solidFill>
                  <a:srgbClr val="5F5E5A"/>
                </a:solidFill>
                <a:latin typeface="Canva Sans Bold"/>
                <a:ea typeface="Canva Sans Bold"/>
                <a:cs typeface="Canva Sans Bold"/>
                <a:sym typeface="Canva Sans Bold"/>
              </a:rPr>
              <a:t>L ‘  A N </a:t>
            </a:r>
            <a:r>
              <a:rPr lang="en-US" sz="1776" b="1" spc="-42" dirty="0" err="1">
                <a:solidFill>
                  <a:srgbClr val="5F5E5A"/>
                </a:solidFill>
                <a:latin typeface="Canva Sans Bold"/>
                <a:ea typeface="Canva Sans Bold"/>
                <a:cs typeface="Canva Sans Bold"/>
                <a:sym typeface="Canva Sans Bold"/>
              </a:rPr>
              <a:t>N</a:t>
            </a:r>
            <a:r>
              <a:rPr lang="en-US" sz="1776" b="1" spc="-42" dirty="0">
                <a:solidFill>
                  <a:srgbClr val="5F5E5A"/>
                </a:solidFill>
                <a:latin typeface="Canva Sans Bold"/>
                <a:ea typeface="Canva Sans Bold"/>
                <a:cs typeface="Canva Sans Bold"/>
                <a:sym typeface="Canva Sans Bold"/>
              </a:rPr>
              <a:t> O N C E</a:t>
            </a:r>
          </a:p>
        </p:txBody>
      </p:sp>
      <p:sp>
        <p:nvSpPr>
          <p:cNvPr id="12" name="TextBox 12"/>
          <p:cNvSpPr txBox="1"/>
          <p:nvPr/>
        </p:nvSpPr>
        <p:spPr>
          <a:xfrm>
            <a:off x="1233889" y="3498659"/>
            <a:ext cx="6005111" cy="670588"/>
          </a:xfrm>
          <a:prstGeom prst="rect">
            <a:avLst/>
          </a:prstGeom>
        </p:spPr>
        <p:txBody>
          <a:bodyPr wrap="square" lIns="0" tIns="0" rIns="0" bIns="0" rtlCol="0" anchor="t">
            <a:spAutoFit/>
          </a:bodyPr>
          <a:lstStyle/>
          <a:p>
            <a:pPr algn="l">
              <a:lnSpc>
                <a:spcPts val="5470"/>
              </a:lnSpc>
              <a:spcBef>
                <a:spcPct val="0"/>
              </a:spcBef>
            </a:pPr>
            <a:r>
              <a:rPr lang="en-US" sz="3907" b="1" spc="-93" dirty="0">
                <a:solidFill>
                  <a:srgbClr val="000000"/>
                </a:solidFill>
                <a:latin typeface="Canva Sans Bold"/>
                <a:ea typeface="Canva Sans Bold"/>
                <a:cs typeface="Canva Sans Bold"/>
                <a:sym typeface="Canva Sans Bold"/>
              </a:rPr>
              <a:t>The Stratos Project, Utah</a:t>
            </a:r>
          </a:p>
        </p:txBody>
      </p:sp>
      <p:sp>
        <p:nvSpPr>
          <p:cNvPr id="13" name="TextBox 13"/>
          <p:cNvSpPr txBox="1"/>
          <p:nvPr/>
        </p:nvSpPr>
        <p:spPr>
          <a:xfrm>
            <a:off x="3301764" y="4530218"/>
            <a:ext cx="2489436" cy="1284644"/>
          </a:xfrm>
          <a:prstGeom prst="rect">
            <a:avLst/>
          </a:prstGeom>
        </p:spPr>
        <p:txBody>
          <a:bodyPr wrap="square" lIns="0" tIns="0" rIns="0" bIns="0" rtlCol="0" anchor="t">
            <a:spAutoFit/>
          </a:bodyPr>
          <a:lstStyle/>
          <a:p>
            <a:pPr algn="l">
              <a:lnSpc>
                <a:spcPts val="10567"/>
              </a:lnSpc>
              <a:spcBef>
                <a:spcPct val="0"/>
              </a:spcBef>
            </a:pPr>
            <a:r>
              <a:rPr lang="en-US" sz="7548" b="1" spc="-181" dirty="0">
                <a:solidFill>
                  <a:srgbClr val="3C5679"/>
                </a:solidFill>
                <a:latin typeface="Canva Sans Bold"/>
                <a:ea typeface="Canva Sans Bold"/>
                <a:cs typeface="Canva Sans Bold"/>
                <a:sym typeface="Canva Sans Bold"/>
              </a:rPr>
              <a:t>9 GW</a:t>
            </a:r>
          </a:p>
        </p:txBody>
      </p:sp>
      <p:sp>
        <p:nvSpPr>
          <p:cNvPr id="14" name="TextBox 14"/>
          <p:cNvSpPr txBox="1"/>
          <p:nvPr/>
        </p:nvSpPr>
        <p:spPr>
          <a:xfrm>
            <a:off x="1233889" y="6290086"/>
            <a:ext cx="3185711" cy="321563"/>
          </a:xfrm>
          <a:prstGeom prst="rect">
            <a:avLst/>
          </a:prstGeom>
        </p:spPr>
        <p:txBody>
          <a:bodyPr wrap="square" lIns="0" tIns="0" rIns="0" bIns="0" rtlCol="0" anchor="t">
            <a:spAutoFit/>
          </a:bodyPr>
          <a:lstStyle/>
          <a:p>
            <a:pPr marL="0" lvl="0" indent="0" algn="l">
              <a:lnSpc>
                <a:spcPts val="2735"/>
              </a:lnSpc>
              <a:spcBef>
                <a:spcPct val="0"/>
              </a:spcBef>
            </a:pPr>
            <a:r>
              <a:rPr lang="en-US" sz="1953" b="1" dirty="0" err="1">
                <a:solidFill>
                  <a:srgbClr val="414042"/>
                </a:solidFill>
                <a:latin typeface="Montserrat Bold"/>
                <a:ea typeface="Montserrat Bold"/>
                <a:cs typeface="Montserrat Bold"/>
                <a:sym typeface="Montserrat Bold"/>
              </a:rPr>
              <a:t>Entreprise</a:t>
            </a:r>
            <a:r>
              <a:rPr lang="en-US" sz="1953" b="1" dirty="0">
                <a:solidFill>
                  <a:srgbClr val="414042"/>
                </a:solidFill>
                <a:latin typeface="Montserrat Bold"/>
                <a:ea typeface="Montserrat Bold"/>
                <a:cs typeface="Montserrat Bold"/>
                <a:sym typeface="Montserrat Bold"/>
              </a:rPr>
              <a:t> :</a:t>
            </a:r>
            <a:r>
              <a:rPr lang="en-US" sz="1953" dirty="0">
                <a:solidFill>
                  <a:srgbClr val="414042"/>
                </a:solidFill>
                <a:latin typeface="Montserrat"/>
                <a:ea typeface="Montserrat"/>
                <a:cs typeface="Montserrat"/>
                <a:sym typeface="Montserrat"/>
              </a:rPr>
              <a:t> </a:t>
            </a:r>
            <a:r>
              <a:rPr lang="en-US" sz="1953" i="1" dirty="0">
                <a:solidFill>
                  <a:srgbClr val="414042"/>
                </a:solidFill>
                <a:latin typeface="Montserrat Italics"/>
                <a:ea typeface="Montserrat Italics"/>
                <a:cs typeface="Montserrat Italics"/>
                <a:sym typeface="Montserrat Italics"/>
              </a:rPr>
              <a:t> Shark Tank</a:t>
            </a:r>
          </a:p>
        </p:txBody>
      </p:sp>
      <p:sp>
        <p:nvSpPr>
          <p:cNvPr id="15" name="TextBox 15"/>
          <p:cNvSpPr txBox="1"/>
          <p:nvPr/>
        </p:nvSpPr>
        <p:spPr>
          <a:xfrm>
            <a:off x="1233889" y="6857967"/>
            <a:ext cx="6498492" cy="344818"/>
          </a:xfrm>
          <a:prstGeom prst="rect">
            <a:avLst/>
          </a:prstGeom>
        </p:spPr>
        <p:txBody>
          <a:bodyPr lIns="0" tIns="0" rIns="0" bIns="0" rtlCol="0" anchor="t">
            <a:spAutoFit/>
          </a:bodyPr>
          <a:lstStyle/>
          <a:p>
            <a:pPr marL="0" lvl="0" indent="0" algn="l">
              <a:lnSpc>
                <a:spcPts val="2735"/>
              </a:lnSpc>
              <a:spcBef>
                <a:spcPct val="0"/>
              </a:spcBef>
            </a:pPr>
            <a:r>
              <a:rPr lang="en-US" sz="1953" b="1">
                <a:solidFill>
                  <a:srgbClr val="414042"/>
                </a:solidFill>
                <a:latin typeface="Montserrat Bold"/>
                <a:ea typeface="Montserrat Bold"/>
                <a:cs typeface="Montserrat Bold"/>
                <a:sym typeface="Montserrat Bold"/>
              </a:rPr>
              <a:t>Contexte :</a:t>
            </a:r>
            <a:r>
              <a:rPr lang="en-US" sz="1953" i="1">
                <a:solidFill>
                  <a:srgbClr val="414042"/>
                </a:solidFill>
                <a:latin typeface="Montserrat Italics"/>
                <a:ea typeface="Montserrat Italics"/>
                <a:cs typeface="Montserrat Italics"/>
                <a:sym typeface="Montserrat Italics"/>
              </a:rPr>
              <a:t> Le plus grand site dédié à l’IA au monde</a:t>
            </a:r>
            <a:r>
              <a:rPr lang="en-US" sz="1953" b="1">
                <a:solidFill>
                  <a:srgbClr val="414042"/>
                </a:solidFill>
                <a:latin typeface="Montserrat Bold"/>
                <a:ea typeface="Montserrat Bold"/>
                <a:cs typeface="Montserrat Bold"/>
                <a:sym typeface="Montserrat Bold"/>
              </a:rPr>
              <a:t> </a:t>
            </a:r>
          </a:p>
        </p:txBody>
      </p:sp>
      <p:sp>
        <p:nvSpPr>
          <p:cNvPr id="16" name="TextBox 16"/>
          <p:cNvSpPr txBox="1"/>
          <p:nvPr/>
        </p:nvSpPr>
        <p:spPr>
          <a:xfrm>
            <a:off x="1233889" y="7659985"/>
            <a:ext cx="6277429" cy="1038457"/>
          </a:xfrm>
          <a:prstGeom prst="rect">
            <a:avLst/>
          </a:prstGeom>
        </p:spPr>
        <p:txBody>
          <a:bodyPr lIns="0" tIns="0" rIns="0" bIns="0" rtlCol="0" anchor="t">
            <a:spAutoFit/>
          </a:bodyPr>
          <a:lstStyle/>
          <a:p>
            <a:pPr algn="l">
              <a:lnSpc>
                <a:spcPts val="2735"/>
              </a:lnSpc>
            </a:pPr>
            <a:r>
              <a:rPr lang="en-US" sz="1953" b="1">
                <a:solidFill>
                  <a:srgbClr val="414042"/>
                </a:solidFill>
                <a:latin typeface="Montserrat Bold"/>
                <a:ea typeface="Montserrat Bold"/>
                <a:cs typeface="Montserrat Bold"/>
                <a:sym typeface="Montserrat Bold"/>
              </a:rPr>
              <a:t>Enjeu :</a:t>
            </a:r>
            <a:r>
              <a:rPr lang="en-US" sz="1953">
                <a:solidFill>
                  <a:srgbClr val="414042"/>
                </a:solidFill>
                <a:latin typeface="Montserrat"/>
                <a:ea typeface="Montserrat"/>
                <a:cs typeface="Montserrat"/>
                <a:sym typeface="Montserrat"/>
              </a:rPr>
              <a:t> </a:t>
            </a:r>
            <a:r>
              <a:rPr lang="en-US" sz="1953" i="1">
                <a:solidFill>
                  <a:srgbClr val="414042"/>
                </a:solidFill>
                <a:latin typeface="Montserrat Italics"/>
                <a:ea typeface="Montserrat Italics"/>
                <a:cs typeface="Montserrat Italics"/>
                <a:sym typeface="Montserrat Italics"/>
              </a:rPr>
              <a:t>Souveraineté et puissance d’IA VS impacts</a:t>
            </a:r>
          </a:p>
          <a:p>
            <a:pPr algn="l">
              <a:lnSpc>
                <a:spcPts val="2735"/>
              </a:lnSpc>
            </a:pPr>
            <a:r>
              <a:rPr lang="en-US" sz="1953" i="1">
                <a:solidFill>
                  <a:srgbClr val="414042"/>
                </a:solidFill>
                <a:latin typeface="Montserrat Italics"/>
                <a:ea typeface="Montserrat Italics"/>
                <a:cs typeface="Montserrat Italics"/>
                <a:sym typeface="Montserrat Italics"/>
              </a:rPr>
              <a:t>              énergétiques, climatiques et acceptabilité</a:t>
            </a:r>
          </a:p>
          <a:p>
            <a:pPr marL="0" lvl="0" indent="0" algn="l">
              <a:lnSpc>
                <a:spcPts val="2735"/>
              </a:lnSpc>
              <a:spcBef>
                <a:spcPct val="0"/>
              </a:spcBef>
            </a:pPr>
            <a:r>
              <a:rPr lang="en-US" sz="1953" i="1">
                <a:solidFill>
                  <a:srgbClr val="414042"/>
                </a:solidFill>
                <a:latin typeface="Montserrat Italics"/>
                <a:ea typeface="Montserrat Italics"/>
                <a:cs typeface="Montserrat Italics"/>
                <a:sym typeface="Montserrat Italics"/>
              </a:rPr>
              <a:t>              locale</a:t>
            </a:r>
          </a:p>
        </p:txBody>
      </p:sp>
      <p:grpSp>
        <p:nvGrpSpPr>
          <p:cNvPr id="17" name="Group 17"/>
          <p:cNvGrpSpPr/>
          <p:nvPr/>
        </p:nvGrpSpPr>
        <p:grpSpPr>
          <a:xfrm>
            <a:off x="10341262" y="2806502"/>
            <a:ext cx="6918038" cy="6246034"/>
            <a:chOff x="0" y="0"/>
            <a:chExt cx="2051645" cy="1852353"/>
          </a:xfrm>
        </p:grpSpPr>
        <p:sp>
          <p:nvSpPr>
            <p:cNvPr id="18" name="Freeform 18"/>
            <p:cNvSpPr/>
            <p:nvPr/>
          </p:nvSpPr>
          <p:spPr>
            <a:xfrm>
              <a:off x="0" y="0"/>
              <a:ext cx="2051645" cy="1852353"/>
            </a:xfrm>
            <a:custGeom>
              <a:avLst/>
              <a:gdLst/>
              <a:ahLst/>
              <a:cxnLst/>
              <a:rect l="l" t="t" r="r" b="b"/>
              <a:pathLst>
                <a:path w="2051645" h="1852353">
                  <a:moveTo>
                    <a:pt x="0" y="0"/>
                  </a:moveTo>
                  <a:lnTo>
                    <a:pt x="2051645" y="0"/>
                  </a:lnTo>
                  <a:lnTo>
                    <a:pt x="2051645" y="1852353"/>
                  </a:lnTo>
                  <a:lnTo>
                    <a:pt x="0" y="1852353"/>
                  </a:lnTo>
                  <a:close/>
                </a:path>
              </a:pathLst>
            </a:custGeom>
            <a:solidFill>
              <a:srgbClr val="E6F1FB"/>
            </a:solidFill>
            <a:ln w="38100" cap="sq">
              <a:solidFill>
                <a:srgbClr val="185FA5"/>
              </a:solidFill>
              <a:prstDash val="solid"/>
              <a:miter/>
            </a:ln>
          </p:spPr>
        </p:sp>
        <p:sp>
          <p:nvSpPr>
            <p:cNvPr id="19" name="TextBox 19"/>
            <p:cNvSpPr txBox="1"/>
            <p:nvPr/>
          </p:nvSpPr>
          <p:spPr>
            <a:xfrm>
              <a:off x="0" y="-47625"/>
              <a:ext cx="2051645" cy="1899978"/>
            </a:xfrm>
            <a:prstGeom prst="rect">
              <a:avLst/>
            </a:prstGeom>
          </p:spPr>
          <p:txBody>
            <a:bodyPr lIns="50800" tIns="50800" rIns="50800" bIns="50800" rtlCol="0" anchor="ctr"/>
            <a:lstStyle/>
            <a:p>
              <a:pPr algn="ctr">
                <a:lnSpc>
                  <a:spcPts val="2800"/>
                </a:lnSpc>
              </a:pPr>
              <a:endParaRPr/>
            </a:p>
          </p:txBody>
        </p:sp>
      </p:grpSp>
      <p:sp>
        <p:nvSpPr>
          <p:cNvPr id="20" name="AutoShape 20"/>
          <p:cNvSpPr/>
          <p:nvPr/>
        </p:nvSpPr>
        <p:spPr>
          <a:xfrm>
            <a:off x="8643572" y="5628641"/>
            <a:ext cx="1000856" cy="0"/>
          </a:xfrm>
          <a:prstGeom prst="line">
            <a:avLst/>
          </a:prstGeom>
          <a:ln w="180975" cap="flat">
            <a:solidFill>
              <a:srgbClr val="3C5679"/>
            </a:solidFill>
            <a:prstDash val="solid"/>
            <a:headEnd type="none" w="sm" len="sm"/>
            <a:tailEnd type="arrow" w="med" len="sm"/>
          </a:ln>
        </p:spPr>
      </p:sp>
      <p:sp>
        <p:nvSpPr>
          <p:cNvPr id="21" name="TextBox 21"/>
          <p:cNvSpPr txBox="1"/>
          <p:nvPr/>
        </p:nvSpPr>
        <p:spPr>
          <a:xfrm>
            <a:off x="10812153" y="4784477"/>
            <a:ext cx="2603976" cy="274290"/>
          </a:xfrm>
          <a:prstGeom prst="rect">
            <a:avLst/>
          </a:prstGeom>
        </p:spPr>
        <p:txBody>
          <a:bodyPr lIns="0" tIns="0" rIns="0" bIns="0" rtlCol="0" anchor="t">
            <a:spAutoFit/>
          </a:bodyPr>
          <a:lstStyle/>
          <a:p>
            <a:pPr marL="0" lvl="0" indent="0" algn="l">
              <a:lnSpc>
                <a:spcPts val="2206"/>
              </a:lnSpc>
              <a:spcBef>
                <a:spcPct val="0"/>
              </a:spcBef>
            </a:pPr>
            <a:r>
              <a:rPr lang="en-US" sz="1576" b="1" spc="-37">
                <a:solidFill>
                  <a:srgbClr val="3C5679"/>
                </a:solidFill>
                <a:latin typeface="Canva Sans Bold"/>
                <a:ea typeface="Canva Sans Bold"/>
                <a:cs typeface="Canva Sans Bold"/>
                <a:sym typeface="Canva Sans Bold"/>
              </a:rPr>
              <a:t>E N E R G I E    A N N U E L L E</a:t>
            </a:r>
          </a:p>
        </p:txBody>
      </p:sp>
      <p:sp>
        <p:nvSpPr>
          <p:cNvPr id="22" name="TextBox 22"/>
          <p:cNvSpPr txBox="1"/>
          <p:nvPr/>
        </p:nvSpPr>
        <p:spPr>
          <a:xfrm>
            <a:off x="10807926" y="5250064"/>
            <a:ext cx="2603976" cy="596900"/>
          </a:xfrm>
          <a:prstGeom prst="rect">
            <a:avLst/>
          </a:prstGeom>
        </p:spPr>
        <p:txBody>
          <a:bodyPr wrap="square" lIns="0" tIns="0" rIns="0" bIns="0" rtlCol="0" anchor="t">
            <a:spAutoFit/>
          </a:bodyPr>
          <a:lstStyle/>
          <a:p>
            <a:pPr algn="l">
              <a:lnSpc>
                <a:spcPts val="4900"/>
              </a:lnSpc>
              <a:spcBef>
                <a:spcPct val="0"/>
              </a:spcBef>
            </a:pPr>
            <a:r>
              <a:rPr lang="en-US" sz="3500" b="1" spc="-84" dirty="0">
                <a:solidFill>
                  <a:srgbClr val="3C5679"/>
                </a:solidFill>
                <a:latin typeface="Canva Sans Bold"/>
                <a:ea typeface="Canva Sans Bold"/>
                <a:cs typeface="Canva Sans Bold"/>
                <a:sym typeface="Canva Sans Bold"/>
              </a:rPr>
              <a:t>~79 TWh/an</a:t>
            </a:r>
          </a:p>
        </p:txBody>
      </p:sp>
      <p:sp>
        <p:nvSpPr>
          <p:cNvPr id="23" name="TextBox 23"/>
          <p:cNvSpPr txBox="1"/>
          <p:nvPr/>
        </p:nvSpPr>
        <p:spPr>
          <a:xfrm>
            <a:off x="10812153" y="5937935"/>
            <a:ext cx="2459372" cy="323215"/>
          </a:xfrm>
          <a:prstGeom prst="rect">
            <a:avLst/>
          </a:prstGeom>
        </p:spPr>
        <p:txBody>
          <a:bodyPr lIns="0" tIns="0" rIns="0" bIns="0" rtlCol="0" anchor="t">
            <a:spAutoFit/>
          </a:bodyPr>
          <a:lstStyle/>
          <a:p>
            <a:pPr algn="ctr">
              <a:lnSpc>
                <a:spcPts val="2660"/>
              </a:lnSpc>
              <a:spcBef>
                <a:spcPct val="0"/>
              </a:spcBef>
            </a:pPr>
            <a:r>
              <a:rPr lang="en-US" sz="1900" i="1">
                <a:solidFill>
                  <a:srgbClr val="3C5679"/>
                </a:solidFill>
                <a:latin typeface="Canva Sans Italics"/>
                <a:ea typeface="Canva Sans Italics"/>
                <a:cs typeface="Canva Sans Italics"/>
                <a:sym typeface="Canva Sans Italics"/>
              </a:rPr>
              <a:t>9 GW × 8 760 h × 1,0</a:t>
            </a:r>
          </a:p>
        </p:txBody>
      </p:sp>
      <p:sp>
        <p:nvSpPr>
          <p:cNvPr id="24" name="TextBox 24"/>
          <p:cNvSpPr txBox="1"/>
          <p:nvPr/>
        </p:nvSpPr>
        <p:spPr>
          <a:xfrm>
            <a:off x="12340304" y="6802735"/>
            <a:ext cx="3239335" cy="263727"/>
          </a:xfrm>
          <a:prstGeom prst="rect">
            <a:avLst/>
          </a:prstGeom>
        </p:spPr>
        <p:txBody>
          <a:bodyPr wrap="square" lIns="0" tIns="0" rIns="0" bIns="0" rtlCol="0" anchor="t">
            <a:spAutoFit/>
          </a:bodyPr>
          <a:lstStyle/>
          <a:p>
            <a:pPr marL="0" lvl="0" indent="0" algn="l">
              <a:lnSpc>
                <a:spcPts val="2206"/>
              </a:lnSpc>
              <a:spcBef>
                <a:spcPct val="0"/>
              </a:spcBef>
            </a:pPr>
            <a:r>
              <a:rPr lang="en-US" sz="1576" b="1" spc="-37" dirty="0">
                <a:solidFill>
                  <a:srgbClr val="3C5679"/>
                </a:solidFill>
                <a:latin typeface="Canva Sans Bold"/>
                <a:ea typeface="Canva Sans Bold"/>
                <a:cs typeface="Canva Sans Bold"/>
                <a:sym typeface="Canva Sans Bold"/>
              </a:rPr>
              <a:t>E Q U I V A L E N T   F O Y E R S    U S</a:t>
            </a:r>
          </a:p>
        </p:txBody>
      </p:sp>
      <p:sp>
        <p:nvSpPr>
          <p:cNvPr id="25" name="TextBox 25"/>
          <p:cNvSpPr txBox="1"/>
          <p:nvPr/>
        </p:nvSpPr>
        <p:spPr>
          <a:xfrm>
            <a:off x="12336077" y="7268322"/>
            <a:ext cx="1295400" cy="596900"/>
          </a:xfrm>
          <a:prstGeom prst="rect">
            <a:avLst/>
          </a:prstGeom>
        </p:spPr>
        <p:txBody>
          <a:bodyPr lIns="0" tIns="0" rIns="0" bIns="0" rtlCol="0" anchor="t">
            <a:spAutoFit/>
          </a:bodyPr>
          <a:lstStyle/>
          <a:p>
            <a:pPr algn="l">
              <a:lnSpc>
                <a:spcPts val="4900"/>
              </a:lnSpc>
              <a:spcBef>
                <a:spcPct val="0"/>
              </a:spcBef>
            </a:pPr>
            <a:r>
              <a:rPr lang="en-US" sz="3500" b="1" spc="-84">
                <a:solidFill>
                  <a:srgbClr val="3C5679"/>
                </a:solidFill>
                <a:latin typeface="Canva Sans Bold"/>
                <a:ea typeface="Canva Sans Bold"/>
                <a:cs typeface="Canva Sans Bold"/>
                <a:sym typeface="Canva Sans Bold"/>
              </a:rPr>
              <a:t>~7,3 M</a:t>
            </a:r>
          </a:p>
        </p:txBody>
      </p:sp>
      <p:sp>
        <p:nvSpPr>
          <p:cNvPr id="26" name="TextBox 26"/>
          <p:cNvSpPr txBox="1"/>
          <p:nvPr/>
        </p:nvSpPr>
        <p:spPr>
          <a:xfrm>
            <a:off x="12340304" y="7956193"/>
            <a:ext cx="3239335" cy="323215"/>
          </a:xfrm>
          <a:prstGeom prst="rect">
            <a:avLst/>
          </a:prstGeom>
        </p:spPr>
        <p:txBody>
          <a:bodyPr lIns="0" tIns="0" rIns="0" bIns="0" rtlCol="0" anchor="t">
            <a:spAutoFit/>
          </a:bodyPr>
          <a:lstStyle/>
          <a:p>
            <a:pPr algn="ctr">
              <a:lnSpc>
                <a:spcPts val="2660"/>
              </a:lnSpc>
              <a:spcBef>
                <a:spcPct val="0"/>
              </a:spcBef>
            </a:pPr>
            <a:r>
              <a:rPr lang="en-US" sz="1900" i="1">
                <a:solidFill>
                  <a:srgbClr val="3C5679"/>
                </a:solidFill>
                <a:latin typeface="Canva Sans Italics"/>
                <a:ea typeface="Canva Sans Italics"/>
                <a:cs typeface="Canva Sans Italics"/>
                <a:sym typeface="Canva Sans Italics"/>
              </a:rPr>
              <a:t>ménages US (~10 MWh/an)</a:t>
            </a:r>
          </a:p>
        </p:txBody>
      </p:sp>
      <p:sp>
        <p:nvSpPr>
          <p:cNvPr id="27" name="TextBox 27"/>
          <p:cNvSpPr txBox="1"/>
          <p:nvPr/>
        </p:nvSpPr>
        <p:spPr>
          <a:xfrm>
            <a:off x="14348202" y="4784477"/>
            <a:ext cx="2491997" cy="263727"/>
          </a:xfrm>
          <a:prstGeom prst="rect">
            <a:avLst/>
          </a:prstGeom>
        </p:spPr>
        <p:txBody>
          <a:bodyPr wrap="square" lIns="0" tIns="0" rIns="0" bIns="0" rtlCol="0" anchor="t">
            <a:spAutoFit/>
          </a:bodyPr>
          <a:lstStyle/>
          <a:p>
            <a:pPr marL="0" lvl="0" indent="0" algn="l">
              <a:lnSpc>
                <a:spcPts val="2206"/>
              </a:lnSpc>
              <a:spcBef>
                <a:spcPct val="0"/>
              </a:spcBef>
            </a:pPr>
            <a:r>
              <a:rPr lang="en-US" sz="1576" b="1" spc="-37" dirty="0">
                <a:solidFill>
                  <a:srgbClr val="3C5679"/>
                </a:solidFill>
                <a:latin typeface="Canva Sans Bold"/>
                <a:ea typeface="Canva Sans Bold"/>
                <a:cs typeface="Canva Sans Bold"/>
                <a:sym typeface="Canva Sans Bold"/>
              </a:rPr>
              <a:t>C O N S O    D E    L ‘ U T A H</a:t>
            </a:r>
          </a:p>
        </p:txBody>
      </p:sp>
      <p:sp>
        <p:nvSpPr>
          <p:cNvPr id="28" name="TextBox 28"/>
          <p:cNvSpPr txBox="1"/>
          <p:nvPr/>
        </p:nvSpPr>
        <p:spPr>
          <a:xfrm>
            <a:off x="14343976" y="5250064"/>
            <a:ext cx="1627187" cy="596900"/>
          </a:xfrm>
          <a:prstGeom prst="rect">
            <a:avLst/>
          </a:prstGeom>
        </p:spPr>
        <p:txBody>
          <a:bodyPr lIns="0" tIns="0" rIns="0" bIns="0" rtlCol="0" anchor="t">
            <a:spAutoFit/>
          </a:bodyPr>
          <a:lstStyle/>
          <a:p>
            <a:pPr algn="l">
              <a:lnSpc>
                <a:spcPts val="4900"/>
              </a:lnSpc>
              <a:spcBef>
                <a:spcPct val="0"/>
              </a:spcBef>
            </a:pPr>
            <a:r>
              <a:rPr lang="en-US" sz="3500" b="1" spc="-84">
                <a:solidFill>
                  <a:srgbClr val="3C5679"/>
                </a:solidFill>
                <a:latin typeface="Canva Sans Bold"/>
                <a:ea typeface="Canva Sans Bold"/>
                <a:cs typeface="Canva Sans Bold"/>
                <a:sym typeface="Canva Sans Bold"/>
              </a:rPr>
              <a:t>&gt; 200 %</a:t>
            </a:r>
          </a:p>
        </p:txBody>
      </p:sp>
      <p:sp>
        <p:nvSpPr>
          <p:cNvPr id="29" name="TextBox 29"/>
          <p:cNvSpPr txBox="1"/>
          <p:nvPr/>
        </p:nvSpPr>
        <p:spPr>
          <a:xfrm>
            <a:off x="14330529" y="5937935"/>
            <a:ext cx="2281912" cy="323215"/>
          </a:xfrm>
          <a:prstGeom prst="rect">
            <a:avLst/>
          </a:prstGeom>
        </p:spPr>
        <p:txBody>
          <a:bodyPr lIns="0" tIns="0" rIns="0" bIns="0" rtlCol="0" anchor="t">
            <a:spAutoFit/>
          </a:bodyPr>
          <a:lstStyle/>
          <a:p>
            <a:pPr algn="ctr">
              <a:lnSpc>
                <a:spcPts val="2660"/>
              </a:lnSpc>
              <a:spcBef>
                <a:spcPct val="0"/>
              </a:spcBef>
            </a:pPr>
            <a:r>
              <a:rPr lang="en-US" sz="1900" i="1">
                <a:solidFill>
                  <a:srgbClr val="3C5679"/>
                </a:solidFill>
                <a:latin typeface="Canva Sans Italics"/>
                <a:ea typeface="Canva Sans Italics"/>
                <a:cs typeface="Canva Sans Italics"/>
                <a:sym typeface="Canva Sans Italics"/>
              </a:rPr>
              <a:t>Conso ~32 TWh/an</a:t>
            </a:r>
          </a:p>
        </p:txBody>
      </p:sp>
      <p:sp>
        <p:nvSpPr>
          <p:cNvPr id="30" name="TextBox 30"/>
          <p:cNvSpPr txBox="1"/>
          <p:nvPr/>
        </p:nvSpPr>
        <p:spPr>
          <a:xfrm>
            <a:off x="10609722" y="2982351"/>
            <a:ext cx="4401678" cy="296444"/>
          </a:xfrm>
          <a:prstGeom prst="rect">
            <a:avLst/>
          </a:prstGeom>
        </p:spPr>
        <p:txBody>
          <a:bodyPr wrap="square" lIns="0" tIns="0" rIns="0" bIns="0" rtlCol="0" anchor="t">
            <a:spAutoFit/>
          </a:bodyPr>
          <a:lstStyle/>
          <a:p>
            <a:pPr algn="l">
              <a:lnSpc>
                <a:spcPts val="2486"/>
              </a:lnSpc>
              <a:spcBef>
                <a:spcPct val="0"/>
              </a:spcBef>
            </a:pPr>
            <a:r>
              <a:rPr lang="en-US" sz="1776" b="1" spc="-42" dirty="0">
                <a:solidFill>
                  <a:srgbClr val="5F5E5A"/>
                </a:solidFill>
                <a:latin typeface="Canva Sans Bold"/>
                <a:ea typeface="Canva Sans Bold"/>
                <a:cs typeface="Canva Sans Bold"/>
                <a:sym typeface="Canva Sans Bold"/>
              </a:rPr>
              <a:t>L E    D A S H B O A R D    </a:t>
            </a:r>
            <a:r>
              <a:rPr lang="en-US" sz="1776" b="1" spc="-42" dirty="0" err="1">
                <a:solidFill>
                  <a:srgbClr val="5F5E5A"/>
                </a:solidFill>
                <a:latin typeface="Canva Sans Bold"/>
                <a:ea typeface="Canva Sans Bold"/>
                <a:cs typeface="Canva Sans Bold"/>
                <a:sym typeface="Canva Sans Bold"/>
              </a:rPr>
              <a:t>D</a:t>
            </a:r>
            <a:r>
              <a:rPr lang="en-US" sz="1776" b="1" spc="-42" dirty="0">
                <a:solidFill>
                  <a:srgbClr val="5F5E5A"/>
                </a:solidFill>
                <a:latin typeface="Canva Sans Bold"/>
                <a:ea typeface="Canva Sans Bold"/>
                <a:cs typeface="Canva Sans Bold"/>
                <a:sym typeface="Canva Sans Bold"/>
              </a:rPr>
              <a:t> E C O M P O S E</a:t>
            </a:r>
          </a:p>
        </p:txBody>
      </p:sp>
      <p:sp>
        <p:nvSpPr>
          <p:cNvPr id="31" name="TextBox 31"/>
          <p:cNvSpPr txBox="1"/>
          <p:nvPr/>
        </p:nvSpPr>
        <p:spPr>
          <a:xfrm>
            <a:off x="10609722" y="3473914"/>
            <a:ext cx="6002719" cy="670588"/>
          </a:xfrm>
          <a:prstGeom prst="rect">
            <a:avLst/>
          </a:prstGeom>
        </p:spPr>
        <p:txBody>
          <a:bodyPr wrap="square" lIns="0" tIns="0" rIns="0" bIns="0" rtlCol="0" anchor="t">
            <a:spAutoFit/>
          </a:bodyPr>
          <a:lstStyle/>
          <a:p>
            <a:pPr algn="l">
              <a:lnSpc>
                <a:spcPts val="5470"/>
              </a:lnSpc>
              <a:spcBef>
                <a:spcPct val="0"/>
              </a:spcBef>
            </a:pPr>
            <a:r>
              <a:rPr lang="en-US" sz="3907" b="1" spc="-93" dirty="0">
                <a:solidFill>
                  <a:srgbClr val="000000"/>
                </a:solidFill>
                <a:latin typeface="Canva Sans Bold"/>
                <a:ea typeface="Canva Sans Bold"/>
                <a:cs typeface="Canva Sans Bold"/>
                <a:sym typeface="Canva Sans Bold"/>
              </a:rPr>
              <a:t>The Stratos Project, Utah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75786" y="291881"/>
            <a:ext cx="13936429" cy="9703239"/>
            <a:chOff x="0" y="0"/>
            <a:chExt cx="18581905" cy="12937651"/>
          </a:xfrm>
        </p:grpSpPr>
        <p:sp>
          <p:nvSpPr>
            <p:cNvPr id="3" name="Freeform 3"/>
            <p:cNvSpPr/>
            <p:nvPr/>
          </p:nvSpPr>
          <p:spPr>
            <a:xfrm>
              <a:off x="0" y="0"/>
              <a:ext cx="18581905" cy="12937651"/>
            </a:xfrm>
            <a:custGeom>
              <a:avLst/>
              <a:gdLst/>
              <a:ahLst/>
              <a:cxnLst/>
              <a:rect l="l" t="t" r="r" b="b"/>
              <a:pathLst>
                <a:path w="18581905" h="12937651">
                  <a:moveTo>
                    <a:pt x="0" y="0"/>
                  </a:moveTo>
                  <a:lnTo>
                    <a:pt x="18581905" y="0"/>
                  </a:lnTo>
                  <a:lnTo>
                    <a:pt x="18581905" y="12937651"/>
                  </a:lnTo>
                  <a:lnTo>
                    <a:pt x="0" y="12937651"/>
                  </a:lnTo>
                  <a:lnTo>
                    <a:pt x="0" y="0"/>
                  </a:lnTo>
                  <a:close/>
                </a:path>
              </a:pathLst>
            </a:custGeom>
            <a:blipFill>
              <a:blip r:embed="rId2"/>
              <a:stretch>
                <a:fillRect/>
              </a:stretch>
            </a:blipFill>
          </p:spPr>
        </p:sp>
        <p:grpSp>
          <p:nvGrpSpPr>
            <p:cNvPr id="4" name="Group 4"/>
            <p:cNvGrpSpPr/>
            <p:nvPr/>
          </p:nvGrpSpPr>
          <p:grpSpPr>
            <a:xfrm>
              <a:off x="1041658" y="11766946"/>
              <a:ext cx="4159629" cy="1021886"/>
              <a:chOff x="0" y="0"/>
              <a:chExt cx="812800" cy="199679"/>
            </a:xfrm>
          </p:grpSpPr>
          <p:sp>
            <p:nvSpPr>
              <p:cNvPr id="5" name="Freeform 5"/>
              <p:cNvSpPr/>
              <p:nvPr/>
            </p:nvSpPr>
            <p:spPr>
              <a:xfrm>
                <a:off x="0" y="0"/>
                <a:ext cx="812800" cy="199679"/>
              </a:xfrm>
              <a:custGeom>
                <a:avLst/>
                <a:gdLst/>
                <a:ahLst/>
                <a:cxnLst/>
                <a:rect l="l" t="t" r="r" b="b"/>
                <a:pathLst>
                  <a:path w="812800" h="199679">
                    <a:moveTo>
                      <a:pt x="0" y="0"/>
                    </a:moveTo>
                    <a:lnTo>
                      <a:pt x="812800" y="0"/>
                    </a:lnTo>
                    <a:lnTo>
                      <a:pt x="812800" y="199679"/>
                    </a:lnTo>
                    <a:lnTo>
                      <a:pt x="0" y="199679"/>
                    </a:lnTo>
                    <a:close/>
                  </a:path>
                </a:pathLst>
              </a:custGeom>
              <a:solidFill>
                <a:srgbClr val="FFFFFF"/>
              </a:solidFill>
            </p:spPr>
          </p:sp>
          <p:sp>
            <p:nvSpPr>
              <p:cNvPr id="6" name="TextBox 6"/>
              <p:cNvSpPr txBox="1"/>
              <p:nvPr/>
            </p:nvSpPr>
            <p:spPr>
              <a:xfrm>
                <a:off x="0" y="-38100"/>
                <a:ext cx="812800" cy="237779"/>
              </a:xfrm>
              <a:prstGeom prst="rect">
                <a:avLst/>
              </a:prstGeom>
            </p:spPr>
            <p:txBody>
              <a:bodyPr lIns="50800" tIns="50800" rIns="50800" bIns="50800" rtlCol="0" anchor="ctr"/>
              <a:lstStyle/>
              <a:p>
                <a:pPr algn="ctr">
                  <a:lnSpc>
                    <a:spcPts val="2799"/>
                  </a:lnSpc>
                </a:pPr>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63950" y="252091"/>
            <a:ext cx="14360101" cy="9782819"/>
          </a:xfrm>
          <a:custGeom>
            <a:avLst/>
            <a:gdLst/>
            <a:ahLst/>
            <a:cxnLst/>
            <a:rect l="l" t="t" r="r" b="b"/>
            <a:pathLst>
              <a:path w="14360101" h="9782819">
                <a:moveTo>
                  <a:pt x="0" y="0"/>
                </a:moveTo>
                <a:lnTo>
                  <a:pt x="14360100" y="0"/>
                </a:lnTo>
                <a:lnTo>
                  <a:pt x="14360100" y="9782818"/>
                </a:lnTo>
                <a:lnTo>
                  <a:pt x="0" y="9782818"/>
                </a:lnTo>
                <a:lnTo>
                  <a:pt x="0" y="0"/>
                </a:lnTo>
                <a:close/>
              </a:path>
            </a:pathLst>
          </a:custGeom>
          <a:blipFill>
            <a:blip r:embed="rId2"/>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461456" cy="993441"/>
            <a:chOff x="0" y="0"/>
            <a:chExt cx="4862276" cy="261647"/>
          </a:xfrm>
        </p:grpSpPr>
        <p:sp>
          <p:nvSpPr>
            <p:cNvPr id="8" name="Freeform 8"/>
            <p:cNvSpPr/>
            <p:nvPr/>
          </p:nvSpPr>
          <p:spPr>
            <a:xfrm>
              <a:off x="0" y="0"/>
              <a:ext cx="4862276" cy="261647"/>
            </a:xfrm>
            <a:custGeom>
              <a:avLst/>
              <a:gdLst/>
              <a:ahLst/>
              <a:cxnLst/>
              <a:rect l="l" t="t" r="r" b="b"/>
              <a:pathLst>
                <a:path w="4862276" h="261647">
                  <a:moveTo>
                    <a:pt x="0" y="0"/>
                  </a:moveTo>
                  <a:lnTo>
                    <a:pt x="4862276" y="0"/>
                  </a:lnTo>
                  <a:lnTo>
                    <a:pt x="4862276" y="261647"/>
                  </a:lnTo>
                  <a:lnTo>
                    <a:pt x="0" y="261647"/>
                  </a:lnTo>
                  <a:close/>
                </a:path>
              </a:pathLst>
            </a:custGeom>
            <a:solidFill>
              <a:srgbClr val="F45317"/>
            </a:solidFill>
          </p:spPr>
        </p:sp>
        <p:sp>
          <p:nvSpPr>
            <p:cNvPr id="9" name="TextBox 9"/>
            <p:cNvSpPr txBox="1"/>
            <p:nvPr/>
          </p:nvSpPr>
          <p:spPr>
            <a:xfrm>
              <a:off x="0" y="-47625"/>
              <a:ext cx="4862276"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grpSp>
        <p:nvGrpSpPr>
          <p:cNvPr id="11" name="Group 11"/>
          <p:cNvGrpSpPr/>
          <p:nvPr/>
        </p:nvGrpSpPr>
        <p:grpSpPr>
          <a:xfrm>
            <a:off x="1028700" y="2357831"/>
            <a:ext cx="16230600" cy="1859210"/>
            <a:chOff x="0" y="0"/>
            <a:chExt cx="4274726" cy="489668"/>
          </a:xfrm>
        </p:grpSpPr>
        <p:sp>
          <p:nvSpPr>
            <p:cNvPr id="12" name="Freeform 12"/>
            <p:cNvSpPr/>
            <p:nvPr/>
          </p:nvSpPr>
          <p:spPr>
            <a:xfrm>
              <a:off x="0" y="0"/>
              <a:ext cx="4274726" cy="489669"/>
            </a:xfrm>
            <a:custGeom>
              <a:avLst/>
              <a:gdLst/>
              <a:ahLst/>
              <a:cxnLst/>
              <a:rect l="l" t="t" r="r" b="b"/>
              <a:pathLst>
                <a:path w="4274726" h="489669">
                  <a:moveTo>
                    <a:pt x="0" y="0"/>
                  </a:moveTo>
                  <a:lnTo>
                    <a:pt x="4274726" y="0"/>
                  </a:lnTo>
                  <a:lnTo>
                    <a:pt x="4274726" y="489669"/>
                  </a:lnTo>
                  <a:lnTo>
                    <a:pt x="0" y="489669"/>
                  </a:lnTo>
                  <a:close/>
                </a:path>
              </a:pathLst>
            </a:custGeom>
            <a:solidFill>
              <a:srgbClr val="E6F1FB"/>
            </a:solidFill>
            <a:ln w="38100" cap="sq">
              <a:solidFill>
                <a:srgbClr val="185FA5"/>
              </a:solidFill>
              <a:prstDash val="solid"/>
              <a:miter/>
            </a:ln>
          </p:spPr>
        </p:sp>
        <p:sp>
          <p:nvSpPr>
            <p:cNvPr id="13" name="TextBox 13"/>
            <p:cNvSpPr txBox="1"/>
            <p:nvPr/>
          </p:nvSpPr>
          <p:spPr>
            <a:xfrm>
              <a:off x="0" y="-47625"/>
              <a:ext cx="4274726" cy="537293"/>
            </a:xfrm>
            <a:prstGeom prst="rect">
              <a:avLst/>
            </a:prstGeom>
          </p:spPr>
          <p:txBody>
            <a:bodyPr lIns="50800" tIns="50800" rIns="50800" bIns="50800" rtlCol="0" anchor="ctr"/>
            <a:lstStyle/>
            <a:p>
              <a:pPr algn="ctr">
                <a:lnSpc>
                  <a:spcPts val="2800"/>
                </a:lnSpc>
              </a:pPr>
              <a:endParaRPr/>
            </a:p>
          </p:txBody>
        </p:sp>
      </p:grpSp>
      <p:sp>
        <p:nvSpPr>
          <p:cNvPr id="14" name="TextBox 14"/>
          <p:cNvSpPr txBox="1"/>
          <p:nvPr/>
        </p:nvSpPr>
        <p:spPr>
          <a:xfrm>
            <a:off x="1028700" y="939874"/>
            <a:ext cx="13828871"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Ce que l’apprenant.e sera capable de faire</a:t>
            </a:r>
          </a:p>
        </p:txBody>
      </p:sp>
      <p:sp>
        <p:nvSpPr>
          <p:cNvPr id="15" name="TextBox 15"/>
          <p:cNvSpPr txBox="1"/>
          <p:nvPr/>
        </p:nvSpPr>
        <p:spPr>
          <a:xfrm>
            <a:off x="1244017" y="2514891"/>
            <a:ext cx="4625851" cy="335541"/>
          </a:xfrm>
          <a:prstGeom prst="rect">
            <a:avLst/>
          </a:prstGeom>
        </p:spPr>
        <p:txBody>
          <a:bodyPr wrap="square" lIns="0" tIns="0" rIns="0" bIns="0" rtlCol="0" anchor="t">
            <a:spAutoFit/>
          </a:bodyPr>
          <a:lstStyle/>
          <a:p>
            <a:pPr algn="l">
              <a:lnSpc>
                <a:spcPts val="2800"/>
              </a:lnSpc>
              <a:spcBef>
                <a:spcPct val="0"/>
              </a:spcBef>
            </a:pPr>
            <a:r>
              <a:rPr lang="en-US" sz="2000" b="1" spc="-48" dirty="0">
                <a:solidFill>
                  <a:srgbClr val="5F5E5A"/>
                </a:solidFill>
                <a:latin typeface="Canva Sans Bold"/>
                <a:ea typeface="Canva Sans Bold"/>
                <a:cs typeface="Canva Sans Bold"/>
                <a:sym typeface="Canva Sans Bold"/>
              </a:rPr>
              <a:t>O B J E C T I F      G  L O B A L</a:t>
            </a:r>
          </a:p>
        </p:txBody>
      </p:sp>
      <p:sp>
        <p:nvSpPr>
          <p:cNvPr id="16" name="TextBox 16"/>
          <p:cNvSpPr txBox="1"/>
          <p:nvPr/>
        </p:nvSpPr>
        <p:spPr>
          <a:xfrm>
            <a:off x="1244017" y="2919136"/>
            <a:ext cx="15824783" cy="613411"/>
          </a:xfrm>
          <a:prstGeom prst="rect">
            <a:avLst/>
          </a:prstGeom>
        </p:spPr>
        <p:txBody>
          <a:bodyPr wrap="square" lIns="0" tIns="0" rIns="0" bIns="0" rtlCol="0" anchor="t">
            <a:spAutoFit/>
          </a:bodyPr>
          <a:lstStyle/>
          <a:p>
            <a:pPr algn="l">
              <a:lnSpc>
                <a:spcPts val="5039"/>
              </a:lnSpc>
              <a:spcBef>
                <a:spcPct val="0"/>
              </a:spcBef>
            </a:pPr>
            <a:r>
              <a:rPr lang="en-US" sz="3599" b="1" spc="-86" dirty="0" err="1">
                <a:solidFill>
                  <a:srgbClr val="3C5679"/>
                </a:solidFill>
                <a:latin typeface="Canva Sans Bold"/>
                <a:ea typeface="Canva Sans Bold"/>
                <a:cs typeface="Canva Sans Bold"/>
                <a:sym typeface="Canva Sans Bold"/>
              </a:rPr>
              <a:t>Problématiser</a:t>
            </a:r>
            <a:r>
              <a:rPr lang="en-US" sz="3599" b="1" spc="-86" dirty="0">
                <a:solidFill>
                  <a:srgbClr val="3C5679"/>
                </a:solidFill>
                <a:latin typeface="Canva Sans Bold"/>
                <a:ea typeface="Canva Sans Bold"/>
                <a:cs typeface="Canva Sans Bold"/>
                <a:sym typeface="Canva Sans Bold"/>
              </a:rPr>
              <a:t> </a:t>
            </a:r>
            <a:r>
              <a:rPr lang="en-US" sz="3599" b="1" spc="-86" dirty="0" err="1">
                <a:solidFill>
                  <a:srgbClr val="3C5679"/>
                </a:solidFill>
                <a:latin typeface="Canva Sans Bold"/>
                <a:ea typeface="Canva Sans Bold"/>
                <a:cs typeface="Canva Sans Bold"/>
                <a:sym typeface="Canva Sans Bold"/>
              </a:rPr>
              <a:t>une</a:t>
            </a:r>
            <a:r>
              <a:rPr lang="en-US" sz="3599" b="1" spc="-86" dirty="0">
                <a:solidFill>
                  <a:srgbClr val="3C5679"/>
                </a:solidFill>
                <a:latin typeface="Canva Sans Bold"/>
                <a:ea typeface="Canva Sans Bold"/>
                <a:cs typeface="Canva Sans Bold"/>
                <a:sym typeface="Canva Sans Bold"/>
              </a:rPr>
              <a:t> </a:t>
            </a:r>
            <a:r>
              <a:rPr lang="en-US" sz="3599" b="1" spc="-86" dirty="0" err="1">
                <a:solidFill>
                  <a:srgbClr val="3C5679"/>
                </a:solidFill>
                <a:latin typeface="Canva Sans Bold"/>
                <a:ea typeface="Canva Sans Bold"/>
                <a:cs typeface="Canva Sans Bold"/>
                <a:sym typeface="Canva Sans Bold"/>
              </a:rPr>
              <a:t>annonce</a:t>
            </a:r>
            <a:r>
              <a:rPr lang="en-US" sz="3599" b="1" spc="-86" dirty="0">
                <a:solidFill>
                  <a:srgbClr val="3C5679"/>
                </a:solidFill>
                <a:latin typeface="Canva Sans Bold"/>
                <a:ea typeface="Canva Sans Bold"/>
                <a:cs typeface="Canva Sans Bold"/>
                <a:sym typeface="Canva Sans Bold"/>
              </a:rPr>
              <a:t> </a:t>
            </a:r>
            <a:r>
              <a:rPr lang="en-US" sz="3599" b="1" spc="-86" dirty="0" err="1">
                <a:solidFill>
                  <a:srgbClr val="3C5679"/>
                </a:solidFill>
                <a:latin typeface="Canva Sans Bold"/>
                <a:ea typeface="Canva Sans Bold"/>
                <a:cs typeface="Canva Sans Bold"/>
                <a:sym typeface="Canva Sans Bold"/>
              </a:rPr>
              <a:t>d’implantation</a:t>
            </a:r>
            <a:r>
              <a:rPr lang="en-US" sz="3599" b="1" spc="-86" dirty="0">
                <a:solidFill>
                  <a:srgbClr val="3C5679"/>
                </a:solidFill>
                <a:latin typeface="Canva Sans Bold"/>
                <a:ea typeface="Canva Sans Bold"/>
                <a:cs typeface="Canva Sans Bold"/>
                <a:sym typeface="Canva Sans Bold"/>
              </a:rPr>
              <a:t> </a:t>
            </a:r>
            <a:r>
              <a:rPr lang="en-US" sz="3599" b="1" spc="-86" dirty="0" err="1">
                <a:solidFill>
                  <a:srgbClr val="3C5679"/>
                </a:solidFill>
                <a:latin typeface="Canva Sans Bold"/>
                <a:ea typeface="Canva Sans Bold"/>
                <a:cs typeface="Canva Sans Bold"/>
                <a:sym typeface="Canva Sans Bold"/>
              </a:rPr>
              <a:t>d’infrastructures</a:t>
            </a:r>
            <a:r>
              <a:rPr lang="en-US" sz="3599" b="1" spc="-86" dirty="0">
                <a:solidFill>
                  <a:srgbClr val="3C5679"/>
                </a:solidFill>
                <a:latin typeface="Canva Sans Bold"/>
                <a:ea typeface="Canva Sans Bold"/>
                <a:cs typeface="Canva Sans Bold"/>
                <a:sym typeface="Canva Sans Bold"/>
              </a:rPr>
              <a:t> </a:t>
            </a:r>
            <a:r>
              <a:rPr lang="en-US" sz="3599" b="1" spc="-86" dirty="0" err="1">
                <a:solidFill>
                  <a:srgbClr val="3C5679"/>
                </a:solidFill>
                <a:latin typeface="Canva Sans Bold"/>
                <a:ea typeface="Canva Sans Bold"/>
                <a:cs typeface="Canva Sans Bold"/>
                <a:sym typeface="Canva Sans Bold"/>
              </a:rPr>
              <a:t>numériques</a:t>
            </a:r>
            <a:endParaRPr lang="en-US" sz="3599" b="1" spc="-86" dirty="0">
              <a:solidFill>
                <a:srgbClr val="3C5679"/>
              </a:solidFill>
              <a:latin typeface="Canva Sans Bold"/>
              <a:ea typeface="Canva Sans Bold"/>
              <a:cs typeface="Canva Sans Bold"/>
              <a:sym typeface="Canva Sans Bold"/>
            </a:endParaRPr>
          </a:p>
        </p:txBody>
      </p:sp>
      <p:sp>
        <p:nvSpPr>
          <p:cNvPr id="17" name="TextBox 17"/>
          <p:cNvSpPr txBox="1"/>
          <p:nvPr/>
        </p:nvSpPr>
        <p:spPr>
          <a:xfrm>
            <a:off x="1244017" y="3538261"/>
            <a:ext cx="13462583" cy="372745"/>
          </a:xfrm>
          <a:prstGeom prst="rect">
            <a:avLst/>
          </a:prstGeom>
        </p:spPr>
        <p:txBody>
          <a:bodyPr wrap="square" lIns="0" tIns="0" rIns="0" bIns="0" rtlCol="0" anchor="t">
            <a:spAutoFit/>
          </a:bodyPr>
          <a:lstStyle/>
          <a:p>
            <a:pPr algn="l">
              <a:lnSpc>
                <a:spcPts val="3079"/>
              </a:lnSpc>
              <a:spcBef>
                <a:spcPct val="0"/>
              </a:spcBef>
            </a:pPr>
            <a:r>
              <a:rPr lang="en-US" sz="2199" i="1" spc="-52" dirty="0" err="1">
                <a:solidFill>
                  <a:srgbClr val="3C5679"/>
                </a:solidFill>
                <a:latin typeface="Canva Sans Italics"/>
                <a:ea typeface="Canva Sans Italics"/>
                <a:cs typeface="Canva Sans Italics"/>
                <a:sym typeface="Canva Sans Italics"/>
              </a:rPr>
              <a:t>en</a:t>
            </a:r>
            <a:r>
              <a:rPr lang="en-US" sz="2199" i="1" spc="-52" dirty="0">
                <a:solidFill>
                  <a:srgbClr val="3C5679"/>
                </a:solidFill>
                <a:latin typeface="Canva Sans Italics"/>
                <a:ea typeface="Canva Sans Italics"/>
                <a:cs typeface="Canva Sans Italics"/>
                <a:sym typeface="Canva Sans Italics"/>
              </a:rPr>
              <a:t> </a:t>
            </a:r>
            <a:r>
              <a:rPr lang="en-US" sz="2199" i="1" spc="-52" dirty="0" err="1">
                <a:solidFill>
                  <a:srgbClr val="3C5679"/>
                </a:solidFill>
                <a:latin typeface="Canva Sans Italics"/>
                <a:ea typeface="Canva Sans Italics"/>
                <a:cs typeface="Canva Sans Italics"/>
                <a:sym typeface="Canva Sans Italics"/>
              </a:rPr>
              <a:t>articulant</a:t>
            </a:r>
            <a:r>
              <a:rPr lang="en-US" sz="2199" i="1" spc="-52" dirty="0">
                <a:solidFill>
                  <a:srgbClr val="3C5679"/>
                </a:solidFill>
                <a:latin typeface="Canva Sans Italics"/>
                <a:ea typeface="Canva Sans Italics"/>
                <a:cs typeface="Canva Sans Italics"/>
                <a:sym typeface="Canva Sans Italics"/>
              </a:rPr>
              <a:t> les dimensions du cycle de vie du numérique et avec des </a:t>
            </a:r>
            <a:r>
              <a:rPr lang="en-US" sz="2199" i="1" spc="-52" dirty="0" err="1">
                <a:solidFill>
                  <a:srgbClr val="3C5679"/>
                </a:solidFill>
                <a:latin typeface="Canva Sans Italics"/>
                <a:ea typeface="Canva Sans Italics"/>
                <a:cs typeface="Canva Sans Italics"/>
                <a:sym typeface="Canva Sans Italics"/>
              </a:rPr>
              <a:t>ordres</a:t>
            </a:r>
            <a:r>
              <a:rPr lang="en-US" sz="2199" i="1" spc="-52" dirty="0">
                <a:solidFill>
                  <a:srgbClr val="3C5679"/>
                </a:solidFill>
                <a:latin typeface="Canva Sans Italics"/>
                <a:ea typeface="Canva Sans Italics"/>
                <a:cs typeface="Canva Sans Italics"/>
                <a:sym typeface="Canva Sans Italics"/>
              </a:rPr>
              <a:t> de grandeur </a:t>
            </a:r>
            <a:r>
              <a:rPr lang="en-US" sz="2199" i="1" spc="-52" dirty="0" err="1">
                <a:solidFill>
                  <a:srgbClr val="3C5679"/>
                </a:solidFill>
                <a:latin typeface="Canva Sans Italics"/>
                <a:ea typeface="Canva Sans Italics"/>
                <a:cs typeface="Canva Sans Italics"/>
                <a:sym typeface="Canva Sans Italics"/>
              </a:rPr>
              <a:t>justifiés</a:t>
            </a:r>
            <a:endParaRPr lang="en-US" sz="2199" i="1" spc="-52" dirty="0">
              <a:solidFill>
                <a:srgbClr val="3C5679"/>
              </a:solidFill>
              <a:latin typeface="Canva Sans Italics"/>
              <a:ea typeface="Canva Sans Italics"/>
              <a:cs typeface="Canva Sans Italics"/>
              <a:sym typeface="Canva Sans Italics"/>
            </a:endParaRPr>
          </a:p>
        </p:txBody>
      </p:sp>
      <p:sp>
        <p:nvSpPr>
          <p:cNvPr id="18" name="TextBox 18"/>
          <p:cNvSpPr txBox="1"/>
          <p:nvPr/>
        </p:nvSpPr>
        <p:spPr>
          <a:xfrm>
            <a:off x="1244017" y="4502410"/>
            <a:ext cx="3020219" cy="349250"/>
          </a:xfrm>
          <a:prstGeom prst="rect">
            <a:avLst/>
          </a:prstGeom>
        </p:spPr>
        <p:txBody>
          <a:bodyPr lIns="0" tIns="0" rIns="0" bIns="0" rtlCol="0" anchor="t">
            <a:spAutoFit/>
          </a:bodyPr>
          <a:lstStyle/>
          <a:p>
            <a:pPr algn="l">
              <a:lnSpc>
                <a:spcPts val="2800"/>
              </a:lnSpc>
              <a:spcBef>
                <a:spcPct val="0"/>
              </a:spcBef>
            </a:pPr>
            <a:r>
              <a:rPr lang="en-US" sz="2000" b="1" spc="-48">
                <a:solidFill>
                  <a:srgbClr val="5F5E5A"/>
                </a:solidFill>
                <a:latin typeface="Canva Sans Bold"/>
                <a:ea typeface="Canva Sans Bold"/>
                <a:cs typeface="Canva Sans Bold"/>
                <a:sym typeface="Canva Sans Bold"/>
              </a:rPr>
              <a:t>S O U S - O B J E C T I F  S   </a:t>
            </a:r>
          </a:p>
        </p:txBody>
      </p:sp>
      <p:grpSp>
        <p:nvGrpSpPr>
          <p:cNvPr id="19" name="Group 19"/>
          <p:cNvGrpSpPr/>
          <p:nvPr/>
        </p:nvGrpSpPr>
        <p:grpSpPr>
          <a:xfrm>
            <a:off x="1028700" y="5165985"/>
            <a:ext cx="7956958" cy="1465976"/>
            <a:chOff x="0" y="0"/>
            <a:chExt cx="2095660" cy="386101"/>
          </a:xfrm>
        </p:grpSpPr>
        <p:sp>
          <p:nvSpPr>
            <p:cNvPr id="20" name="Freeform 20"/>
            <p:cNvSpPr/>
            <p:nvPr/>
          </p:nvSpPr>
          <p:spPr>
            <a:xfrm>
              <a:off x="0" y="0"/>
              <a:ext cx="2095660" cy="386101"/>
            </a:xfrm>
            <a:custGeom>
              <a:avLst/>
              <a:gdLst/>
              <a:ahLst/>
              <a:cxnLst/>
              <a:rect l="l" t="t" r="r" b="b"/>
              <a:pathLst>
                <a:path w="2095660" h="386101">
                  <a:moveTo>
                    <a:pt x="0" y="0"/>
                  </a:moveTo>
                  <a:lnTo>
                    <a:pt x="2095660" y="0"/>
                  </a:lnTo>
                  <a:lnTo>
                    <a:pt x="2095660" y="386101"/>
                  </a:lnTo>
                  <a:lnTo>
                    <a:pt x="0" y="386101"/>
                  </a:lnTo>
                  <a:close/>
                </a:path>
              </a:pathLst>
            </a:custGeom>
            <a:solidFill>
              <a:srgbClr val="E1F5EE"/>
            </a:solidFill>
            <a:ln w="38100" cap="sq">
              <a:solidFill>
                <a:srgbClr val="0F6E56"/>
              </a:solidFill>
              <a:prstDash val="solid"/>
              <a:miter/>
            </a:ln>
          </p:spPr>
        </p:sp>
        <p:sp>
          <p:nvSpPr>
            <p:cNvPr id="21" name="TextBox 21"/>
            <p:cNvSpPr txBox="1"/>
            <p:nvPr/>
          </p:nvSpPr>
          <p:spPr>
            <a:xfrm>
              <a:off x="0" y="-47625"/>
              <a:ext cx="2095660" cy="433726"/>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9302342" y="5165985"/>
            <a:ext cx="7956958" cy="1465976"/>
            <a:chOff x="0" y="0"/>
            <a:chExt cx="2095660" cy="386101"/>
          </a:xfrm>
        </p:grpSpPr>
        <p:sp>
          <p:nvSpPr>
            <p:cNvPr id="23" name="Freeform 23"/>
            <p:cNvSpPr/>
            <p:nvPr/>
          </p:nvSpPr>
          <p:spPr>
            <a:xfrm>
              <a:off x="0" y="0"/>
              <a:ext cx="2095660" cy="386101"/>
            </a:xfrm>
            <a:custGeom>
              <a:avLst/>
              <a:gdLst/>
              <a:ahLst/>
              <a:cxnLst/>
              <a:rect l="l" t="t" r="r" b="b"/>
              <a:pathLst>
                <a:path w="2095660" h="386101">
                  <a:moveTo>
                    <a:pt x="0" y="0"/>
                  </a:moveTo>
                  <a:lnTo>
                    <a:pt x="2095660" y="0"/>
                  </a:lnTo>
                  <a:lnTo>
                    <a:pt x="2095660" y="386101"/>
                  </a:lnTo>
                  <a:lnTo>
                    <a:pt x="0" y="386101"/>
                  </a:lnTo>
                  <a:close/>
                </a:path>
              </a:pathLst>
            </a:custGeom>
            <a:solidFill>
              <a:srgbClr val="E1F5EE"/>
            </a:solidFill>
            <a:ln w="38100" cap="sq">
              <a:solidFill>
                <a:srgbClr val="0F6E56"/>
              </a:solidFill>
              <a:prstDash val="solid"/>
              <a:miter/>
            </a:ln>
          </p:spPr>
        </p:sp>
        <p:sp>
          <p:nvSpPr>
            <p:cNvPr id="24" name="TextBox 24"/>
            <p:cNvSpPr txBox="1"/>
            <p:nvPr/>
          </p:nvSpPr>
          <p:spPr>
            <a:xfrm>
              <a:off x="0" y="-47625"/>
              <a:ext cx="2095660" cy="433726"/>
            </a:xfrm>
            <a:prstGeom prst="rect">
              <a:avLst/>
            </a:prstGeom>
          </p:spPr>
          <p:txBody>
            <a:bodyPr lIns="50800" tIns="50800" rIns="50800" bIns="50800" rtlCol="0" anchor="ctr"/>
            <a:lstStyle/>
            <a:p>
              <a:pPr algn="ctr">
                <a:lnSpc>
                  <a:spcPts val="2800"/>
                </a:lnSpc>
              </a:pPr>
              <a:endParaRPr/>
            </a:p>
          </p:txBody>
        </p:sp>
      </p:grpSp>
      <p:grpSp>
        <p:nvGrpSpPr>
          <p:cNvPr id="25" name="Group 25"/>
          <p:cNvGrpSpPr/>
          <p:nvPr/>
        </p:nvGrpSpPr>
        <p:grpSpPr>
          <a:xfrm>
            <a:off x="1028700" y="6946286"/>
            <a:ext cx="7956958" cy="1465976"/>
            <a:chOff x="0" y="0"/>
            <a:chExt cx="2095660" cy="386101"/>
          </a:xfrm>
        </p:grpSpPr>
        <p:sp>
          <p:nvSpPr>
            <p:cNvPr id="26" name="Freeform 26"/>
            <p:cNvSpPr/>
            <p:nvPr/>
          </p:nvSpPr>
          <p:spPr>
            <a:xfrm>
              <a:off x="0" y="0"/>
              <a:ext cx="2095660" cy="386101"/>
            </a:xfrm>
            <a:custGeom>
              <a:avLst/>
              <a:gdLst/>
              <a:ahLst/>
              <a:cxnLst/>
              <a:rect l="l" t="t" r="r" b="b"/>
              <a:pathLst>
                <a:path w="2095660" h="386101">
                  <a:moveTo>
                    <a:pt x="0" y="0"/>
                  </a:moveTo>
                  <a:lnTo>
                    <a:pt x="2095660" y="0"/>
                  </a:lnTo>
                  <a:lnTo>
                    <a:pt x="2095660" y="386101"/>
                  </a:lnTo>
                  <a:lnTo>
                    <a:pt x="0" y="386101"/>
                  </a:lnTo>
                  <a:close/>
                </a:path>
              </a:pathLst>
            </a:custGeom>
            <a:solidFill>
              <a:srgbClr val="E1F5EE"/>
            </a:solidFill>
            <a:ln w="38100" cap="sq">
              <a:solidFill>
                <a:srgbClr val="0F6E56"/>
              </a:solidFill>
              <a:prstDash val="solid"/>
              <a:miter/>
            </a:ln>
          </p:spPr>
        </p:sp>
        <p:sp>
          <p:nvSpPr>
            <p:cNvPr id="27" name="TextBox 27"/>
            <p:cNvSpPr txBox="1"/>
            <p:nvPr/>
          </p:nvSpPr>
          <p:spPr>
            <a:xfrm>
              <a:off x="0" y="-47625"/>
              <a:ext cx="2095660" cy="433726"/>
            </a:xfrm>
            <a:prstGeom prst="rect">
              <a:avLst/>
            </a:prstGeom>
          </p:spPr>
          <p:txBody>
            <a:bodyPr lIns="50800" tIns="50800" rIns="50800" bIns="50800" rtlCol="0" anchor="ctr"/>
            <a:lstStyle/>
            <a:p>
              <a:pPr algn="ctr">
                <a:lnSpc>
                  <a:spcPts val="2800"/>
                </a:lnSpc>
              </a:pPr>
              <a:endParaRPr/>
            </a:p>
          </p:txBody>
        </p:sp>
      </p:grpSp>
      <p:grpSp>
        <p:nvGrpSpPr>
          <p:cNvPr id="28" name="Group 28"/>
          <p:cNvGrpSpPr/>
          <p:nvPr/>
        </p:nvGrpSpPr>
        <p:grpSpPr>
          <a:xfrm>
            <a:off x="9302342" y="6946286"/>
            <a:ext cx="7956958" cy="1465976"/>
            <a:chOff x="0" y="0"/>
            <a:chExt cx="2095660" cy="386101"/>
          </a:xfrm>
        </p:grpSpPr>
        <p:sp>
          <p:nvSpPr>
            <p:cNvPr id="29" name="Freeform 29"/>
            <p:cNvSpPr/>
            <p:nvPr/>
          </p:nvSpPr>
          <p:spPr>
            <a:xfrm>
              <a:off x="0" y="0"/>
              <a:ext cx="2095660" cy="386101"/>
            </a:xfrm>
            <a:custGeom>
              <a:avLst/>
              <a:gdLst/>
              <a:ahLst/>
              <a:cxnLst/>
              <a:rect l="l" t="t" r="r" b="b"/>
              <a:pathLst>
                <a:path w="2095660" h="386101">
                  <a:moveTo>
                    <a:pt x="0" y="0"/>
                  </a:moveTo>
                  <a:lnTo>
                    <a:pt x="2095660" y="0"/>
                  </a:lnTo>
                  <a:lnTo>
                    <a:pt x="2095660" y="386101"/>
                  </a:lnTo>
                  <a:lnTo>
                    <a:pt x="0" y="386101"/>
                  </a:lnTo>
                  <a:close/>
                </a:path>
              </a:pathLst>
            </a:custGeom>
            <a:solidFill>
              <a:srgbClr val="E1F5EE"/>
            </a:solidFill>
            <a:ln w="38100" cap="sq">
              <a:solidFill>
                <a:srgbClr val="0F6E56"/>
              </a:solidFill>
              <a:prstDash val="solid"/>
              <a:miter/>
            </a:ln>
          </p:spPr>
        </p:sp>
        <p:sp>
          <p:nvSpPr>
            <p:cNvPr id="30" name="TextBox 30"/>
            <p:cNvSpPr txBox="1"/>
            <p:nvPr/>
          </p:nvSpPr>
          <p:spPr>
            <a:xfrm>
              <a:off x="0" y="-47625"/>
              <a:ext cx="2095660" cy="433726"/>
            </a:xfrm>
            <a:prstGeom prst="rect">
              <a:avLst/>
            </a:prstGeom>
          </p:spPr>
          <p:txBody>
            <a:bodyPr lIns="50800" tIns="50800" rIns="50800" bIns="50800" rtlCol="0" anchor="ctr"/>
            <a:lstStyle/>
            <a:p>
              <a:pPr algn="ctr">
                <a:lnSpc>
                  <a:spcPts val="2800"/>
                </a:lnSpc>
              </a:pPr>
              <a:endParaRPr/>
            </a:p>
          </p:txBody>
        </p:sp>
      </p:grpSp>
      <p:sp>
        <p:nvSpPr>
          <p:cNvPr id="31" name="TextBox 31"/>
          <p:cNvSpPr txBox="1"/>
          <p:nvPr/>
        </p:nvSpPr>
        <p:spPr>
          <a:xfrm>
            <a:off x="1244017" y="5308860"/>
            <a:ext cx="5858844" cy="497841"/>
          </a:xfrm>
          <a:prstGeom prst="rect">
            <a:avLst/>
          </a:prstGeom>
        </p:spPr>
        <p:txBody>
          <a:bodyPr wrap="square" lIns="0" tIns="0" rIns="0" bIns="0" rtlCol="0" anchor="t">
            <a:spAutoFit/>
          </a:bodyPr>
          <a:lstStyle/>
          <a:p>
            <a:pPr algn="l">
              <a:lnSpc>
                <a:spcPts val="4059"/>
              </a:lnSpc>
              <a:spcBef>
                <a:spcPct val="0"/>
              </a:spcBef>
            </a:pPr>
            <a:r>
              <a:rPr lang="en-US" sz="2899" b="1" spc="-69" dirty="0" err="1">
                <a:solidFill>
                  <a:srgbClr val="04342C"/>
                </a:solidFill>
                <a:latin typeface="Canva Sans Bold"/>
                <a:ea typeface="Canva Sans Bold"/>
                <a:cs typeface="Canva Sans Bold"/>
                <a:sym typeface="Canva Sans Bold"/>
              </a:rPr>
              <a:t>Intégrer</a:t>
            </a:r>
            <a:r>
              <a:rPr lang="en-US" sz="2899" b="1" spc="-69" dirty="0">
                <a:solidFill>
                  <a:srgbClr val="04342C"/>
                </a:solidFill>
                <a:latin typeface="Canva Sans Bold"/>
                <a:ea typeface="Canva Sans Bold"/>
                <a:cs typeface="Canva Sans Bold"/>
                <a:sym typeface="Canva Sans Bold"/>
              </a:rPr>
              <a:t> la dimension </a:t>
            </a:r>
            <a:r>
              <a:rPr lang="en-US" sz="2899" b="1" spc="-69" dirty="0" err="1">
                <a:solidFill>
                  <a:srgbClr val="04342C"/>
                </a:solidFill>
                <a:latin typeface="Canva Sans Bold"/>
                <a:ea typeface="Canva Sans Bold"/>
                <a:cs typeface="Canva Sans Bold"/>
                <a:sym typeface="Canva Sans Bold"/>
              </a:rPr>
              <a:t>spatiale</a:t>
            </a:r>
            <a:endParaRPr lang="en-US" sz="2899" b="1" spc="-69" dirty="0">
              <a:solidFill>
                <a:srgbClr val="04342C"/>
              </a:solidFill>
              <a:latin typeface="Canva Sans Bold"/>
              <a:ea typeface="Canva Sans Bold"/>
              <a:cs typeface="Canva Sans Bold"/>
              <a:sym typeface="Canva Sans Bold"/>
            </a:endParaRPr>
          </a:p>
        </p:txBody>
      </p:sp>
      <p:sp>
        <p:nvSpPr>
          <p:cNvPr id="32" name="TextBox 32"/>
          <p:cNvSpPr txBox="1"/>
          <p:nvPr/>
        </p:nvSpPr>
        <p:spPr>
          <a:xfrm>
            <a:off x="1244017" y="5806700"/>
            <a:ext cx="5826125" cy="701675"/>
          </a:xfrm>
          <a:prstGeom prst="rect">
            <a:avLst/>
          </a:prstGeom>
        </p:spPr>
        <p:txBody>
          <a:bodyPr lIns="0" tIns="0" rIns="0" bIns="0" rtlCol="0" anchor="t">
            <a:spAutoFit/>
          </a:bodyPr>
          <a:lstStyle/>
          <a:p>
            <a:pPr algn="l">
              <a:lnSpc>
                <a:spcPts val="2800"/>
              </a:lnSpc>
            </a:pPr>
            <a:r>
              <a:rPr lang="en-US" sz="2000" spc="-48" dirty="0" err="1">
                <a:solidFill>
                  <a:srgbClr val="04342C"/>
                </a:solidFill>
                <a:latin typeface="Canva Sans"/>
                <a:ea typeface="Canva Sans"/>
                <a:cs typeface="Canva Sans"/>
                <a:sym typeface="Canva Sans"/>
              </a:rPr>
              <a:t>Croiser</a:t>
            </a:r>
            <a:r>
              <a:rPr lang="en-US" sz="2000" spc="-48" dirty="0">
                <a:solidFill>
                  <a:srgbClr val="04342C"/>
                </a:solidFill>
                <a:latin typeface="Canva Sans"/>
                <a:ea typeface="Canva Sans"/>
                <a:cs typeface="Canva Sans"/>
                <a:sym typeface="Canva Sans"/>
              </a:rPr>
              <a:t> la </a:t>
            </a:r>
            <a:r>
              <a:rPr lang="en-US" sz="2000" spc="-48" dirty="0" err="1">
                <a:solidFill>
                  <a:srgbClr val="04342C"/>
                </a:solidFill>
                <a:latin typeface="Canva Sans"/>
                <a:ea typeface="Canva Sans"/>
                <a:cs typeface="Canva Sans"/>
                <a:sym typeface="Canva Sans"/>
              </a:rPr>
              <a:t>localisation</a:t>
            </a:r>
            <a:r>
              <a:rPr lang="en-US" sz="2000" spc="-48" dirty="0">
                <a:solidFill>
                  <a:srgbClr val="04342C"/>
                </a:solidFill>
                <a:latin typeface="Canva Sans"/>
                <a:ea typeface="Canva Sans"/>
                <a:cs typeface="Canva Sans"/>
                <a:sym typeface="Canva Sans"/>
              </a:rPr>
              <a:t> et </a:t>
            </a:r>
            <a:r>
              <a:rPr lang="en-US" sz="2000" spc="-48" dirty="0" err="1">
                <a:solidFill>
                  <a:srgbClr val="04342C"/>
                </a:solidFill>
                <a:latin typeface="Canva Sans"/>
                <a:ea typeface="Canva Sans"/>
                <a:cs typeface="Canva Sans"/>
                <a:sym typeface="Canva Sans"/>
              </a:rPr>
              <a:t>contexte</a:t>
            </a:r>
            <a:r>
              <a:rPr lang="en-US" sz="2000" spc="-48" dirty="0">
                <a:solidFill>
                  <a:srgbClr val="04342C"/>
                </a:solidFill>
                <a:latin typeface="Canva Sans"/>
                <a:ea typeface="Canva Sans"/>
                <a:cs typeface="Canva Sans"/>
                <a:sym typeface="Canva Sans"/>
              </a:rPr>
              <a:t> territorial local : </a:t>
            </a:r>
          </a:p>
          <a:p>
            <a:pPr algn="l">
              <a:lnSpc>
                <a:spcPts val="2800"/>
              </a:lnSpc>
              <a:spcBef>
                <a:spcPct val="0"/>
              </a:spcBef>
            </a:pPr>
            <a:r>
              <a:rPr lang="en-US" sz="2000" spc="-48" dirty="0" err="1">
                <a:solidFill>
                  <a:srgbClr val="04342C"/>
                </a:solidFill>
                <a:latin typeface="Canva Sans"/>
                <a:ea typeface="Canva Sans"/>
                <a:cs typeface="Canva Sans"/>
                <a:sym typeface="Canva Sans"/>
              </a:rPr>
              <a:t>solde</a:t>
            </a:r>
            <a:r>
              <a:rPr lang="en-US" sz="2000" spc="-48" dirty="0">
                <a:solidFill>
                  <a:srgbClr val="04342C"/>
                </a:solidFill>
                <a:latin typeface="Canva Sans"/>
                <a:ea typeface="Canva Sans"/>
                <a:cs typeface="Canva Sans"/>
                <a:sym typeface="Canva Sans"/>
              </a:rPr>
              <a:t>, mix, </a:t>
            </a:r>
            <a:r>
              <a:rPr lang="en-US" sz="2000" spc="-48" dirty="0" err="1">
                <a:solidFill>
                  <a:srgbClr val="04342C"/>
                </a:solidFill>
                <a:latin typeface="Canva Sans"/>
                <a:ea typeface="Canva Sans"/>
                <a:cs typeface="Canva Sans"/>
                <a:sym typeface="Canva Sans"/>
              </a:rPr>
              <a:t>voisinage</a:t>
            </a:r>
            <a:r>
              <a:rPr lang="en-US" sz="2000" spc="-48" dirty="0">
                <a:solidFill>
                  <a:srgbClr val="04342C"/>
                </a:solidFill>
                <a:latin typeface="Canva Sans"/>
                <a:ea typeface="Canva Sans"/>
                <a:cs typeface="Canva Sans"/>
                <a:sym typeface="Canva Sans"/>
              </a:rPr>
              <a:t>, infrastructures</a:t>
            </a:r>
          </a:p>
        </p:txBody>
      </p:sp>
      <p:sp>
        <p:nvSpPr>
          <p:cNvPr id="33" name="TextBox 33"/>
          <p:cNvSpPr txBox="1"/>
          <p:nvPr/>
        </p:nvSpPr>
        <p:spPr>
          <a:xfrm>
            <a:off x="9519298" y="5308860"/>
            <a:ext cx="6177901" cy="497841"/>
          </a:xfrm>
          <a:prstGeom prst="rect">
            <a:avLst/>
          </a:prstGeom>
        </p:spPr>
        <p:txBody>
          <a:bodyPr wrap="square" lIns="0" tIns="0" rIns="0" bIns="0" rtlCol="0" anchor="t">
            <a:spAutoFit/>
          </a:bodyPr>
          <a:lstStyle/>
          <a:p>
            <a:pPr algn="l">
              <a:lnSpc>
                <a:spcPts val="4059"/>
              </a:lnSpc>
              <a:spcBef>
                <a:spcPct val="0"/>
              </a:spcBef>
            </a:pPr>
            <a:r>
              <a:rPr lang="en-US" sz="2899" b="1" spc="-69" dirty="0" err="1">
                <a:solidFill>
                  <a:srgbClr val="04342C"/>
                </a:solidFill>
                <a:latin typeface="Canva Sans Bold"/>
                <a:ea typeface="Canva Sans Bold"/>
                <a:cs typeface="Canva Sans Bold"/>
                <a:sym typeface="Canva Sans Bold"/>
              </a:rPr>
              <a:t>Maîtriser</a:t>
            </a:r>
            <a:r>
              <a:rPr lang="en-US" sz="2899" b="1" spc="-69" dirty="0">
                <a:solidFill>
                  <a:srgbClr val="04342C"/>
                </a:solidFill>
                <a:latin typeface="Canva Sans Bold"/>
                <a:ea typeface="Canva Sans Bold"/>
                <a:cs typeface="Canva Sans Bold"/>
                <a:sym typeface="Canva Sans Bold"/>
              </a:rPr>
              <a:t> les </a:t>
            </a:r>
            <a:r>
              <a:rPr lang="en-US" sz="2899" b="1" spc="-69" dirty="0" err="1">
                <a:solidFill>
                  <a:srgbClr val="04342C"/>
                </a:solidFill>
                <a:latin typeface="Canva Sans Bold"/>
                <a:ea typeface="Canva Sans Bold"/>
                <a:cs typeface="Canva Sans Bold"/>
                <a:sym typeface="Canva Sans Bold"/>
              </a:rPr>
              <a:t>ordres</a:t>
            </a:r>
            <a:r>
              <a:rPr lang="en-US" sz="2899" b="1" spc="-69" dirty="0">
                <a:solidFill>
                  <a:srgbClr val="04342C"/>
                </a:solidFill>
                <a:latin typeface="Canva Sans Bold"/>
                <a:ea typeface="Canva Sans Bold"/>
                <a:cs typeface="Canva Sans Bold"/>
                <a:sym typeface="Canva Sans Bold"/>
              </a:rPr>
              <a:t> de grandeur</a:t>
            </a:r>
          </a:p>
        </p:txBody>
      </p:sp>
      <p:sp>
        <p:nvSpPr>
          <p:cNvPr id="34" name="TextBox 34"/>
          <p:cNvSpPr txBox="1"/>
          <p:nvPr/>
        </p:nvSpPr>
        <p:spPr>
          <a:xfrm>
            <a:off x="9519299" y="5806700"/>
            <a:ext cx="7659529" cy="701675"/>
          </a:xfrm>
          <a:prstGeom prst="rect">
            <a:avLst/>
          </a:prstGeom>
        </p:spPr>
        <p:txBody>
          <a:bodyPr lIns="0" tIns="0" rIns="0" bIns="0" rtlCol="0" anchor="t">
            <a:spAutoFit/>
          </a:bodyPr>
          <a:lstStyle/>
          <a:p>
            <a:pPr algn="l">
              <a:lnSpc>
                <a:spcPts val="2800"/>
              </a:lnSpc>
            </a:pPr>
            <a:r>
              <a:rPr lang="en-US" sz="2000" spc="-48">
                <a:solidFill>
                  <a:srgbClr val="04342C"/>
                </a:solidFill>
                <a:latin typeface="Canva Sans"/>
                <a:ea typeface="Canva Sans"/>
                <a:cs typeface="Canva Sans"/>
                <a:sym typeface="Canva Sans"/>
              </a:rPr>
              <a:t>Convertir une puissance (MW, GW, TW) en énergie annuelle,</a:t>
            </a:r>
          </a:p>
          <a:p>
            <a:pPr algn="l">
              <a:lnSpc>
                <a:spcPts val="2800"/>
              </a:lnSpc>
              <a:spcBef>
                <a:spcPct val="0"/>
              </a:spcBef>
            </a:pPr>
            <a:r>
              <a:rPr lang="en-US" sz="2000" spc="-48">
                <a:solidFill>
                  <a:srgbClr val="04342C"/>
                </a:solidFill>
                <a:latin typeface="Canva Sans"/>
                <a:ea typeface="Canva Sans"/>
                <a:cs typeface="Canva Sans"/>
                <a:sym typeface="Canva Sans"/>
              </a:rPr>
              <a:t>puis en équivalents parlants  (réacteur nucléaire, population, etc.) </a:t>
            </a:r>
          </a:p>
        </p:txBody>
      </p:sp>
      <p:sp>
        <p:nvSpPr>
          <p:cNvPr id="35" name="TextBox 35"/>
          <p:cNvSpPr txBox="1"/>
          <p:nvPr/>
        </p:nvSpPr>
        <p:spPr>
          <a:xfrm>
            <a:off x="1244016" y="7050941"/>
            <a:ext cx="4928183" cy="497841"/>
          </a:xfrm>
          <a:prstGeom prst="rect">
            <a:avLst/>
          </a:prstGeom>
        </p:spPr>
        <p:txBody>
          <a:bodyPr wrap="square" lIns="0" tIns="0" rIns="0" bIns="0" rtlCol="0" anchor="t">
            <a:spAutoFit/>
          </a:bodyPr>
          <a:lstStyle/>
          <a:p>
            <a:pPr algn="l">
              <a:lnSpc>
                <a:spcPts val="4059"/>
              </a:lnSpc>
              <a:spcBef>
                <a:spcPct val="0"/>
              </a:spcBef>
            </a:pPr>
            <a:r>
              <a:rPr lang="en-US" sz="2899" b="1" spc="-69" dirty="0">
                <a:solidFill>
                  <a:srgbClr val="04342C"/>
                </a:solidFill>
                <a:latin typeface="Canva Sans Bold"/>
                <a:ea typeface="Canva Sans Bold"/>
                <a:cs typeface="Canva Sans Bold"/>
                <a:sym typeface="Canva Sans Bold"/>
              </a:rPr>
              <a:t>Transposer à un </a:t>
            </a:r>
            <a:r>
              <a:rPr lang="en-US" sz="2899" b="1" spc="-69" dirty="0" err="1">
                <a:solidFill>
                  <a:srgbClr val="04342C"/>
                </a:solidFill>
                <a:latin typeface="Canva Sans Bold"/>
                <a:ea typeface="Canva Sans Bold"/>
                <a:cs typeface="Canva Sans Bold"/>
                <a:sym typeface="Canva Sans Bold"/>
              </a:rPr>
              <a:t>cas</a:t>
            </a:r>
            <a:r>
              <a:rPr lang="en-US" sz="2899" b="1" spc="-69" dirty="0">
                <a:solidFill>
                  <a:srgbClr val="04342C"/>
                </a:solidFill>
                <a:latin typeface="Canva Sans Bold"/>
                <a:ea typeface="Canva Sans Bold"/>
                <a:cs typeface="Canva Sans Bold"/>
                <a:sym typeface="Canva Sans Bold"/>
              </a:rPr>
              <a:t> </a:t>
            </a:r>
            <a:r>
              <a:rPr lang="en-US" sz="2899" b="1" spc="-69" dirty="0" err="1">
                <a:solidFill>
                  <a:srgbClr val="04342C"/>
                </a:solidFill>
                <a:latin typeface="Canva Sans Bold"/>
                <a:ea typeface="Canva Sans Bold"/>
                <a:cs typeface="Canva Sans Bold"/>
                <a:sym typeface="Canva Sans Bold"/>
              </a:rPr>
              <a:t>réel</a:t>
            </a:r>
            <a:endParaRPr lang="en-US" sz="2899" b="1" spc="-69" dirty="0">
              <a:solidFill>
                <a:srgbClr val="04342C"/>
              </a:solidFill>
              <a:latin typeface="Canva Sans Bold"/>
              <a:ea typeface="Canva Sans Bold"/>
              <a:cs typeface="Canva Sans Bold"/>
              <a:sym typeface="Canva Sans Bold"/>
            </a:endParaRPr>
          </a:p>
        </p:txBody>
      </p:sp>
      <p:sp>
        <p:nvSpPr>
          <p:cNvPr id="36" name="TextBox 36"/>
          <p:cNvSpPr txBox="1"/>
          <p:nvPr/>
        </p:nvSpPr>
        <p:spPr>
          <a:xfrm>
            <a:off x="1244017" y="7548782"/>
            <a:ext cx="6139497" cy="701675"/>
          </a:xfrm>
          <a:prstGeom prst="rect">
            <a:avLst/>
          </a:prstGeom>
        </p:spPr>
        <p:txBody>
          <a:bodyPr lIns="0" tIns="0" rIns="0" bIns="0" rtlCol="0" anchor="t">
            <a:spAutoFit/>
          </a:bodyPr>
          <a:lstStyle/>
          <a:p>
            <a:pPr algn="l">
              <a:lnSpc>
                <a:spcPts val="2800"/>
              </a:lnSpc>
            </a:pPr>
            <a:r>
              <a:rPr lang="en-US" sz="2000" spc="-48">
                <a:solidFill>
                  <a:srgbClr val="04342C"/>
                </a:solidFill>
                <a:latin typeface="Canva Sans"/>
                <a:ea typeface="Canva Sans"/>
                <a:cs typeface="Canva Sans"/>
                <a:sym typeface="Canva Sans"/>
              </a:rPr>
              <a:t>Face à une annonce (Eybens, 35 sites IA en France...), </a:t>
            </a:r>
          </a:p>
          <a:p>
            <a:pPr algn="l">
              <a:lnSpc>
                <a:spcPts val="2800"/>
              </a:lnSpc>
              <a:spcBef>
                <a:spcPct val="0"/>
              </a:spcBef>
            </a:pPr>
            <a:r>
              <a:rPr lang="en-US" sz="2000" spc="-48">
                <a:solidFill>
                  <a:srgbClr val="04342C"/>
                </a:solidFill>
                <a:latin typeface="Canva Sans"/>
                <a:ea typeface="Canva Sans"/>
                <a:cs typeface="Canva Sans"/>
                <a:sym typeface="Canva Sans"/>
              </a:rPr>
              <a:t>poser les bonnes questions. Où ? Quel mix ? Etc...</a:t>
            </a:r>
          </a:p>
        </p:txBody>
      </p:sp>
      <p:sp>
        <p:nvSpPr>
          <p:cNvPr id="37" name="TextBox 37"/>
          <p:cNvSpPr txBox="1"/>
          <p:nvPr/>
        </p:nvSpPr>
        <p:spPr>
          <a:xfrm>
            <a:off x="9519299" y="7050941"/>
            <a:ext cx="7168501" cy="497841"/>
          </a:xfrm>
          <a:prstGeom prst="rect">
            <a:avLst/>
          </a:prstGeom>
        </p:spPr>
        <p:txBody>
          <a:bodyPr wrap="square" lIns="0" tIns="0" rIns="0" bIns="0" rtlCol="0" anchor="t">
            <a:spAutoFit/>
          </a:bodyPr>
          <a:lstStyle/>
          <a:p>
            <a:pPr algn="l">
              <a:lnSpc>
                <a:spcPts val="4059"/>
              </a:lnSpc>
              <a:spcBef>
                <a:spcPct val="0"/>
              </a:spcBef>
            </a:pPr>
            <a:r>
              <a:rPr lang="en-US" sz="2899" b="1" spc="-69" dirty="0" err="1">
                <a:solidFill>
                  <a:srgbClr val="04342C"/>
                </a:solidFill>
                <a:latin typeface="Canva Sans Bold"/>
                <a:ea typeface="Canva Sans Bold"/>
                <a:cs typeface="Canva Sans Bold"/>
                <a:sym typeface="Canva Sans Bold"/>
              </a:rPr>
              <a:t>Penser</a:t>
            </a:r>
            <a:r>
              <a:rPr lang="en-US" sz="2899" b="1" spc="-69" dirty="0">
                <a:solidFill>
                  <a:srgbClr val="04342C"/>
                </a:solidFill>
                <a:latin typeface="Canva Sans Bold"/>
                <a:ea typeface="Canva Sans Bold"/>
                <a:cs typeface="Canva Sans Bold"/>
                <a:sym typeface="Canva Sans Bold"/>
              </a:rPr>
              <a:t> avec </a:t>
            </a:r>
            <a:r>
              <a:rPr lang="en-US" sz="2899" b="1" spc="-69" dirty="0" err="1">
                <a:solidFill>
                  <a:srgbClr val="04342C"/>
                </a:solidFill>
                <a:latin typeface="Canva Sans Bold"/>
                <a:ea typeface="Canva Sans Bold"/>
                <a:cs typeface="Canva Sans Bold"/>
                <a:sym typeface="Canva Sans Bold"/>
              </a:rPr>
              <a:t>une</a:t>
            </a:r>
            <a:r>
              <a:rPr lang="en-US" sz="2899" b="1" spc="-69" dirty="0">
                <a:solidFill>
                  <a:srgbClr val="04342C"/>
                </a:solidFill>
                <a:latin typeface="Canva Sans Bold"/>
                <a:ea typeface="Canva Sans Bold"/>
                <a:cs typeface="Canva Sans Bold"/>
                <a:sym typeface="Canva Sans Bold"/>
              </a:rPr>
              <a:t> </a:t>
            </a:r>
            <a:r>
              <a:rPr lang="en-US" sz="2899" b="1" spc="-69" dirty="0" err="1">
                <a:solidFill>
                  <a:srgbClr val="04342C"/>
                </a:solidFill>
                <a:latin typeface="Canva Sans Bold"/>
                <a:ea typeface="Canva Sans Bold"/>
                <a:cs typeface="Canva Sans Bold"/>
                <a:sym typeface="Canva Sans Bold"/>
              </a:rPr>
              <a:t>approche</a:t>
            </a:r>
            <a:r>
              <a:rPr lang="en-US" sz="2899" b="1" spc="-69" dirty="0">
                <a:solidFill>
                  <a:srgbClr val="04342C"/>
                </a:solidFill>
                <a:latin typeface="Canva Sans Bold"/>
                <a:ea typeface="Canva Sans Bold"/>
                <a:cs typeface="Canva Sans Bold"/>
                <a:sym typeface="Canva Sans Bold"/>
              </a:rPr>
              <a:t> </a:t>
            </a:r>
            <a:r>
              <a:rPr lang="en-US" sz="2899" b="1" spc="-69" dirty="0" err="1">
                <a:solidFill>
                  <a:srgbClr val="04342C"/>
                </a:solidFill>
                <a:latin typeface="Canva Sans Bold"/>
                <a:ea typeface="Canva Sans Bold"/>
                <a:cs typeface="Canva Sans Bold"/>
                <a:sym typeface="Canva Sans Bold"/>
              </a:rPr>
              <a:t>systémique</a:t>
            </a:r>
            <a:endParaRPr lang="en-US" sz="2899" b="1" spc="-69" dirty="0">
              <a:solidFill>
                <a:srgbClr val="04342C"/>
              </a:solidFill>
              <a:latin typeface="Canva Sans Bold"/>
              <a:ea typeface="Canva Sans Bold"/>
              <a:cs typeface="Canva Sans Bold"/>
              <a:sym typeface="Canva Sans Bold"/>
            </a:endParaRPr>
          </a:p>
        </p:txBody>
      </p:sp>
      <p:sp>
        <p:nvSpPr>
          <p:cNvPr id="38" name="TextBox 38"/>
          <p:cNvSpPr txBox="1"/>
          <p:nvPr/>
        </p:nvSpPr>
        <p:spPr>
          <a:xfrm>
            <a:off x="9519299" y="7548782"/>
            <a:ext cx="7659529" cy="701675"/>
          </a:xfrm>
          <a:prstGeom prst="rect">
            <a:avLst/>
          </a:prstGeom>
        </p:spPr>
        <p:txBody>
          <a:bodyPr lIns="0" tIns="0" rIns="0" bIns="0" rtlCol="0" anchor="t">
            <a:spAutoFit/>
          </a:bodyPr>
          <a:lstStyle/>
          <a:p>
            <a:pPr algn="l">
              <a:lnSpc>
                <a:spcPts val="2800"/>
              </a:lnSpc>
              <a:spcBef>
                <a:spcPct val="0"/>
              </a:spcBef>
            </a:pPr>
            <a:r>
              <a:rPr lang="en-US" sz="2000" spc="-48">
                <a:solidFill>
                  <a:srgbClr val="04342C"/>
                </a:solidFill>
                <a:latin typeface="Canva Sans"/>
                <a:ea typeface="Canva Sans"/>
                <a:cs typeface="Canva Sans"/>
                <a:sym typeface="Canva Sans"/>
              </a:rPr>
              <a:t>Avoir une vision globale, analyser les interactions, comprendre les tendances</a:t>
            </a:r>
          </a:p>
        </p:txBody>
      </p:sp>
      <p:sp>
        <p:nvSpPr>
          <p:cNvPr id="39" name="TextBox 39"/>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3/11</a:t>
            </a:r>
          </a:p>
        </p:txBody>
      </p:sp>
      <p:sp>
        <p:nvSpPr>
          <p:cNvPr id="40" name="TextBox 40"/>
          <p:cNvSpPr txBox="1"/>
          <p:nvPr/>
        </p:nvSpPr>
        <p:spPr>
          <a:xfrm>
            <a:off x="1028700" y="679450"/>
            <a:ext cx="6048851" cy="422275"/>
          </a:xfrm>
          <a:prstGeom prst="rect">
            <a:avLst/>
          </a:prstGeom>
        </p:spPr>
        <p:txBody>
          <a:bodyPr lIns="0" tIns="0" rIns="0" bIns="0" rtlCol="0" anchor="t">
            <a:spAutoFit/>
          </a:bodyPr>
          <a:lstStyle/>
          <a:p>
            <a:pPr algn="l">
              <a:lnSpc>
                <a:spcPts val="3499"/>
              </a:lnSpc>
              <a:spcBef>
                <a:spcPct val="0"/>
              </a:spcBef>
            </a:pPr>
            <a:r>
              <a:rPr lang="en-US" sz="2499" spc="462">
                <a:solidFill>
                  <a:srgbClr val="5F5E5A"/>
                </a:solidFill>
                <a:latin typeface="Canva Sans"/>
                <a:ea typeface="Canva Sans"/>
                <a:cs typeface="Canva Sans"/>
                <a:sym typeface="Canva Sans"/>
              </a:rPr>
              <a:t>I. OBJECTIFS PÉDAGOGIQUES</a:t>
            </a:r>
          </a:p>
        </p:txBody>
      </p:sp>
      <p:sp>
        <p:nvSpPr>
          <p:cNvPr id="41" name="TextBox 41"/>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42" name="TextBox 42"/>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43" name="Freeform 43"/>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93793" y="338726"/>
            <a:ext cx="13300413" cy="9609549"/>
          </a:xfrm>
          <a:custGeom>
            <a:avLst/>
            <a:gdLst/>
            <a:ahLst/>
            <a:cxnLst/>
            <a:rect l="l" t="t" r="r" b="b"/>
            <a:pathLst>
              <a:path w="13300413" h="9609549">
                <a:moveTo>
                  <a:pt x="0" y="0"/>
                </a:moveTo>
                <a:lnTo>
                  <a:pt x="13300414" y="0"/>
                </a:lnTo>
                <a:lnTo>
                  <a:pt x="13300414" y="9609548"/>
                </a:lnTo>
                <a:lnTo>
                  <a:pt x="0" y="9609548"/>
                </a:lnTo>
                <a:lnTo>
                  <a:pt x="0" y="0"/>
                </a:lnTo>
                <a:close/>
              </a:path>
            </a:pathLst>
          </a:custGeom>
          <a:blipFill>
            <a:blip r:embed="rId2"/>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6296" y="185549"/>
            <a:ext cx="14015408" cy="9915901"/>
          </a:xfrm>
          <a:custGeom>
            <a:avLst/>
            <a:gdLst/>
            <a:ahLst/>
            <a:cxnLst/>
            <a:rect l="l" t="t" r="r" b="b"/>
            <a:pathLst>
              <a:path w="14015408" h="9915901">
                <a:moveTo>
                  <a:pt x="0" y="0"/>
                </a:moveTo>
                <a:lnTo>
                  <a:pt x="14015408" y="0"/>
                </a:lnTo>
                <a:lnTo>
                  <a:pt x="14015408" y="9915902"/>
                </a:lnTo>
                <a:lnTo>
                  <a:pt x="0" y="9915902"/>
                </a:lnTo>
                <a:lnTo>
                  <a:pt x="0" y="0"/>
                </a:lnTo>
                <a:close/>
              </a:path>
            </a:pathLst>
          </a:custGeom>
          <a:blipFill>
            <a:blip r:embed="rId2"/>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05811" y="100956"/>
            <a:ext cx="7276378" cy="10085088"/>
            <a:chOff x="0" y="0"/>
            <a:chExt cx="9701838" cy="13446784"/>
          </a:xfrm>
        </p:grpSpPr>
        <p:sp>
          <p:nvSpPr>
            <p:cNvPr id="3" name="Freeform 3"/>
            <p:cNvSpPr/>
            <p:nvPr/>
          </p:nvSpPr>
          <p:spPr>
            <a:xfrm>
              <a:off x="235801" y="10761367"/>
              <a:ext cx="4314630" cy="2685417"/>
            </a:xfrm>
            <a:custGeom>
              <a:avLst/>
              <a:gdLst/>
              <a:ahLst/>
              <a:cxnLst/>
              <a:rect l="l" t="t" r="r" b="b"/>
              <a:pathLst>
                <a:path w="4314630" h="2685417">
                  <a:moveTo>
                    <a:pt x="0" y="0"/>
                  </a:moveTo>
                  <a:lnTo>
                    <a:pt x="4314630" y="0"/>
                  </a:lnTo>
                  <a:lnTo>
                    <a:pt x="4314630" y="2685417"/>
                  </a:lnTo>
                  <a:lnTo>
                    <a:pt x="0" y="2685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4543417" y="5785533"/>
              <a:ext cx="5158421" cy="4999428"/>
              <a:chOff x="0" y="0"/>
              <a:chExt cx="5361508" cy="5196256"/>
            </a:xfrm>
          </p:grpSpPr>
          <p:sp>
            <p:nvSpPr>
              <p:cNvPr id="5" name="Freeform 5"/>
              <p:cNvSpPr/>
              <p:nvPr/>
            </p:nvSpPr>
            <p:spPr>
              <a:xfrm>
                <a:off x="0" y="0"/>
                <a:ext cx="5361559" cy="5196205"/>
              </a:xfrm>
              <a:custGeom>
                <a:avLst/>
                <a:gdLst/>
                <a:ahLst/>
                <a:cxnLst/>
                <a:rect l="l" t="t" r="r" b="b"/>
                <a:pathLst>
                  <a:path w="5361559" h="5196205">
                    <a:moveTo>
                      <a:pt x="0" y="0"/>
                    </a:moveTo>
                    <a:lnTo>
                      <a:pt x="5361559" y="0"/>
                    </a:lnTo>
                    <a:lnTo>
                      <a:pt x="5361559" y="5196205"/>
                    </a:lnTo>
                    <a:lnTo>
                      <a:pt x="0" y="5196205"/>
                    </a:lnTo>
                    <a:lnTo>
                      <a:pt x="0" y="0"/>
                    </a:lnTo>
                    <a:close/>
                  </a:path>
                </a:pathLst>
              </a:custGeom>
              <a:blipFill>
                <a:blip r:embed="rId4"/>
                <a:stretch>
                  <a:fillRect r="-33882"/>
                </a:stretch>
              </a:blipFill>
            </p:spPr>
          </p:sp>
        </p:grpSp>
        <p:grpSp>
          <p:nvGrpSpPr>
            <p:cNvPr id="6" name="Group 6"/>
            <p:cNvGrpSpPr/>
            <p:nvPr/>
          </p:nvGrpSpPr>
          <p:grpSpPr>
            <a:xfrm>
              <a:off x="0" y="2501962"/>
              <a:ext cx="6415799" cy="4840521"/>
              <a:chOff x="0" y="0"/>
              <a:chExt cx="6668389" cy="5031092"/>
            </a:xfrm>
          </p:grpSpPr>
          <p:sp>
            <p:nvSpPr>
              <p:cNvPr id="7" name="Freeform 7"/>
              <p:cNvSpPr/>
              <p:nvPr/>
            </p:nvSpPr>
            <p:spPr>
              <a:xfrm>
                <a:off x="0" y="0"/>
                <a:ext cx="6668389" cy="5031105"/>
              </a:xfrm>
              <a:custGeom>
                <a:avLst/>
                <a:gdLst/>
                <a:ahLst/>
                <a:cxnLst/>
                <a:rect l="l" t="t" r="r" b="b"/>
                <a:pathLst>
                  <a:path w="6668389" h="5031105">
                    <a:moveTo>
                      <a:pt x="0" y="0"/>
                    </a:moveTo>
                    <a:lnTo>
                      <a:pt x="6668389" y="0"/>
                    </a:lnTo>
                    <a:lnTo>
                      <a:pt x="6668389" y="5031105"/>
                    </a:lnTo>
                    <a:lnTo>
                      <a:pt x="0" y="5031105"/>
                    </a:lnTo>
                    <a:lnTo>
                      <a:pt x="0" y="0"/>
                    </a:lnTo>
                    <a:close/>
                  </a:path>
                </a:pathLst>
              </a:custGeom>
              <a:blipFill>
                <a:blip r:embed="rId5"/>
                <a:stretch>
                  <a:fillRect l="-2501"/>
                </a:stretch>
              </a:blipFill>
            </p:spPr>
          </p:sp>
        </p:grpSp>
        <p:grpSp>
          <p:nvGrpSpPr>
            <p:cNvPr id="8" name="Group 8"/>
            <p:cNvGrpSpPr/>
            <p:nvPr/>
          </p:nvGrpSpPr>
          <p:grpSpPr>
            <a:xfrm>
              <a:off x="6389063" y="10862930"/>
              <a:ext cx="2456935" cy="244477"/>
              <a:chOff x="0" y="0"/>
              <a:chExt cx="2553665" cy="254102"/>
            </a:xfrm>
          </p:grpSpPr>
          <p:sp>
            <p:nvSpPr>
              <p:cNvPr id="9" name="Freeform 9"/>
              <p:cNvSpPr/>
              <p:nvPr/>
            </p:nvSpPr>
            <p:spPr>
              <a:xfrm>
                <a:off x="0" y="0"/>
                <a:ext cx="2553716" cy="254127"/>
              </a:xfrm>
              <a:custGeom>
                <a:avLst/>
                <a:gdLst/>
                <a:ahLst/>
                <a:cxnLst/>
                <a:rect l="l" t="t" r="r" b="b"/>
                <a:pathLst>
                  <a:path w="2553716" h="254127">
                    <a:moveTo>
                      <a:pt x="0" y="0"/>
                    </a:moveTo>
                    <a:lnTo>
                      <a:pt x="2553716" y="0"/>
                    </a:lnTo>
                    <a:lnTo>
                      <a:pt x="2553716" y="254127"/>
                    </a:lnTo>
                    <a:lnTo>
                      <a:pt x="0" y="254127"/>
                    </a:lnTo>
                    <a:lnTo>
                      <a:pt x="0" y="0"/>
                    </a:lnTo>
                    <a:close/>
                  </a:path>
                </a:pathLst>
              </a:custGeom>
              <a:blipFill>
                <a:blip r:embed="rId6"/>
                <a:stretch>
                  <a:fillRect r="1" b="9"/>
                </a:stretch>
              </a:blipFill>
            </p:spPr>
          </p:sp>
        </p:grpSp>
        <p:grpSp>
          <p:nvGrpSpPr>
            <p:cNvPr id="10" name="Group 10"/>
            <p:cNvGrpSpPr/>
            <p:nvPr/>
          </p:nvGrpSpPr>
          <p:grpSpPr>
            <a:xfrm>
              <a:off x="282221" y="8084380"/>
              <a:ext cx="61119" cy="61119"/>
              <a:chOff x="0" y="0"/>
              <a:chExt cx="47638" cy="47638"/>
            </a:xfrm>
          </p:grpSpPr>
          <p:sp>
            <p:nvSpPr>
              <p:cNvPr id="11" name="Freeform 11"/>
              <p:cNvSpPr/>
              <p:nvPr/>
            </p:nvSpPr>
            <p:spPr>
              <a:xfrm>
                <a:off x="0" y="0"/>
                <a:ext cx="47747" cy="47747"/>
              </a:xfrm>
              <a:custGeom>
                <a:avLst/>
                <a:gdLst/>
                <a:ahLst/>
                <a:cxnLst/>
                <a:rect l="l" t="t" r="r" b="b"/>
                <a:pathLst>
                  <a:path w="47747" h="47747">
                    <a:moveTo>
                      <a:pt x="47620" y="23873"/>
                    </a:moveTo>
                    <a:cubicBezTo>
                      <a:pt x="47620" y="27048"/>
                      <a:pt x="46985" y="30096"/>
                      <a:pt x="45842" y="33016"/>
                    </a:cubicBezTo>
                    <a:cubicBezTo>
                      <a:pt x="44699" y="35937"/>
                      <a:pt x="42921" y="38477"/>
                      <a:pt x="40636" y="40763"/>
                    </a:cubicBezTo>
                    <a:cubicBezTo>
                      <a:pt x="38350" y="43048"/>
                      <a:pt x="35810" y="44699"/>
                      <a:pt x="32889" y="45969"/>
                    </a:cubicBezTo>
                    <a:cubicBezTo>
                      <a:pt x="29969" y="47239"/>
                      <a:pt x="26921" y="47747"/>
                      <a:pt x="23746" y="47747"/>
                    </a:cubicBezTo>
                    <a:cubicBezTo>
                      <a:pt x="20572" y="47747"/>
                      <a:pt x="17524" y="47112"/>
                      <a:pt x="14603" y="45969"/>
                    </a:cubicBezTo>
                    <a:cubicBezTo>
                      <a:pt x="11683" y="44826"/>
                      <a:pt x="9270" y="42921"/>
                      <a:pt x="6984" y="40636"/>
                    </a:cubicBezTo>
                    <a:cubicBezTo>
                      <a:pt x="4698" y="38350"/>
                      <a:pt x="3048" y="35810"/>
                      <a:pt x="1778" y="32889"/>
                    </a:cubicBezTo>
                    <a:cubicBezTo>
                      <a:pt x="508" y="29969"/>
                      <a:pt x="0" y="26921"/>
                      <a:pt x="0" y="23873"/>
                    </a:cubicBezTo>
                    <a:cubicBezTo>
                      <a:pt x="0" y="20826"/>
                      <a:pt x="635" y="17651"/>
                      <a:pt x="1778" y="14730"/>
                    </a:cubicBezTo>
                    <a:cubicBezTo>
                      <a:pt x="2921" y="11810"/>
                      <a:pt x="4698" y="9270"/>
                      <a:pt x="6984" y="6984"/>
                    </a:cubicBezTo>
                    <a:cubicBezTo>
                      <a:pt x="9270" y="4698"/>
                      <a:pt x="11810" y="3048"/>
                      <a:pt x="14730" y="1778"/>
                    </a:cubicBezTo>
                    <a:cubicBezTo>
                      <a:pt x="17651" y="508"/>
                      <a:pt x="20699" y="0"/>
                      <a:pt x="23873" y="0"/>
                    </a:cubicBezTo>
                    <a:cubicBezTo>
                      <a:pt x="27048" y="0"/>
                      <a:pt x="30096" y="635"/>
                      <a:pt x="33016" y="1778"/>
                    </a:cubicBezTo>
                    <a:cubicBezTo>
                      <a:pt x="35937" y="2921"/>
                      <a:pt x="38477" y="4698"/>
                      <a:pt x="40763" y="6984"/>
                    </a:cubicBezTo>
                    <a:cubicBezTo>
                      <a:pt x="43048" y="9270"/>
                      <a:pt x="44699" y="11810"/>
                      <a:pt x="45969" y="14730"/>
                    </a:cubicBezTo>
                    <a:cubicBezTo>
                      <a:pt x="47239" y="17651"/>
                      <a:pt x="47747" y="20699"/>
                      <a:pt x="47747" y="23873"/>
                    </a:cubicBezTo>
                    <a:close/>
                  </a:path>
                </a:pathLst>
              </a:custGeom>
              <a:solidFill>
                <a:srgbClr val="1F3A5F"/>
              </a:solidFill>
            </p:spPr>
          </p:sp>
        </p:grpSp>
        <p:grpSp>
          <p:nvGrpSpPr>
            <p:cNvPr id="12" name="Group 12"/>
            <p:cNvGrpSpPr/>
            <p:nvPr/>
          </p:nvGrpSpPr>
          <p:grpSpPr>
            <a:xfrm>
              <a:off x="282221" y="8402195"/>
              <a:ext cx="61119" cy="61119"/>
              <a:chOff x="0" y="0"/>
              <a:chExt cx="47638" cy="47638"/>
            </a:xfrm>
          </p:grpSpPr>
          <p:sp>
            <p:nvSpPr>
              <p:cNvPr id="13" name="Freeform 13"/>
              <p:cNvSpPr/>
              <p:nvPr/>
            </p:nvSpPr>
            <p:spPr>
              <a:xfrm>
                <a:off x="0" y="0"/>
                <a:ext cx="47747" cy="47747"/>
              </a:xfrm>
              <a:custGeom>
                <a:avLst/>
                <a:gdLst/>
                <a:ahLst/>
                <a:cxnLst/>
                <a:rect l="l" t="t" r="r" b="b"/>
                <a:pathLst>
                  <a:path w="47747" h="47747">
                    <a:moveTo>
                      <a:pt x="47620" y="23873"/>
                    </a:moveTo>
                    <a:cubicBezTo>
                      <a:pt x="47620" y="27048"/>
                      <a:pt x="46985" y="30096"/>
                      <a:pt x="45842" y="33016"/>
                    </a:cubicBezTo>
                    <a:cubicBezTo>
                      <a:pt x="44699" y="35937"/>
                      <a:pt x="42921" y="38477"/>
                      <a:pt x="40636" y="40763"/>
                    </a:cubicBezTo>
                    <a:cubicBezTo>
                      <a:pt x="38350" y="43048"/>
                      <a:pt x="35810" y="44699"/>
                      <a:pt x="32889" y="45969"/>
                    </a:cubicBezTo>
                    <a:cubicBezTo>
                      <a:pt x="29969" y="47239"/>
                      <a:pt x="26921" y="47747"/>
                      <a:pt x="23746" y="47747"/>
                    </a:cubicBezTo>
                    <a:cubicBezTo>
                      <a:pt x="20572" y="47747"/>
                      <a:pt x="17524" y="47112"/>
                      <a:pt x="14603" y="45969"/>
                    </a:cubicBezTo>
                    <a:cubicBezTo>
                      <a:pt x="11683" y="44826"/>
                      <a:pt x="9270" y="42921"/>
                      <a:pt x="6984" y="40636"/>
                    </a:cubicBezTo>
                    <a:cubicBezTo>
                      <a:pt x="4698" y="38350"/>
                      <a:pt x="3048" y="35810"/>
                      <a:pt x="1778" y="32889"/>
                    </a:cubicBezTo>
                    <a:cubicBezTo>
                      <a:pt x="508" y="29969"/>
                      <a:pt x="0" y="26921"/>
                      <a:pt x="0" y="23873"/>
                    </a:cubicBezTo>
                    <a:cubicBezTo>
                      <a:pt x="0" y="20826"/>
                      <a:pt x="635" y="17651"/>
                      <a:pt x="1778" y="14730"/>
                    </a:cubicBezTo>
                    <a:cubicBezTo>
                      <a:pt x="2921" y="11810"/>
                      <a:pt x="4698" y="9270"/>
                      <a:pt x="6984" y="6984"/>
                    </a:cubicBezTo>
                    <a:cubicBezTo>
                      <a:pt x="9270" y="4698"/>
                      <a:pt x="11810" y="3048"/>
                      <a:pt x="14730" y="1778"/>
                    </a:cubicBezTo>
                    <a:cubicBezTo>
                      <a:pt x="17651" y="508"/>
                      <a:pt x="20699" y="0"/>
                      <a:pt x="23873" y="0"/>
                    </a:cubicBezTo>
                    <a:cubicBezTo>
                      <a:pt x="27048" y="0"/>
                      <a:pt x="30096" y="635"/>
                      <a:pt x="33016" y="1778"/>
                    </a:cubicBezTo>
                    <a:cubicBezTo>
                      <a:pt x="35937" y="2921"/>
                      <a:pt x="38477" y="4698"/>
                      <a:pt x="40763" y="6984"/>
                    </a:cubicBezTo>
                    <a:cubicBezTo>
                      <a:pt x="43048" y="9270"/>
                      <a:pt x="44699" y="11810"/>
                      <a:pt x="45969" y="14730"/>
                    </a:cubicBezTo>
                    <a:cubicBezTo>
                      <a:pt x="47239" y="17651"/>
                      <a:pt x="47747" y="20699"/>
                      <a:pt x="47747" y="23873"/>
                    </a:cubicBezTo>
                    <a:close/>
                  </a:path>
                </a:pathLst>
              </a:custGeom>
              <a:solidFill>
                <a:srgbClr val="1F3A5F"/>
              </a:solidFill>
            </p:spPr>
          </p:sp>
        </p:grpSp>
        <p:grpSp>
          <p:nvGrpSpPr>
            <p:cNvPr id="14" name="Group 14"/>
            <p:cNvGrpSpPr/>
            <p:nvPr/>
          </p:nvGrpSpPr>
          <p:grpSpPr>
            <a:xfrm>
              <a:off x="282221" y="9037812"/>
              <a:ext cx="61119" cy="61119"/>
              <a:chOff x="0" y="0"/>
              <a:chExt cx="47638" cy="47638"/>
            </a:xfrm>
          </p:grpSpPr>
          <p:sp>
            <p:nvSpPr>
              <p:cNvPr id="15" name="Freeform 15"/>
              <p:cNvSpPr/>
              <p:nvPr/>
            </p:nvSpPr>
            <p:spPr>
              <a:xfrm>
                <a:off x="0" y="0"/>
                <a:ext cx="47747" cy="47747"/>
              </a:xfrm>
              <a:custGeom>
                <a:avLst/>
                <a:gdLst/>
                <a:ahLst/>
                <a:cxnLst/>
                <a:rect l="l" t="t" r="r" b="b"/>
                <a:pathLst>
                  <a:path w="47747" h="47747">
                    <a:moveTo>
                      <a:pt x="47620" y="23873"/>
                    </a:moveTo>
                    <a:cubicBezTo>
                      <a:pt x="47620" y="27048"/>
                      <a:pt x="46985" y="30096"/>
                      <a:pt x="45842" y="33016"/>
                    </a:cubicBezTo>
                    <a:cubicBezTo>
                      <a:pt x="44699" y="35937"/>
                      <a:pt x="42921" y="38477"/>
                      <a:pt x="40636" y="40763"/>
                    </a:cubicBezTo>
                    <a:cubicBezTo>
                      <a:pt x="38350" y="43048"/>
                      <a:pt x="35810" y="44699"/>
                      <a:pt x="32889" y="45969"/>
                    </a:cubicBezTo>
                    <a:cubicBezTo>
                      <a:pt x="29969" y="47239"/>
                      <a:pt x="26921" y="47747"/>
                      <a:pt x="23746" y="47747"/>
                    </a:cubicBezTo>
                    <a:cubicBezTo>
                      <a:pt x="20572" y="47747"/>
                      <a:pt x="17524" y="47112"/>
                      <a:pt x="14603" y="45969"/>
                    </a:cubicBezTo>
                    <a:cubicBezTo>
                      <a:pt x="11683" y="44826"/>
                      <a:pt x="9270" y="42921"/>
                      <a:pt x="6984" y="40636"/>
                    </a:cubicBezTo>
                    <a:cubicBezTo>
                      <a:pt x="4698" y="38350"/>
                      <a:pt x="3048" y="35810"/>
                      <a:pt x="1778" y="32889"/>
                    </a:cubicBezTo>
                    <a:cubicBezTo>
                      <a:pt x="508" y="29969"/>
                      <a:pt x="0" y="26921"/>
                      <a:pt x="0" y="23873"/>
                    </a:cubicBezTo>
                    <a:cubicBezTo>
                      <a:pt x="0" y="20826"/>
                      <a:pt x="635" y="17651"/>
                      <a:pt x="1778" y="14730"/>
                    </a:cubicBezTo>
                    <a:cubicBezTo>
                      <a:pt x="2921" y="11810"/>
                      <a:pt x="4698" y="9270"/>
                      <a:pt x="6984" y="6984"/>
                    </a:cubicBezTo>
                    <a:cubicBezTo>
                      <a:pt x="9270" y="4698"/>
                      <a:pt x="11810" y="3048"/>
                      <a:pt x="14730" y="1778"/>
                    </a:cubicBezTo>
                    <a:cubicBezTo>
                      <a:pt x="17651" y="508"/>
                      <a:pt x="20699" y="0"/>
                      <a:pt x="23873" y="0"/>
                    </a:cubicBezTo>
                    <a:cubicBezTo>
                      <a:pt x="27048" y="0"/>
                      <a:pt x="30096" y="635"/>
                      <a:pt x="33016" y="1778"/>
                    </a:cubicBezTo>
                    <a:cubicBezTo>
                      <a:pt x="35937" y="2921"/>
                      <a:pt x="38477" y="4698"/>
                      <a:pt x="40763" y="6984"/>
                    </a:cubicBezTo>
                    <a:cubicBezTo>
                      <a:pt x="43048" y="9270"/>
                      <a:pt x="44699" y="11810"/>
                      <a:pt x="45969" y="14730"/>
                    </a:cubicBezTo>
                    <a:cubicBezTo>
                      <a:pt x="47239" y="17651"/>
                      <a:pt x="47747" y="20699"/>
                      <a:pt x="47747" y="23873"/>
                    </a:cubicBezTo>
                    <a:close/>
                  </a:path>
                </a:pathLst>
              </a:custGeom>
              <a:solidFill>
                <a:srgbClr val="1F3A5F"/>
              </a:solidFill>
            </p:spPr>
          </p:sp>
        </p:grpSp>
        <p:sp>
          <p:nvSpPr>
            <p:cNvPr id="16" name="Freeform 16"/>
            <p:cNvSpPr/>
            <p:nvPr/>
          </p:nvSpPr>
          <p:spPr>
            <a:xfrm>
              <a:off x="5292084" y="4571044"/>
              <a:ext cx="73338" cy="73338"/>
            </a:xfrm>
            <a:custGeom>
              <a:avLst/>
              <a:gdLst/>
              <a:ahLst/>
              <a:cxnLst/>
              <a:rect l="l" t="t" r="r" b="b"/>
              <a:pathLst>
                <a:path w="73338" h="73338">
                  <a:moveTo>
                    <a:pt x="0" y="0"/>
                  </a:moveTo>
                  <a:lnTo>
                    <a:pt x="73338" y="0"/>
                  </a:lnTo>
                  <a:lnTo>
                    <a:pt x="73338" y="73338"/>
                  </a:lnTo>
                  <a:lnTo>
                    <a:pt x="0" y="733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5292084" y="4888859"/>
              <a:ext cx="73338" cy="73338"/>
            </a:xfrm>
            <a:custGeom>
              <a:avLst/>
              <a:gdLst/>
              <a:ahLst/>
              <a:cxnLst/>
              <a:rect l="l" t="t" r="r" b="b"/>
              <a:pathLst>
                <a:path w="73338" h="73338">
                  <a:moveTo>
                    <a:pt x="0" y="0"/>
                  </a:moveTo>
                  <a:lnTo>
                    <a:pt x="73338" y="0"/>
                  </a:lnTo>
                  <a:lnTo>
                    <a:pt x="73338" y="73338"/>
                  </a:lnTo>
                  <a:lnTo>
                    <a:pt x="0" y="73338"/>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sp>
        <p:sp>
          <p:nvSpPr>
            <p:cNvPr id="18" name="Freeform 18"/>
            <p:cNvSpPr/>
            <p:nvPr/>
          </p:nvSpPr>
          <p:spPr>
            <a:xfrm>
              <a:off x="5292084" y="5206673"/>
              <a:ext cx="73338" cy="73338"/>
            </a:xfrm>
            <a:custGeom>
              <a:avLst/>
              <a:gdLst/>
              <a:ahLst/>
              <a:cxnLst/>
              <a:rect l="l" t="t" r="r" b="b"/>
              <a:pathLst>
                <a:path w="73338" h="73338">
                  <a:moveTo>
                    <a:pt x="0" y="0"/>
                  </a:moveTo>
                  <a:lnTo>
                    <a:pt x="73338" y="0"/>
                  </a:lnTo>
                  <a:lnTo>
                    <a:pt x="73338" y="73338"/>
                  </a:lnTo>
                  <a:lnTo>
                    <a:pt x="0" y="73338"/>
                  </a:lnTo>
                  <a:lnTo>
                    <a:pt x="0" y="0"/>
                  </a:lnTo>
                  <a:close/>
                </a:path>
              </a:pathLst>
            </a:custGeom>
            <a:blipFill>
              <a:blip r:embed="rId7">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196664" y="7283606"/>
              <a:ext cx="4638138" cy="651691"/>
            </a:xfrm>
            <a:prstGeom prst="rect">
              <a:avLst/>
            </a:prstGeom>
          </p:spPr>
          <p:txBody>
            <a:bodyPr lIns="0" tIns="0" rIns="0" bIns="0" rtlCol="0" anchor="t">
              <a:spAutoFit/>
            </a:bodyPr>
            <a:lstStyle/>
            <a:p>
              <a:pPr algn="l">
                <a:lnSpc>
                  <a:spcPts val="1299"/>
                </a:lnSpc>
              </a:pPr>
              <a:r>
                <a:rPr lang="en-US" sz="962">
                  <a:solidFill>
                    <a:srgbClr val="1F3A5F"/>
                  </a:solidFill>
                  <a:latin typeface="Open Sans 2"/>
                  <a:ea typeface="Open Sans 2"/>
                  <a:cs typeface="Open Sans 2"/>
                  <a:sym typeface="Open Sans 2"/>
                </a:rPr>
                <a:t>Les pays nordiques et certains États d’Europe centrale atteignent des </a:t>
              </a:r>
              <a:r>
                <a:rPr lang="en-US" sz="962" b="1">
                  <a:solidFill>
                    <a:srgbClr val="1F3A5F"/>
                  </a:solidFill>
                  <a:latin typeface="Open Sans 2 Bold"/>
                  <a:ea typeface="Open Sans 2 Bold"/>
                  <a:cs typeface="Open Sans 2 Bold"/>
                  <a:sym typeface="Open Sans 2 Bold"/>
                </a:rPr>
                <a:t>niveaux élevés de récupération</a:t>
              </a:r>
              <a:r>
                <a:rPr lang="en-US" sz="962">
                  <a:solidFill>
                    <a:srgbClr val="1F3A5F"/>
                  </a:solidFill>
                  <a:latin typeface="Open Sans 2"/>
                  <a:ea typeface="Open Sans 2"/>
                  <a:cs typeface="Open Sans 2"/>
                  <a:sym typeface="Open Sans 2"/>
                </a:rPr>
                <a:t>. </a:t>
              </a:r>
            </a:p>
            <a:p>
              <a:pPr algn="l">
                <a:lnSpc>
                  <a:spcPts val="1299"/>
                </a:lnSpc>
              </a:pPr>
              <a:r>
                <a:rPr lang="en-US" sz="962">
                  <a:solidFill>
                    <a:srgbClr val="1F3A5F"/>
                  </a:solidFill>
                  <a:latin typeface="Open Sans 2"/>
                  <a:ea typeface="Open Sans 2"/>
                  <a:cs typeface="Open Sans 2"/>
                  <a:sym typeface="Open Sans 2"/>
                </a:rPr>
                <a:t>Ces performances s’expliquent par :</a:t>
              </a:r>
            </a:p>
          </p:txBody>
        </p:sp>
        <p:sp>
          <p:nvSpPr>
            <p:cNvPr id="20" name="TextBox 20"/>
            <p:cNvSpPr txBox="1"/>
            <p:nvPr/>
          </p:nvSpPr>
          <p:spPr>
            <a:xfrm>
              <a:off x="473594" y="7982571"/>
              <a:ext cx="3326301" cy="221652"/>
            </a:xfrm>
            <a:prstGeom prst="rect">
              <a:avLst/>
            </a:prstGeom>
          </p:spPr>
          <p:txBody>
            <a:bodyPr lIns="0" tIns="0" rIns="0" bIns="0" rtlCol="0" anchor="t">
              <a:spAutoFit/>
            </a:bodyPr>
            <a:lstStyle/>
            <a:p>
              <a:pPr algn="l">
                <a:lnSpc>
                  <a:spcPts val="1347"/>
                </a:lnSpc>
              </a:pPr>
              <a:r>
                <a:rPr lang="en-US" sz="962">
                  <a:solidFill>
                    <a:srgbClr val="1F3A5F"/>
                  </a:solidFill>
                  <a:latin typeface="Open Sans 2"/>
                  <a:ea typeface="Open Sans 2"/>
                  <a:cs typeface="Open Sans 2"/>
                  <a:sym typeface="Open Sans 2"/>
                </a:rPr>
                <a:t>la mise en œuvre de la </a:t>
              </a:r>
              <a:r>
                <a:rPr lang="en-US" sz="962" i="1">
                  <a:solidFill>
                    <a:srgbClr val="1F3A5F"/>
                  </a:solidFill>
                  <a:latin typeface="Open Sans 2 Italics"/>
                  <a:ea typeface="Open Sans 2 Italics"/>
                  <a:cs typeface="Open Sans 2 Italics"/>
                  <a:sym typeface="Open Sans 2 Italics"/>
                </a:rPr>
                <a:t>Directive 2012/19/EU</a:t>
              </a:r>
            </a:p>
          </p:txBody>
        </p:sp>
        <p:sp>
          <p:nvSpPr>
            <p:cNvPr id="21" name="TextBox 21"/>
            <p:cNvSpPr txBox="1"/>
            <p:nvPr/>
          </p:nvSpPr>
          <p:spPr>
            <a:xfrm>
              <a:off x="473594" y="8300862"/>
              <a:ext cx="317509" cy="221163"/>
            </a:xfrm>
            <a:prstGeom prst="rect">
              <a:avLst/>
            </a:prstGeom>
          </p:spPr>
          <p:txBody>
            <a:bodyPr lIns="0" tIns="0" rIns="0" bIns="0" rtlCol="0" anchor="t">
              <a:spAutoFit/>
            </a:bodyPr>
            <a:lstStyle/>
            <a:p>
              <a:pPr algn="l">
                <a:lnSpc>
                  <a:spcPts val="1347"/>
                </a:lnSpc>
              </a:pPr>
              <a:r>
                <a:rPr lang="en-US" sz="962">
                  <a:solidFill>
                    <a:srgbClr val="1F3A5F"/>
                  </a:solidFill>
                  <a:latin typeface="Open Sans 2"/>
                  <a:ea typeface="Open Sans 2"/>
                  <a:cs typeface="Open Sans 2"/>
                  <a:sym typeface="Open Sans 2"/>
                </a:rPr>
                <a:t>des </a:t>
              </a:r>
            </a:p>
          </p:txBody>
        </p:sp>
        <p:sp>
          <p:nvSpPr>
            <p:cNvPr id="22" name="TextBox 22"/>
            <p:cNvSpPr txBox="1"/>
            <p:nvPr/>
          </p:nvSpPr>
          <p:spPr>
            <a:xfrm>
              <a:off x="971931" y="8300862"/>
              <a:ext cx="764429" cy="221163"/>
            </a:xfrm>
            <a:prstGeom prst="rect">
              <a:avLst/>
            </a:prstGeom>
          </p:spPr>
          <p:txBody>
            <a:bodyPr lIns="0" tIns="0" rIns="0" bIns="0" rtlCol="0" anchor="t">
              <a:spAutoFit/>
            </a:bodyPr>
            <a:lstStyle/>
            <a:p>
              <a:pPr algn="l">
                <a:lnSpc>
                  <a:spcPts val="1347"/>
                </a:lnSpc>
              </a:pPr>
              <a:r>
                <a:rPr lang="en-US" sz="962">
                  <a:solidFill>
                    <a:srgbClr val="1F3A5F"/>
                  </a:solidFill>
                  <a:latin typeface="Open Sans 2"/>
                  <a:ea typeface="Open Sans 2"/>
                  <a:cs typeface="Open Sans 2"/>
                  <a:sym typeface="Open Sans 2"/>
                </a:rPr>
                <a:t>systèmes </a:t>
              </a:r>
            </a:p>
          </p:txBody>
        </p:sp>
        <p:sp>
          <p:nvSpPr>
            <p:cNvPr id="23" name="TextBox 23"/>
            <p:cNvSpPr txBox="1"/>
            <p:nvPr/>
          </p:nvSpPr>
          <p:spPr>
            <a:xfrm>
              <a:off x="1908427" y="8300862"/>
              <a:ext cx="238233" cy="221163"/>
            </a:xfrm>
            <a:prstGeom prst="rect">
              <a:avLst/>
            </a:prstGeom>
          </p:spPr>
          <p:txBody>
            <a:bodyPr lIns="0" tIns="0" rIns="0" bIns="0" rtlCol="0" anchor="t">
              <a:spAutoFit/>
            </a:bodyPr>
            <a:lstStyle/>
            <a:p>
              <a:pPr algn="l">
                <a:lnSpc>
                  <a:spcPts val="1347"/>
                </a:lnSpc>
              </a:pPr>
              <a:r>
                <a:rPr lang="en-US" sz="962">
                  <a:solidFill>
                    <a:srgbClr val="1F3A5F"/>
                  </a:solidFill>
                  <a:latin typeface="Open Sans 2"/>
                  <a:ea typeface="Open Sans 2"/>
                  <a:cs typeface="Open Sans 2"/>
                  <a:sym typeface="Open Sans 2"/>
                </a:rPr>
                <a:t>de </a:t>
              </a:r>
            </a:p>
          </p:txBody>
        </p:sp>
        <p:sp>
          <p:nvSpPr>
            <p:cNvPr id="24" name="TextBox 24"/>
            <p:cNvSpPr txBox="1"/>
            <p:nvPr/>
          </p:nvSpPr>
          <p:spPr>
            <a:xfrm>
              <a:off x="2329089" y="8304443"/>
              <a:ext cx="1261496" cy="221163"/>
            </a:xfrm>
            <a:prstGeom prst="rect">
              <a:avLst/>
            </a:prstGeom>
          </p:spPr>
          <p:txBody>
            <a:bodyPr lIns="0" tIns="0" rIns="0" bIns="0" rtlCol="0" anchor="t">
              <a:spAutoFit/>
            </a:bodyPr>
            <a:lstStyle/>
            <a:p>
              <a:pPr algn="l">
                <a:lnSpc>
                  <a:spcPts val="1347"/>
                </a:lnSpc>
              </a:pPr>
              <a:r>
                <a:rPr lang="en-US" sz="962" b="1">
                  <a:solidFill>
                    <a:srgbClr val="1F3A5F"/>
                  </a:solidFill>
                  <a:latin typeface="Open Sans 2 Bold"/>
                  <a:ea typeface="Open Sans 2 Bold"/>
                  <a:cs typeface="Open Sans 2 Bold"/>
                  <a:sym typeface="Open Sans 2 Bold"/>
                </a:rPr>
                <a:t>Responsabilité </a:t>
              </a:r>
            </a:p>
          </p:txBody>
        </p:sp>
        <p:sp>
          <p:nvSpPr>
            <p:cNvPr id="25" name="TextBox 25"/>
            <p:cNvSpPr txBox="1"/>
            <p:nvPr/>
          </p:nvSpPr>
          <p:spPr>
            <a:xfrm>
              <a:off x="3752901" y="8304443"/>
              <a:ext cx="605558" cy="221163"/>
            </a:xfrm>
            <a:prstGeom prst="rect">
              <a:avLst/>
            </a:prstGeom>
          </p:spPr>
          <p:txBody>
            <a:bodyPr lIns="0" tIns="0" rIns="0" bIns="0" rtlCol="0" anchor="t">
              <a:spAutoFit/>
            </a:bodyPr>
            <a:lstStyle/>
            <a:p>
              <a:pPr algn="l">
                <a:lnSpc>
                  <a:spcPts val="1347"/>
                </a:lnSpc>
              </a:pPr>
              <a:r>
                <a:rPr lang="en-US" sz="962" b="1">
                  <a:solidFill>
                    <a:srgbClr val="1F3A5F"/>
                  </a:solidFill>
                  <a:latin typeface="Open Sans 2 Bold"/>
                  <a:ea typeface="Open Sans 2 Bold"/>
                  <a:cs typeface="Open Sans 2 Bold"/>
                  <a:sym typeface="Open Sans 2 Bold"/>
                </a:rPr>
                <a:t>Élargie </a:t>
              </a:r>
            </a:p>
          </p:txBody>
        </p:sp>
        <p:sp>
          <p:nvSpPr>
            <p:cNvPr id="26" name="TextBox 26"/>
            <p:cNvSpPr txBox="1"/>
            <p:nvPr/>
          </p:nvSpPr>
          <p:spPr>
            <a:xfrm>
              <a:off x="4533642" y="8304443"/>
              <a:ext cx="214394" cy="221163"/>
            </a:xfrm>
            <a:prstGeom prst="rect">
              <a:avLst/>
            </a:prstGeom>
          </p:spPr>
          <p:txBody>
            <a:bodyPr lIns="0" tIns="0" rIns="0" bIns="0" rtlCol="0" anchor="t">
              <a:spAutoFit/>
            </a:bodyPr>
            <a:lstStyle/>
            <a:p>
              <a:pPr algn="l">
                <a:lnSpc>
                  <a:spcPts val="1347"/>
                </a:lnSpc>
              </a:pPr>
              <a:r>
                <a:rPr lang="en-US" sz="962" b="1">
                  <a:solidFill>
                    <a:srgbClr val="1F3A5F"/>
                  </a:solidFill>
                  <a:latin typeface="Open Sans 2 Bold"/>
                  <a:ea typeface="Open Sans 2 Bold"/>
                  <a:cs typeface="Open Sans 2 Bold"/>
                  <a:sym typeface="Open Sans 2 Bold"/>
                </a:rPr>
                <a:t>du</a:t>
              </a:r>
            </a:p>
          </p:txBody>
        </p:sp>
        <p:sp>
          <p:nvSpPr>
            <p:cNvPr id="27" name="TextBox 27"/>
            <p:cNvSpPr txBox="1"/>
            <p:nvPr/>
          </p:nvSpPr>
          <p:spPr>
            <a:xfrm>
              <a:off x="473594" y="8571040"/>
              <a:ext cx="3095057" cy="590183"/>
            </a:xfrm>
            <a:prstGeom prst="rect">
              <a:avLst/>
            </a:prstGeom>
          </p:spPr>
          <p:txBody>
            <a:bodyPr lIns="0" tIns="0" rIns="0" bIns="0" rtlCol="0" anchor="t">
              <a:spAutoFit/>
            </a:bodyPr>
            <a:lstStyle/>
            <a:p>
              <a:pPr algn="l">
                <a:lnSpc>
                  <a:spcPts val="1876"/>
                </a:lnSpc>
              </a:pPr>
              <a:r>
                <a:rPr lang="en-US" sz="962" b="1">
                  <a:solidFill>
                    <a:srgbClr val="1F3A5F"/>
                  </a:solidFill>
                  <a:latin typeface="Open Sans 2 Bold"/>
                  <a:ea typeface="Open Sans 2 Bold"/>
                  <a:cs typeface="Open Sans 2 Bold"/>
                  <a:sym typeface="Open Sans 2 Bold"/>
                </a:rPr>
                <a:t>Producteur</a:t>
              </a:r>
              <a:r>
                <a:rPr lang="en-US" sz="962">
                  <a:solidFill>
                    <a:srgbClr val="1F3A5F"/>
                  </a:solidFill>
                  <a:latin typeface="Open Sans 2"/>
                  <a:ea typeface="Open Sans 2"/>
                  <a:cs typeface="Open Sans 2"/>
                  <a:sym typeface="Open Sans 2"/>
                </a:rPr>
                <a:t> (REP) structurés</a:t>
              </a:r>
            </a:p>
            <a:p>
              <a:pPr algn="l">
                <a:lnSpc>
                  <a:spcPts val="1876"/>
                </a:lnSpc>
              </a:pPr>
              <a:r>
                <a:rPr lang="en-US" sz="962">
                  <a:solidFill>
                    <a:srgbClr val="1F3A5F"/>
                  </a:solidFill>
                  <a:latin typeface="Open Sans 2"/>
                  <a:ea typeface="Open Sans 2"/>
                  <a:cs typeface="Open Sans 2"/>
                  <a:sym typeface="Open Sans 2"/>
                </a:rPr>
                <a:t>une </a:t>
              </a:r>
              <a:r>
                <a:rPr lang="en-US" sz="962" b="1">
                  <a:solidFill>
                    <a:srgbClr val="1F3A5F"/>
                  </a:solidFill>
                  <a:latin typeface="Open Sans 2 Bold"/>
                  <a:ea typeface="Open Sans 2 Bold"/>
                  <a:cs typeface="Open Sans 2 Bold"/>
                  <a:sym typeface="Open Sans 2 Bold"/>
                </a:rPr>
                <a:t>sensibilisation </a:t>
              </a:r>
              <a:r>
                <a:rPr lang="en-US" sz="962">
                  <a:solidFill>
                    <a:srgbClr val="1F3A5F"/>
                  </a:solidFill>
                  <a:latin typeface="Open Sans 2"/>
                  <a:ea typeface="Open Sans 2"/>
                  <a:cs typeface="Open Sans 2"/>
                  <a:sym typeface="Open Sans 2"/>
                </a:rPr>
                <a:t>accrue des citoyens</a:t>
              </a:r>
            </a:p>
          </p:txBody>
        </p:sp>
        <p:sp>
          <p:nvSpPr>
            <p:cNvPr id="28" name="TextBox 28"/>
            <p:cNvSpPr txBox="1"/>
            <p:nvPr/>
          </p:nvSpPr>
          <p:spPr>
            <a:xfrm>
              <a:off x="196664" y="9434945"/>
              <a:ext cx="4638187" cy="651691"/>
            </a:xfrm>
            <a:prstGeom prst="rect">
              <a:avLst/>
            </a:prstGeom>
          </p:spPr>
          <p:txBody>
            <a:bodyPr lIns="0" tIns="0" rIns="0" bIns="0" rtlCol="0" anchor="t">
              <a:spAutoFit/>
            </a:bodyPr>
            <a:lstStyle/>
            <a:p>
              <a:pPr algn="just">
                <a:lnSpc>
                  <a:spcPts val="1299"/>
                </a:lnSpc>
              </a:pPr>
              <a:r>
                <a:rPr lang="en-US" sz="962">
                  <a:solidFill>
                    <a:srgbClr val="1F3A5F"/>
                  </a:solidFill>
                  <a:latin typeface="Open Sans 2"/>
                  <a:ea typeface="Open Sans 2"/>
                  <a:cs typeface="Open Sans 2"/>
                  <a:sym typeface="Open Sans 2"/>
                </a:rPr>
                <a:t>Dans plusieurs pays, un écart significatif persiste entre production et collecte, révélant des pertes vers les filières informelles ou le stockage domestique.</a:t>
              </a:r>
            </a:p>
          </p:txBody>
        </p:sp>
        <p:sp>
          <p:nvSpPr>
            <p:cNvPr id="29" name="TextBox 29"/>
            <p:cNvSpPr txBox="1"/>
            <p:nvPr/>
          </p:nvSpPr>
          <p:spPr>
            <a:xfrm>
              <a:off x="297165" y="1602055"/>
              <a:ext cx="9289571" cy="1311758"/>
            </a:xfrm>
            <a:prstGeom prst="rect">
              <a:avLst/>
            </a:prstGeom>
          </p:spPr>
          <p:txBody>
            <a:bodyPr lIns="0" tIns="0" rIns="0" bIns="0" rtlCol="0" anchor="t">
              <a:spAutoFit/>
            </a:bodyPr>
            <a:lstStyle/>
            <a:p>
              <a:pPr algn="just">
                <a:lnSpc>
                  <a:spcPts val="1299"/>
                </a:lnSpc>
              </a:pPr>
              <a:r>
                <a:rPr lang="en-US" sz="962">
                  <a:solidFill>
                    <a:srgbClr val="1F3A5F"/>
                  </a:solidFill>
                  <a:latin typeface="Open Sans 2"/>
                  <a:ea typeface="Open Sans 2"/>
                  <a:cs typeface="Open Sans 2"/>
                  <a:sym typeface="Open Sans 2"/>
                </a:rPr>
                <a:t>Les déchets d’équipements électriques et électroniques (</a:t>
              </a:r>
              <a:r>
                <a:rPr lang="en-US" sz="962" b="1">
                  <a:solidFill>
                    <a:srgbClr val="1F3A5F"/>
                  </a:solidFill>
                  <a:latin typeface="Open Sans 2 Bold"/>
                  <a:ea typeface="Open Sans 2 Bold"/>
                  <a:cs typeface="Open Sans 2 Bold"/>
                  <a:sym typeface="Open Sans 2 Bold"/>
                </a:rPr>
                <a:t>DEEE</a:t>
              </a:r>
              <a:r>
                <a:rPr lang="en-US" sz="962">
                  <a:solidFill>
                    <a:srgbClr val="1F3A5F"/>
                  </a:solidFill>
                  <a:latin typeface="Open Sans 2"/>
                  <a:ea typeface="Open Sans 2"/>
                  <a:cs typeface="Open Sans 2"/>
                  <a:sym typeface="Open Sans 2"/>
                </a:rPr>
                <a:t>) constituent l’un des flux de déchets connaissant </a:t>
              </a:r>
              <a:r>
                <a:rPr lang="en-US" sz="962" b="1">
                  <a:solidFill>
                    <a:srgbClr val="1F3A5F"/>
                  </a:solidFill>
                  <a:latin typeface="Open Sans 2 Bold"/>
                  <a:ea typeface="Open Sans 2 Bold"/>
                  <a:cs typeface="Open Sans 2 Bold"/>
                  <a:sym typeface="Open Sans 2 Bold"/>
                </a:rPr>
                <a:t>la croissance la plus rapide au monde</a:t>
              </a:r>
              <a:r>
                <a:rPr lang="en-US" sz="962">
                  <a:solidFill>
                    <a:srgbClr val="1F3A5F"/>
                  </a:solidFill>
                  <a:latin typeface="Open Sans 2"/>
                  <a:ea typeface="Open Sans 2"/>
                  <a:cs typeface="Open Sans 2"/>
                  <a:sym typeface="Open Sans 2"/>
                </a:rPr>
                <a:t>. En Europe, l’augmentation du taux d’équipement des ménages, l’innovation technologique rapide ainsi que le raccourcissement des cycles de vie des produits contribuent à une production croissante de déchets électroniques.</a:t>
              </a:r>
            </a:p>
            <a:p>
              <a:pPr algn="just">
                <a:lnSpc>
                  <a:spcPts val="1299"/>
                </a:lnSpc>
              </a:pPr>
              <a:r>
                <a:rPr lang="en-US" sz="962">
                  <a:solidFill>
                    <a:srgbClr val="1F3A5F"/>
                  </a:solidFill>
                  <a:latin typeface="Open Sans 2"/>
                  <a:ea typeface="Open Sans 2"/>
                  <a:cs typeface="Open Sans 2"/>
                  <a:sym typeface="Open Sans 2"/>
                </a:rPr>
                <a:t>Selon le </a:t>
              </a:r>
              <a:r>
                <a:rPr lang="en-US" sz="962" i="1">
                  <a:solidFill>
                    <a:srgbClr val="1F3A5F"/>
                  </a:solidFill>
                  <a:latin typeface="Open Sans 2 Italics"/>
                  <a:ea typeface="Open Sans 2 Italics"/>
                  <a:cs typeface="Open Sans 2 Italics"/>
                  <a:sym typeface="Open Sans 2 Italics"/>
                </a:rPr>
                <a:t>Global E-waste Monitor</a:t>
              </a:r>
              <a:r>
                <a:rPr lang="en-US" sz="962">
                  <a:solidFill>
                    <a:srgbClr val="1F3A5F"/>
                  </a:solidFill>
                  <a:latin typeface="Open Sans 2"/>
                  <a:ea typeface="Open Sans 2"/>
                  <a:cs typeface="Open Sans 2"/>
                  <a:sym typeface="Open Sans 2"/>
                </a:rPr>
                <a:t> </a:t>
              </a:r>
              <a:r>
                <a:rPr lang="en-US" sz="962" i="1">
                  <a:solidFill>
                    <a:srgbClr val="1F3A5F"/>
                  </a:solidFill>
                  <a:latin typeface="Open Sans 2 Italics"/>
                  <a:ea typeface="Open Sans 2 Italics"/>
                  <a:cs typeface="Open Sans 2 Italics"/>
                  <a:sym typeface="Open Sans 2 Italics"/>
                </a:rPr>
                <a:t>(2024)</a:t>
              </a:r>
              <a:r>
                <a:rPr lang="en-US" sz="962">
                  <a:solidFill>
                    <a:srgbClr val="1F3A5F"/>
                  </a:solidFill>
                  <a:latin typeface="Open Sans 2"/>
                  <a:ea typeface="Open Sans 2"/>
                  <a:cs typeface="Open Sans 2"/>
                  <a:sym typeface="Open Sans 2"/>
                </a:rPr>
                <a:t>, l’Europe figure parmi les régions </a:t>
              </a:r>
              <a:r>
                <a:rPr lang="en-US" sz="962" b="1">
                  <a:solidFill>
                    <a:srgbClr val="1F3A5F"/>
                  </a:solidFill>
                  <a:latin typeface="Open Sans 2 Bold"/>
                  <a:ea typeface="Open Sans 2 Bold"/>
                  <a:cs typeface="Open Sans 2 Bold"/>
                  <a:sym typeface="Open Sans 2 Bold"/>
                </a:rPr>
                <a:t>générant le plus de DEEE</a:t>
              </a:r>
              <a:r>
                <a:rPr lang="en-US" sz="962">
                  <a:solidFill>
                    <a:srgbClr val="1F3A5F"/>
                  </a:solidFill>
                  <a:latin typeface="Open Sans 2"/>
                  <a:ea typeface="Open Sans 2"/>
                  <a:cs typeface="Open Sans 2"/>
                  <a:sym typeface="Open Sans 2"/>
                </a:rPr>
                <a:t> par habitant au</a:t>
              </a:r>
            </a:p>
            <a:p>
              <a:pPr algn="just">
                <a:lnSpc>
                  <a:spcPts val="1299"/>
                </a:lnSpc>
              </a:pPr>
              <a:r>
                <a:rPr lang="en-US" sz="962">
                  <a:solidFill>
                    <a:srgbClr val="1F3A5F"/>
                  </a:solidFill>
                  <a:latin typeface="Open Sans 2"/>
                  <a:ea typeface="Open Sans 2"/>
                  <a:cs typeface="Open Sans 2"/>
                  <a:sym typeface="Open Sans 2"/>
                </a:rPr>
                <a:t>niveau mondial.</a:t>
              </a:r>
            </a:p>
          </p:txBody>
        </p:sp>
        <p:sp>
          <p:nvSpPr>
            <p:cNvPr id="30" name="TextBox 30"/>
            <p:cNvSpPr txBox="1"/>
            <p:nvPr/>
          </p:nvSpPr>
          <p:spPr>
            <a:xfrm>
              <a:off x="4716486" y="10634454"/>
              <a:ext cx="4781931" cy="1751811"/>
            </a:xfrm>
            <a:prstGeom prst="rect">
              <a:avLst/>
            </a:prstGeom>
          </p:spPr>
          <p:txBody>
            <a:bodyPr lIns="0" tIns="0" rIns="0" bIns="0" rtlCol="0" anchor="t">
              <a:spAutoFit/>
            </a:bodyPr>
            <a:lstStyle/>
            <a:p>
              <a:pPr algn="l">
                <a:lnSpc>
                  <a:spcPts val="1299"/>
                </a:lnSpc>
              </a:pPr>
              <a:r>
                <a:rPr lang="en-US" sz="962">
                  <a:solidFill>
                    <a:srgbClr val="1F3A5F"/>
                  </a:solidFill>
                  <a:latin typeface="Open Sans 2"/>
                  <a:ea typeface="Open Sans 2"/>
                  <a:cs typeface="Open Sans 2"/>
                  <a:sym typeface="Open Sans 2"/>
                </a:rPr>
                <a:t>Le </a:t>
              </a:r>
              <a:r>
                <a:rPr lang="en-US" sz="962" b="1">
                  <a:solidFill>
                    <a:srgbClr val="1F3A5F"/>
                  </a:solidFill>
                  <a:latin typeface="Open Sans 2 Bold"/>
                  <a:ea typeface="Open Sans 2 Bold"/>
                  <a:cs typeface="Open Sans 2 Bold"/>
                  <a:sym typeface="Open Sans 2 Bold"/>
                </a:rPr>
                <a:t>taux de collecte</a:t>
              </a:r>
              <a:r>
                <a:rPr lang="en-US" sz="962">
                  <a:solidFill>
                    <a:srgbClr val="1F3A5F"/>
                  </a:solidFill>
                  <a:latin typeface="Open Sans 2"/>
                  <a:ea typeface="Open Sans 2"/>
                  <a:cs typeface="Open Sans 2"/>
                  <a:sym typeface="Open Sans 2"/>
                </a:rPr>
                <a:t> permet d’évaluer la performance des systèmes nationaux :</a:t>
              </a:r>
            </a:p>
            <a:p>
              <a:pPr algn="l" rtl="1">
                <a:lnSpc>
                  <a:spcPts val="1299"/>
                </a:lnSpc>
              </a:pPr>
              <a:endParaRPr lang="en-US" sz="962">
                <a:solidFill>
                  <a:srgbClr val="1F3A5F"/>
                </a:solidFill>
                <a:latin typeface="Open Sans 2"/>
                <a:ea typeface="Open Sans 2"/>
                <a:cs typeface="Open Sans 2"/>
                <a:sym typeface="Open Sans 2"/>
              </a:endParaRPr>
            </a:p>
            <a:p>
              <a:pPr algn="l">
                <a:lnSpc>
                  <a:spcPts val="1299"/>
                </a:lnSpc>
              </a:pPr>
              <a:r>
                <a:rPr lang="en-US" sz="962" spc="12">
                  <a:solidFill>
                    <a:srgbClr val="1F3A5F"/>
                  </a:solidFill>
                  <a:latin typeface="Open Sans 2"/>
                  <a:ea typeface="Open Sans 2"/>
                  <a:cs typeface="Open Sans 2"/>
                  <a:sym typeface="Open Sans 2"/>
                </a:rPr>
                <a:t>Un taux élevé traduit une </a:t>
              </a:r>
              <a:r>
                <a:rPr lang="en-US" sz="962" b="1" spc="12">
                  <a:solidFill>
                    <a:srgbClr val="1F3A5F"/>
                  </a:solidFill>
                  <a:latin typeface="Open Sans 2 Bold"/>
                  <a:ea typeface="Open Sans 2 Bold"/>
                  <a:cs typeface="Open Sans 2 Bold"/>
                  <a:sym typeface="Open Sans 2 Bold"/>
                </a:rPr>
                <a:t>meilleure captation des déchets </a:t>
              </a:r>
              <a:r>
                <a:rPr lang="en-US" sz="962" spc="12">
                  <a:solidFill>
                    <a:srgbClr val="1F3A5F"/>
                  </a:solidFill>
                  <a:latin typeface="Open Sans 2"/>
                  <a:ea typeface="Open Sans 2"/>
                  <a:cs typeface="Open Sans 2"/>
                  <a:sym typeface="Open Sans 2"/>
                </a:rPr>
                <a:t>générés et un </a:t>
              </a:r>
              <a:r>
                <a:rPr lang="en-US" sz="962" b="1" spc="12">
                  <a:solidFill>
                    <a:srgbClr val="1F3A5F"/>
                  </a:solidFill>
                  <a:latin typeface="Open Sans 2 Bold"/>
                  <a:ea typeface="Open Sans 2 Bold"/>
                  <a:cs typeface="Open Sans 2 Bold"/>
                  <a:sym typeface="Open Sans 2 Bold"/>
                </a:rPr>
                <a:t>potentiel accru de recyclage</a:t>
              </a:r>
              <a:r>
                <a:rPr lang="en-US" sz="962" spc="12">
                  <a:solidFill>
                    <a:srgbClr val="1F3A5F"/>
                  </a:solidFill>
                  <a:latin typeface="Open Sans 2"/>
                  <a:ea typeface="Open Sans 2"/>
                  <a:cs typeface="Open Sans 2"/>
                  <a:sym typeface="Open Sans 2"/>
                </a:rPr>
                <a:t> des matières critiques (cuivre, lithium, terres rares).</a:t>
              </a:r>
            </a:p>
            <a:p>
              <a:pPr algn="l">
                <a:lnSpc>
                  <a:spcPts val="1299"/>
                </a:lnSpc>
              </a:pPr>
              <a:r>
                <a:rPr lang="en-US" sz="962" spc="12">
                  <a:solidFill>
                    <a:srgbClr val="1F3A5F"/>
                  </a:solidFill>
                  <a:latin typeface="Open Sans 2"/>
                  <a:ea typeface="Open Sans 2"/>
                  <a:cs typeface="Open Sans 2"/>
                  <a:sym typeface="Open Sans 2"/>
                </a:rPr>
                <a:t>Selon </a:t>
              </a:r>
              <a:r>
                <a:rPr lang="en-US" sz="962" i="1" spc="12">
                  <a:solidFill>
                    <a:srgbClr val="1F3A5F"/>
                  </a:solidFill>
                  <a:latin typeface="Open Sans 2 Italics"/>
                  <a:ea typeface="Open Sans 2 Italics"/>
                  <a:cs typeface="Open Sans 2 Italics"/>
                  <a:sym typeface="Open Sans 2 Italics"/>
                </a:rPr>
                <a:t>Eurostat</a:t>
              </a:r>
              <a:r>
                <a:rPr lang="en-US" sz="962" spc="12">
                  <a:solidFill>
                    <a:srgbClr val="1F3A5F"/>
                  </a:solidFill>
                  <a:latin typeface="Open Sans 2"/>
                  <a:ea typeface="Open Sans 2"/>
                  <a:cs typeface="Open Sans 2"/>
                  <a:sym typeface="Open Sans 2"/>
                </a:rPr>
                <a:t>, les écarts entre États membres demeurent importants malgré un cadre réglementaire harmonisé.</a:t>
              </a:r>
            </a:p>
          </p:txBody>
        </p:sp>
        <p:sp>
          <p:nvSpPr>
            <p:cNvPr id="31" name="TextBox 31"/>
            <p:cNvSpPr txBox="1"/>
            <p:nvPr/>
          </p:nvSpPr>
          <p:spPr>
            <a:xfrm>
              <a:off x="4943710" y="3776379"/>
              <a:ext cx="4652447" cy="651691"/>
            </a:xfrm>
            <a:prstGeom prst="rect">
              <a:avLst/>
            </a:prstGeom>
          </p:spPr>
          <p:txBody>
            <a:bodyPr lIns="0" tIns="0" rIns="0" bIns="0" rtlCol="0" anchor="t">
              <a:spAutoFit/>
            </a:bodyPr>
            <a:lstStyle/>
            <a:p>
              <a:pPr algn="l">
                <a:lnSpc>
                  <a:spcPts val="1299"/>
                </a:lnSpc>
              </a:pPr>
              <a:r>
                <a:rPr lang="en-US" sz="962">
                  <a:solidFill>
                    <a:srgbClr val="1F3A5F"/>
                  </a:solidFill>
                  <a:latin typeface="Open Sans 2"/>
                  <a:ea typeface="Open Sans 2"/>
                  <a:cs typeface="Open Sans 2"/>
                  <a:sym typeface="Open Sans 2"/>
                </a:rPr>
                <a:t>Les pays d’Europe occidentale et nordique affichent les </a:t>
              </a:r>
              <a:r>
                <a:rPr lang="en-US" sz="962" b="1">
                  <a:solidFill>
                    <a:srgbClr val="1F3A5F"/>
                  </a:solidFill>
                  <a:latin typeface="Open Sans 2 Bold"/>
                  <a:ea typeface="Open Sans 2 Bold"/>
                  <a:cs typeface="Open Sans 2 Bold"/>
                  <a:sym typeface="Open Sans 2 Bold"/>
                </a:rPr>
                <a:t>volumes les plus élevés de DEEE par habitant</a:t>
              </a:r>
              <a:r>
                <a:rPr lang="en-US" sz="962">
                  <a:solidFill>
                    <a:srgbClr val="1F3A5F"/>
                  </a:solidFill>
                  <a:latin typeface="Open Sans 2"/>
                  <a:ea typeface="Open Sans 2"/>
                  <a:cs typeface="Open Sans 2"/>
                  <a:sym typeface="Open Sans 2"/>
                </a:rPr>
                <a:t>.</a:t>
              </a:r>
            </a:p>
            <a:p>
              <a:pPr algn="l">
                <a:lnSpc>
                  <a:spcPts val="1299"/>
                </a:lnSpc>
              </a:pPr>
              <a:r>
                <a:rPr lang="en-US" sz="962">
                  <a:solidFill>
                    <a:srgbClr val="1F3A5F"/>
                  </a:solidFill>
                  <a:latin typeface="Open Sans 2"/>
                  <a:ea typeface="Open Sans 2"/>
                  <a:cs typeface="Open Sans 2"/>
                  <a:sym typeface="Open Sans 2"/>
                </a:rPr>
                <a:t>Cette production importante s’explique principalement par :</a:t>
              </a:r>
            </a:p>
          </p:txBody>
        </p:sp>
        <p:sp>
          <p:nvSpPr>
            <p:cNvPr id="32" name="TextBox 32"/>
            <p:cNvSpPr txBox="1"/>
            <p:nvPr/>
          </p:nvSpPr>
          <p:spPr>
            <a:xfrm>
              <a:off x="5497777" y="4428196"/>
              <a:ext cx="3759743" cy="907998"/>
            </a:xfrm>
            <a:prstGeom prst="rect">
              <a:avLst/>
            </a:prstGeom>
          </p:spPr>
          <p:txBody>
            <a:bodyPr lIns="0" tIns="0" rIns="0" bIns="0" rtlCol="0" anchor="t">
              <a:spAutoFit/>
            </a:bodyPr>
            <a:lstStyle/>
            <a:p>
              <a:pPr algn="l">
                <a:lnSpc>
                  <a:spcPts val="1876"/>
                </a:lnSpc>
              </a:pPr>
              <a:r>
                <a:rPr lang="en-US" sz="962">
                  <a:solidFill>
                    <a:srgbClr val="1F3A5F"/>
                  </a:solidFill>
                  <a:latin typeface="Open Sans 2"/>
                  <a:ea typeface="Open Sans 2"/>
                  <a:cs typeface="Open Sans 2"/>
                  <a:sym typeface="Open Sans 2"/>
                </a:rPr>
                <a:t>un fort </a:t>
              </a:r>
              <a:r>
                <a:rPr lang="en-US" sz="962" b="1">
                  <a:solidFill>
                    <a:srgbClr val="1F3A5F"/>
                  </a:solidFill>
                  <a:latin typeface="Open Sans 2 Bold"/>
                  <a:ea typeface="Open Sans 2 Bold"/>
                  <a:cs typeface="Open Sans 2 Bold"/>
                  <a:sym typeface="Open Sans 2 Bold"/>
                </a:rPr>
                <a:t>pouvoir d’achat</a:t>
              </a:r>
            </a:p>
            <a:p>
              <a:pPr algn="l">
                <a:lnSpc>
                  <a:spcPts val="1876"/>
                </a:lnSpc>
              </a:pPr>
              <a:r>
                <a:rPr lang="en-US" sz="962">
                  <a:solidFill>
                    <a:srgbClr val="1F3A5F"/>
                  </a:solidFill>
                  <a:latin typeface="Open Sans 2"/>
                  <a:ea typeface="Open Sans 2"/>
                  <a:cs typeface="Open Sans 2"/>
                  <a:sym typeface="Open Sans 2"/>
                </a:rPr>
                <a:t>un </a:t>
              </a:r>
              <a:r>
                <a:rPr lang="en-US" sz="962" b="1">
                  <a:solidFill>
                    <a:srgbClr val="1F3A5F"/>
                  </a:solidFill>
                  <a:latin typeface="Open Sans 2 Bold"/>
                  <a:ea typeface="Open Sans 2 Bold"/>
                  <a:cs typeface="Open Sans 2 Bold"/>
                  <a:sym typeface="Open Sans 2 Bold"/>
                </a:rPr>
                <a:t>renouvellement</a:t>
              </a:r>
              <a:r>
                <a:rPr lang="en-US" sz="962">
                  <a:solidFill>
                    <a:srgbClr val="1F3A5F"/>
                  </a:solidFill>
                  <a:latin typeface="Open Sans 2"/>
                  <a:ea typeface="Open Sans 2"/>
                  <a:cs typeface="Open Sans 2"/>
                  <a:sym typeface="Open Sans 2"/>
                </a:rPr>
                <a:t> fréquent </a:t>
              </a:r>
              <a:r>
                <a:rPr lang="en-US" sz="962" b="1">
                  <a:solidFill>
                    <a:srgbClr val="1F3A5F"/>
                  </a:solidFill>
                  <a:latin typeface="Open Sans 2 Bold"/>
                  <a:ea typeface="Open Sans 2 Bold"/>
                  <a:cs typeface="Open Sans 2 Bold"/>
                  <a:sym typeface="Open Sans 2 Bold"/>
                </a:rPr>
                <a:t>des équipements </a:t>
              </a:r>
              <a:r>
                <a:rPr lang="en-US" sz="962">
                  <a:solidFill>
                    <a:srgbClr val="1F3A5F"/>
                  </a:solidFill>
                  <a:latin typeface="Open Sans 2"/>
                  <a:ea typeface="Open Sans 2"/>
                  <a:cs typeface="Open Sans 2"/>
                  <a:sym typeface="Open Sans 2"/>
                </a:rPr>
                <a:t>une </a:t>
              </a:r>
              <a:r>
                <a:rPr lang="en-US" sz="962" b="1">
                  <a:solidFill>
                    <a:srgbClr val="1F3A5F"/>
                  </a:solidFill>
                  <a:latin typeface="Open Sans 2 Bold"/>
                  <a:ea typeface="Open Sans 2 Bold"/>
                  <a:cs typeface="Open Sans 2 Bold"/>
                  <a:sym typeface="Open Sans 2 Bold"/>
                </a:rPr>
                <a:t>forte numérisation</a:t>
              </a:r>
              <a:r>
                <a:rPr lang="en-US" sz="962">
                  <a:solidFill>
                    <a:srgbClr val="1F3A5F"/>
                  </a:solidFill>
                  <a:latin typeface="Open Sans 2"/>
                  <a:ea typeface="Open Sans 2"/>
                  <a:cs typeface="Open Sans 2"/>
                  <a:sym typeface="Open Sans 2"/>
                </a:rPr>
                <a:t> des usages</a:t>
              </a:r>
            </a:p>
          </p:txBody>
        </p:sp>
        <p:sp>
          <p:nvSpPr>
            <p:cNvPr id="33" name="TextBox 33"/>
            <p:cNvSpPr txBox="1"/>
            <p:nvPr/>
          </p:nvSpPr>
          <p:spPr>
            <a:xfrm>
              <a:off x="4943710" y="5389890"/>
              <a:ext cx="4652508" cy="651691"/>
            </a:xfrm>
            <a:prstGeom prst="rect">
              <a:avLst/>
            </a:prstGeom>
          </p:spPr>
          <p:txBody>
            <a:bodyPr lIns="0" tIns="0" rIns="0" bIns="0" rtlCol="0" anchor="t">
              <a:spAutoFit/>
            </a:bodyPr>
            <a:lstStyle/>
            <a:p>
              <a:pPr algn="just">
                <a:lnSpc>
                  <a:spcPts val="1299"/>
                </a:lnSpc>
              </a:pPr>
              <a:r>
                <a:rPr lang="en-US" sz="962">
                  <a:solidFill>
                    <a:srgbClr val="1F3A5F"/>
                  </a:solidFill>
                  <a:latin typeface="Open Sans 2"/>
                  <a:ea typeface="Open Sans 2"/>
                  <a:cs typeface="Open Sans 2"/>
                  <a:sym typeface="Open Sans 2"/>
                </a:rPr>
                <a:t>À l’inverse, les pays d’Europe orientale présentent des volumes plus faibles, traduisant des cycles de vie des équipements souvent plus longs.</a:t>
              </a:r>
            </a:p>
          </p:txBody>
        </p:sp>
        <p:sp>
          <p:nvSpPr>
            <p:cNvPr id="34" name="TextBox 34"/>
            <p:cNvSpPr txBox="1"/>
            <p:nvPr/>
          </p:nvSpPr>
          <p:spPr>
            <a:xfrm>
              <a:off x="703041" y="-38100"/>
              <a:ext cx="8461493" cy="1046822"/>
            </a:xfrm>
            <a:prstGeom prst="rect">
              <a:avLst/>
            </a:prstGeom>
          </p:spPr>
          <p:txBody>
            <a:bodyPr lIns="0" tIns="0" rIns="0" bIns="0" rtlCol="0" anchor="t">
              <a:spAutoFit/>
            </a:bodyPr>
            <a:lstStyle/>
            <a:p>
              <a:pPr algn="ctr">
                <a:lnSpc>
                  <a:spcPts val="3176"/>
                </a:lnSpc>
              </a:pPr>
              <a:r>
                <a:rPr lang="en-US" sz="2309" b="1">
                  <a:solidFill>
                    <a:srgbClr val="1F3A5F"/>
                  </a:solidFill>
                  <a:latin typeface="Verdana Bold"/>
                  <a:ea typeface="Verdana Bold"/>
                  <a:cs typeface="Verdana Bold"/>
                  <a:sym typeface="Verdana Bold"/>
                </a:rPr>
                <a:t>Déchets d’Équipements Électriques et Électroniques (DEEE) en Europe</a:t>
              </a:r>
            </a:p>
          </p:txBody>
        </p:sp>
        <p:sp>
          <p:nvSpPr>
            <p:cNvPr id="35" name="TextBox 35"/>
            <p:cNvSpPr txBox="1"/>
            <p:nvPr/>
          </p:nvSpPr>
          <p:spPr>
            <a:xfrm>
              <a:off x="690065" y="1205947"/>
              <a:ext cx="102273" cy="391264"/>
            </a:xfrm>
            <a:prstGeom prst="rect">
              <a:avLst/>
            </a:prstGeom>
          </p:spPr>
          <p:txBody>
            <a:bodyPr lIns="0" tIns="0" rIns="0" bIns="0" rtlCol="0" anchor="t">
              <a:spAutoFit/>
            </a:bodyPr>
            <a:lstStyle/>
            <a:p>
              <a:pPr algn="l">
                <a:lnSpc>
                  <a:spcPts val="2425"/>
                </a:lnSpc>
              </a:pPr>
              <a:r>
                <a:rPr lang="en-US" sz="1732" b="1">
                  <a:solidFill>
                    <a:srgbClr val="4F81BD"/>
                  </a:solidFill>
                  <a:latin typeface="Verdana Bold"/>
                  <a:ea typeface="Verdana Bold"/>
                  <a:cs typeface="Verdana Bold"/>
                  <a:sym typeface="Verdana Bold"/>
                </a:rPr>
                <a:t> </a:t>
              </a:r>
            </a:p>
          </p:txBody>
        </p:sp>
        <p:sp>
          <p:nvSpPr>
            <p:cNvPr id="36" name="TextBox 36"/>
            <p:cNvSpPr txBox="1"/>
            <p:nvPr/>
          </p:nvSpPr>
          <p:spPr>
            <a:xfrm>
              <a:off x="242864" y="1205947"/>
              <a:ext cx="6432331" cy="391264"/>
            </a:xfrm>
            <a:prstGeom prst="rect">
              <a:avLst/>
            </a:prstGeom>
          </p:spPr>
          <p:txBody>
            <a:bodyPr lIns="0" tIns="0" rIns="0" bIns="0" rtlCol="0" anchor="t">
              <a:spAutoFit/>
            </a:bodyPr>
            <a:lstStyle/>
            <a:p>
              <a:pPr algn="l">
                <a:lnSpc>
                  <a:spcPts val="2425"/>
                </a:lnSpc>
              </a:pPr>
              <a:r>
                <a:rPr lang="en-US" sz="1732" b="1">
                  <a:solidFill>
                    <a:srgbClr val="4F81BD"/>
                  </a:solidFill>
                  <a:latin typeface="Verdana Bold"/>
                  <a:ea typeface="Verdana Bold"/>
                  <a:cs typeface="Verdana Bold"/>
                  <a:sym typeface="Verdana Bold"/>
                </a:rPr>
                <a:t>Un</a:t>
              </a:r>
              <a:r>
                <a:rPr lang="en-US" sz="1732" b="1">
                  <a:solidFill>
                    <a:srgbClr val="000000"/>
                  </a:solidFill>
                  <a:latin typeface="Verdana Bold"/>
                  <a:ea typeface="Verdana Bold"/>
                  <a:cs typeface="Verdana Bold"/>
                  <a:sym typeface="Verdana Bold"/>
                </a:rPr>
                <a:t> </a:t>
              </a:r>
              <a:r>
                <a:rPr lang="en-US" sz="1732" b="1">
                  <a:solidFill>
                    <a:srgbClr val="4F81BD"/>
                  </a:solidFill>
                  <a:latin typeface="Verdana Bold"/>
                  <a:ea typeface="Verdana Bold"/>
                  <a:cs typeface="Verdana Bold"/>
                  <a:sym typeface="Verdana Bold"/>
                </a:rPr>
                <a:t>flux</a:t>
              </a:r>
              <a:r>
                <a:rPr lang="en-US" sz="1732" b="1">
                  <a:solidFill>
                    <a:srgbClr val="000000"/>
                  </a:solidFill>
                  <a:latin typeface="Verdana Bold"/>
                  <a:ea typeface="Verdana Bold"/>
                  <a:cs typeface="Verdana Bold"/>
                  <a:sym typeface="Verdana Bold"/>
                </a:rPr>
                <a:t> </a:t>
              </a:r>
              <a:r>
                <a:rPr lang="en-US" sz="1732" b="1">
                  <a:solidFill>
                    <a:srgbClr val="4F81BD"/>
                  </a:solidFill>
                  <a:latin typeface="Verdana Bold"/>
                  <a:ea typeface="Verdana Bold"/>
                  <a:cs typeface="Verdana Bold"/>
                  <a:sym typeface="Verdana Bold"/>
                </a:rPr>
                <a:t>de</a:t>
              </a:r>
              <a:r>
                <a:rPr lang="en-US" sz="1732" b="1">
                  <a:solidFill>
                    <a:srgbClr val="000000"/>
                  </a:solidFill>
                  <a:latin typeface="Verdana Bold"/>
                  <a:ea typeface="Verdana Bold"/>
                  <a:cs typeface="Verdana Bold"/>
                  <a:sym typeface="Verdana Bold"/>
                </a:rPr>
                <a:t> </a:t>
              </a:r>
              <a:r>
                <a:rPr lang="en-US" sz="1732" b="1">
                  <a:solidFill>
                    <a:srgbClr val="4F81BD"/>
                  </a:solidFill>
                  <a:latin typeface="Verdana Bold"/>
                  <a:ea typeface="Verdana Bold"/>
                  <a:cs typeface="Verdana Bold"/>
                  <a:sym typeface="Verdana Bold"/>
                </a:rPr>
                <a:t>déchets</a:t>
              </a:r>
              <a:r>
                <a:rPr lang="en-US" sz="1732" b="1">
                  <a:solidFill>
                    <a:srgbClr val="000000"/>
                  </a:solidFill>
                  <a:latin typeface="Verdana Bold"/>
                  <a:ea typeface="Verdana Bold"/>
                  <a:cs typeface="Verdana Bold"/>
                  <a:sym typeface="Verdana Bold"/>
                </a:rPr>
                <a:t> </a:t>
              </a:r>
              <a:r>
                <a:rPr lang="en-US" sz="1732" b="1">
                  <a:solidFill>
                    <a:srgbClr val="4F81BD"/>
                  </a:solidFill>
                  <a:latin typeface="Verdana Bold"/>
                  <a:ea typeface="Verdana Bold"/>
                  <a:cs typeface="Verdana Bold"/>
                  <a:sym typeface="Verdana Bold"/>
                </a:rPr>
                <a:t>en</a:t>
              </a:r>
              <a:r>
                <a:rPr lang="en-US" sz="1732" b="1">
                  <a:solidFill>
                    <a:srgbClr val="000000"/>
                  </a:solidFill>
                  <a:latin typeface="Verdana Bold"/>
                  <a:ea typeface="Verdana Bold"/>
                  <a:cs typeface="Verdana Bold"/>
                  <a:sym typeface="Verdana Bold"/>
                </a:rPr>
                <a:t> </a:t>
              </a:r>
              <a:r>
                <a:rPr lang="en-US" sz="1732" b="1">
                  <a:solidFill>
                    <a:srgbClr val="4F81BD"/>
                  </a:solidFill>
                  <a:latin typeface="Verdana Bold"/>
                  <a:ea typeface="Verdana Bold"/>
                  <a:cs typeface="Verdana Bold"/>
                  <a:sym typeface="Verdana Bold"/>
                </a:rPr>
                <a:t>forte</a:t>
              </a:r>
              <a:r>
                <a:rPr lang="en-US" sz="1732" b="1">
                  <a:solidFill>
                    <a:srgbClr val="000000"/>
                  </a:solidFill>
                  <a:latin typeface="Verdana Bold"/>
                  <a:ea typeface="Verdana Bold"/>
                  <a:cs typeface="Verdana Bold"/>
                  <a:sym typeface="Verdana Bold"/>
                </a:rPr>
                <a:t> </a:t>
              </a:r>
              <a:r>
                <a:rPr lang="en-US" sz="1732" b="1">
                  <a:solidFill>
                    <a:srgbClr val="4F81BD"/>
                  </a:solidFill>
                  <a:latin typeface="Verdana Bold"/>
                  <a:ea typeface="Verdana Bold"/>
                  <a:cs typeface="Verdana Bold"/>
                  <a:sym typeface="Verdana Bold"/>
                </a:rPr>
                <a:t>croissance</a:t>
              </a:r>
            </a:p>
          </p:txBody>
        </p:sp>
        <p:sp>
          <p:nvSpPr>
            <p:cNvPr id="37" name="TextBox 37"/>
            <p:cNvSpPr txBox="1"/>
            <p:nvPr/>
          </p:nvSpPr>
          <p:spPr>
            <a:xfrm>
              <a:off x="683369" y="11470571"/>
              <a:ext cx="781682" cy="853537"/>
            </a:xfrm>
            <a:prstGeom prst="rect">
              <a:avLst/>
            </a:prstGeom>
          </p:spPr>
          <p:txBody>
            <a:bodyPr lIns="0" tIns="0" rIns="0" bIns="0" rtlCol="0" anchor="t">
              <a:spAutoFit/>
            </a:bodyPr>
            <a:lstStyle/>
            <a:p>
              <a:pPr algn="ctr">
                <a:lnSpc>
                  <a:spcPts val="1885"/>
                </a:lnSpc>
              </a:pPr>
              <a:r>
                <a:rPr lang="en-US" sz="1346" b="1">
                  <a:solidFill>
                    <a:srgbClr val="1F3A5F"/>
                  </a:solidFill>
                  <a:latin typeface="Verdana Bold"/>
                  <a:ea typeface="Verdana Bold"/>
                  <a:cs typeface="Verdana Bold"/>
                  <a:sym typeface="Verdana Bold"/>
                </a:rPr>
                <a:t>80%</a:t>
              </a:r>
            </a:p>
            <a:p>
              <a:pPr algn="ctr">
                <a:lnSpc>
                  <a:spcPts val="1616"/>
                </a:lnSpc>
              </a:pPr>
              <a:r>
                <a:rPr lang="en-US" sz="1154">
                  <a:solidFill>
                    <a:srgbClr val="1F3A5F"/>
                  </a:solidFill>
                  <a:latin typeface="Verdana"/>
                  <a:ea typeface="Verdana"/>
                  <a:cs typeface="Verdana"/>
                  <a:sym typeface="Verdana"/>
                </a:rPr>
                <a:t>Pologne</a:t>
              </a:r>
            </a:p>
            <a:p>
              <a:pPr algn="ctr">
                <a:lnSpc>
                  <a:spcPts val="1885"/>
                </a:lnSpc>
              </a:pPr>
              <a:r>
                <a:rPr lang="en-US" sz="1346">
                  <a:solidFill>
                    <a:srgbClr val="1F3A5F"/>
                  </a:solidFill>
                  <a:latin typeface="Arimo"/>
                  <a:ea typeface="Arimo"/>
                  <a:cs typeface="Arimo"/>
                  <a:sym typeface="Arimo"/>
                </a:rPr>
                <a:t>🇵🇱</a:t>
              </a:r>
            </a:p>
          </p:txBody>
        </p:sp>
        <p:sp>
          <p:nvSpPr>
            <p:cNvPr id="38" name="TextBox 38"/>
            <p:cNvSpPr txBox="1"/>
            <p:nvPr/>
          </p:nvSpPr>
          <p:spPr>
            <a:xfrm>
              <a:off x="1936470" y="10933158"/>
              <a:ext cx="820551" cy="909671"/>
            </a:xfrm>
            <a:prstGeom prst="rect">
              <a:avLst/>
            </a:prstGeom>
          </p:spPr>
          <p:txBody>
            <a:bodyPr lIns="0" tIns="0" rIns="0" bIns="0" rtlCol="0" anchor="t">
              <a:spAutoFit/>
            </a:bodyPr>
            <a:lstStyle/>
            <a:p>
              <a:pPr algn="ctr">
                <a:lnSpc>
                  <a:spcPts val="1885"/>
                </a:lnSpc>
              </a:pPr>
              <a:r>
                <a:rPr lang="en-US" sz="1346" b="1">
                  <a:solidFill>
                    <a:srgbClr val="1F3A5F"/>
                  </a:solidFill>
                  <a:latin typeface="Verdana Bold"/>
                  <a:ea typeface="Verdana Bold"/>
                  <a:cs typeface="Verdana Bold"/>
                  <a:sym typeface="Verdana Bold"/>
                </a:rPr>
                <a:t>83%</a:t>
              </a:r>
            </a:p>
            <a:p>
              <a:pPr algn="ctr">
                <a:lnSpc>
                  <a:spcPts val="1616"/>
                </a:lnSpc>
              </a:pPr>
              <a:r>
                <a:rPr lang="en-US" sz="1154">
                  <a:solidFill>
                    <a:srgbClr val="1F3A5F"/>
                  </a:solidFill>
                  <a:latin typeface="Verdana"/>
                  <a:ea typeface="Verdana"/>
                  <a:cs typeface="Verdana"/>
                  <a:sym typeface="Verdana"/>
                </a:rPr>
                <a:t>Bulgarie</a:t>
              </a:r>
            </a:p>
            <a:p>
              <a:pPr algn="ctr">
                <a:lnSpc>
                  <a:spcPts val="1885"/>
                </a:lnSpc>
              </a:pPr>
              <a:r>
                <a:rPr lang="en-US" sz="1346">
                  <a:solidFill>
                    <a:srgbClr val="1F3A5F"/>
                  </a:solidFill>
                  <a:latin typeface="Arimo"/>
                  <a:ea typeface="Arimo"/>
                  <a:cs typeface="Arimo"/>
                  <a:sym typeface="Arimo"/>
                </a:rPr>
                <a:t>🇧🇬</a:t>
              </a:r>
            </a:p>
          </p:txBody>
        </p:sp>
        <p:sp>
          <p:nvSpPr>
            <p:cNvPr id="39" name="TextBox 39"/>
            <p:cNvSpPr txBox="1"/>
            <p:nvPr/>
          </p:nvSpPr>
          <p:spPr>
            <a:xfrm>
              <a:off x="3269727" y="11678024"/>
              <a:ext cx="839551" cy="798222"/>
            </a:xfrm>
            <a:prstGeom prst="rect">
              <a:avLst/>
            </a:prstGeom>
          </p:spPr>
          <p:txBody>
            <a:bodyPr lIns="0" tIns="0" rIns="0" bIns="0" rtlCol="0" anchor="t">
              <a:spAutoFit/>
            </a:bodyPr>
            <a:lstStyle/>
            <a:p>
              <a:pPr algn="ctr">
                <a:lnSpc>
                  <a:spcPts val="1885"/>
                </a:lnSpc>
              </a:pPr>
              <a:r>
                <a:rPr lang="en-US" sz="1346" b="1">
                  <a:solidFill>
                    <a:srgbClr val="1F3A5F"/>
                  </a:solidFill>
                  <a:latin typeface="Verdana Bold"/>
                  <a:ea typeface="Verdana Bold"/>
                  <a:cs typeface="Verdana Bold"/>
                  <a:sym typeface="Verdana Bold"/>
                </a:rPr>
                <a:t>76%</a:t>
              </a:r>
            </a:p>
            <a:p>
              <a:pPr algn="ctr">
                <a:lnSpc>
                  <a:spcPts val="1616"/>
                </a:lnSpc>
              </a:pPr>
              <a:r>
                <a:rPr lang="en-US" sz="1154">
                  <a:solidFill>
                    <a:srgbClr val="1F3A5F"/>
                  </a:solidFill>
                  <a:latin typeface="Verdana"/>
                  <a:ea typeface="Verdana"/>
                  <a:cs typeface="Verdana"/>
                  <a:sym typeface="Verdana"/>
                </a:rPr>
                <a:t>Finlande</a:t>
              </a:r>
            </a:p>
            <a:p>
              <a:pPr algn="ctr">
                <a:lnSpc>
                  <a:spcPts val="1885"/>
                </a:lnSpc>
              </a:pPr>
              <a:r>
                <a:rPr lang="en-US" sz="1346">
                  <a:solidFill>
                    <a:srgbClr val="1F3A5F"/>
                  </a:solidFill>
                  <a:latin typeface="Arimo"/>
                  <a:ea typeface="Arimo"/>
                  <a:cs typeface="Arimo"/>
                  <a:sym typeface="Arimo"/>
                </a:rPr>
                <a:t>🇫🇮</a:t>
              </a:r>
            </a:p>
          </p:txBody>
        </p:sp>
        <p:sp>
          <p:nvSpPr>
            <p:cNvPr id="40" name="TextBox 40"/>
            <p:cNvSpPr txBox="1"/>
            <p:nvPr/>
          </p:nvSpPr>
          <p:spPr>
            <a:xfrm>
              <a:off x="395197" y="6604073"/>
              <a:ext cx="3851324" cy="620974"/>
            </a:xfrm>
            <a:prstGeom prst="rect">
              <a:avLst/>
            </a:prstGeom>
          </p:spPr>
          <p:txBody>
            <a:bodyPr lIns="0" tIns="0" rIns="0" bIns="0" rtlCol="0" anchor="t">
              <a:spAutoFit/>
            </a:bodyPr>
            <a:lstStyle/>
            <a:p>
              <a:pPr algn="ctr">
                <a:lnSpc>
                  <a:spcPts val="1876"/>
                </a:lnSpc>
              </a:pPr>
              <a:r>
                <a:rPr lang="en-US" sz="1346" b="1">
                  <a:solidFill>
                    <a:srgbClr val="4F81BD"/>
                  </a:solidFill>
                  <a:latin typeface="Verdana Bold"/>
                  <a:ea typeface="Verdana Bold"/>
                  <a:cs typeface="Verdana Bold"/>
                  <a:sym typeface="Verdana Bold"/>
                </a:rPr>
                <a:t>Des performances de collecte hétérogènes</a:t>
              </a:r>
            </a:p>
          </p:txBody>
        </p:sp>
        <p:sp>
          <p:nvSpPr>
            <p:cNvPr id="41" name="TextBox 41"/>
            <p:cNvSpPr txBox="1"/>
            <p:nvPr/>
          </p:nvSpPr>
          <p:spPr>
            <a:xfrm>
              <a:off x="2533255" y="10189647"/>
              <a:ext cx="4100285" cy="303159"/>
            </a:xfrm>
            <a:prstGeom prst="rect">
              <a:avLst/>
            </a:prstGeom>
          </p:spPr>
          <p:txBody>
            <a:bodyPr lIns="0" tIns="0" rIns="0" bIns="0" rtlCol="0" anchor="t">
              <a:spAutoFit/>
            </a:bodyPr>
            <a:lstStyle/>
            <a:p>
              <a:pPr algn="l">
                <a:lnSpc>
                  <a:spcPts val="1885"/>
                </a:lnSpc>
              </a:pPr>
              <a:r>
                <a:rPr lang="en-US" sz="1346" b="1">
                  <a:solidFill>
                    <a:srgbClr val="4F81BD"/>
                  </a:solidFill>
                  <a:latin typeface="Verdana Bold"/>
                  <a:ea typeface="Verdana Bold"/>
                  <a:cs typeface="Verdana Bold"/>
                  <a:sym typeface="Verdana Bold"/>
                </a:rPr>
                <a:t>L’indicateur du taux de collecte</a:t>
              </a:r>
            </a:p>
          </p:txBody>
        </p:sp>
        <p:sp>
          <p:nvSpPr>
            <p:cNvPr id="42" name="TextBox 42"/>
            <p:cNvSpPr txBox="1"/>
            <p:nvPr/>
          </p:nvSpPr>
          <p:spPr>
            <a:xfrm>
              <a:off x="4983091" y="3051453"/>
              <a:ext cx="4201140" cy="620974"/>
            </a:xfrm>
            <a:prstGeom prst="rect">
              <a:avLst/>
            </a:prstGeom>
          </p:spPr>
          <p:txBody>
            <a:bodyPr lIns="0" tIns="0" rIns="0" bIns="0" rtlCol="0" anchor="t">
              <a:spAutoFit/>
            </a:bodyPr>
            <a:lstStyle/>
            <a:p>
              <a:pPr algn="ctr">
                <a:lnSpc>
                  <a:spcPts val="1876"/>
                </a:lnSpc>
              </a:pPr>
              <a:r>
                <a:rPr lang="en-US" sz="1346" b="1">
                  <a:solidFill>
                    <a:srgbClr val="4F81BD"/>
                  </a:solidFill>
                  <a:latin typeface="Verdana Bold"/>
                  <a:ea typeface="Verdana Bold"/>
                  <a:cs typeface="Verdana Bold"/>
                  <a:sym typeface="Verdana Bold"/>
                </a:rPr>
                <a:t>Une production marquée par les niveaux de consommation</a:t>
              </a:r>
            </a:p>
          </p:txBody>
        </p:sp>
        <p:sp>
          <p:nvSpPr>
            <p:cNvPr id="43" name="TextBox 43"/>
            <p:cNvSpPr txBox="1"/>
            <p:nvPr/>
          </p:nvSpPr>
          <p:spPr>
            <a:xfrm>
              <a:off x="4843209" y="12759267"/>
              <a:ext cx="4613615" cy="518957"/>
            </a:xfrm>
            <a:prstGeom prst="rect">
              <a:avLst/>
            </a:prstGeom>
          </p:spPr>
          <p:txBody>
            <a:bodyPr lIns="0" tIns="0" rIns="0" bIns="0" rtlCol="0" anchor="t">
              <a:spAutoFit/>
            </a:bodyPr>
            <a:lstStyle/>
            <a:p>
              <a:pPr algn="just">
                <a:lnSpc>
                  <a:spcPts val="1026"/>
                </a:lnSpc>
              </a:pPr>
              <a:r>
                <a:rPr lang="en-US" sz="769" i="1">
                  <a:solidFill>
                    <a:srgbClr val="1F3A5F"/>
                  </a:solidFill>
                  <a:latin typeface="Open Sans 2 Italics"/>
                  <a:ea typeface="Open Sans 2 Italics"/>
                  <a:cs typeface="Open Sans 2 Italics"/>
                  <a:sym typeface="Open Sans 2 Italics"/>
                </a:rPr>
                <a:t>Sources : Global E-waste Monitor 2024 - International Telecommunication Union (ITU) &amp; UNITAR Sustainable Cycles Programme, Directive 2012/19/EU sur les DEEE - cadre réglementaire européen</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65207" y="51390"/>
            <a:ext cx="14539844" cy="10228977"/>
            <a:chOff x="0" y="0"/>
            <a:chExt cx="19386459" cy="13638636"/>
          </a:xfrm>
        </p:grpSpPr>
        <p:grpSp>
          <p:nvGrpSpPr>
            <p:cNvPr id="3" name="Group 3"/>
            <p:cNvGrpSpPr/>
            <p:nvPr/>
          </p:nvGrpSpPr>
          <p:grpSpPr>
            <a:xfrm>
              <a:off x="7692652" y="3576802"/>
              <a:ext cx="463496" cy="448686"/>
              <a:chOff x="0" y="0"/>
              <a:chExt cx="255473" cy="247307"/>
            </a:xfrm>
          </p:grpSpPr>
          <p:sp>
            <p:nvSpPr>
              <p:cNvPr id="4" name="Freeform 4"/>
              <p:cNvSpPr/>
              <p:nvPr/>
            </p:nvSpPr>
            <p:spPr>
              <a:xfrm>
                <a:off x="21" y="-308"/>
                <a:ext cx="255402" cy="247577"/>
              </a:xfrm>
              <a:custGeom>
                <a:avLst/>
                <a:gdLst/>
                <a:ahLst/>
                <a:cxnLst/>
                <a:rect l="l" t="t" r="r" b="b"/>
                <a:pathLst>
                  <a:path w="255402" h="247577">
                    <a:moveTo>
                      <a:pt x="98024" y="195380"/>
                    </a:moveTo>
                    <a:cubicBezTo>
                      <a:pt x="88626" y="194999"/>
                      <a:pt x="72370" y="195126"/>
                      <a:pt x="64369" y="195380"/>
                    </a:cubicBezTo>
                    <a:cubicBezTo>
                      <a:pt x="58908" y="195507"/>
                      <a:pt x="54716" y="199698"/>
                      <a:pt x="54716" y="204905"/>
                    </a:cubicBezTo>
                    <a:cubicBezTo>
                      <a:pt x="54716" y="209858"/>
                      <a:pt x="58780" y="213795"/>
                      <a:pt x="64242" y="214303"/>
                    </a:cubicBezTo>
                    <a:cubicBezTo>
                      <a:pt x="67163" y="214557"/>
                      <a:pt x="73005" y="214684"/>
                      <a:pt x="79228" y="214684"/>
                    </a:cubicBezTo>
                    <a:cubicBezTo>
                      <a:pt x="86467" y="214684"/>
                      <a:pt x="94214" y="214557"/>
                      <a:pt x="98151" y="214303"/>
                    </a:cubicBezTo>
                    <a:cubicBezTo>
                      <a:pt x="104120" y="213922"/>
                      <a:pt x="107803" y="210493"/>
                      <a:pt x="107803" y="204905"/>
                    </a:cubicBezTo>
                    <a:cubicBezTo>
                      <a:pt x="107803" y="200460"/>
                      <a:pt x="104374" y="195634"/>
                      <a:pt x="98024" y="195380"/>
                    </a:cubicBezTo>
                    <a:close/>
                    <a:moveTo>
                      <a:pt x="97770" y="207953"/>
                    </a:moveTo>
                    <a:cubicBezTo>
                      <a:pt x="90785" y="208334"/>
                      <a:pt x="70973" y="208461"/>
                      <a:pt x="64877" y="207953"/>
                    </a:cubicBezTo>
                    <a:cubicBezTo>
                      <a:pt x="63099" y="207826"/>
                      <a:pt x="61321" y="206810"/>
                      <a:pt x="61321" y="204778"/>
                    </a:cubicBezTo>
                    <a:cubicBezTo>
                      <a:pt x="61321" y="203000"/>
                      <a:pt x="62718" y="201603"/>
                      <a:pt x="64623" y="201603"/>
                    </a:cubicBezTo>
                    <a:cubicBezTo>
                      <a:pt x="69195" y="201476"/>
                      <a:pt x="76561" y="201349"/>
                      <a:pt x="83673" y="201349"/>
                    </a:cubicBezTo>
                    <a:cubicBezTo>
                      <a:pt x="88880" y="201349"/>
                      <a:pt x="93960" y="201349"/>
                      <a:pt x="97770" y="201603"/>
                    </a:cubicBezTo>
                    <a:cubicBezTo>
                      <a:pt x="101199" y="201730"/>
                      <a:pt x="101326" y="204778"/>
                      <a:pt x="101326" y="204778"/>
                    </a:cubicBezTo>
                    <a:cubicBezTo>
                      <a:pt x="101326" y="206683"/>
                      <a:pt x="100691" y="207699"/>
                      <a:pt x="97770" y="207953"/>
                    </a:cubicBezTo>
                    <a:close/>
                    <a:moveTo>
                      <a:pt x="85197" y="64189"/>
                    </a:moveTo>
                    <a:cubicBezTo>
                      <a:pt x="89642" y="64824"/>
                      <a:pt x="93071" y="64951"/>
                      <a:pt x="95992" y="64951"/>
                    </a:cubicBezTo>
                    <a:cubicBezTo>
                      <a:pt x="99929" y="64951"/>
                      <a:pt x="102977" y="64570"/>
                      <a:pt x="106279" y="64062"/>
                    </a:cubicBezTo>
                    <a:cubicBezTo>
                      <a:pt x="109073" y="63681"/>
                      <a:pt x="112248" y="61141"/>
                      <a:pt x="112883" y="57204"/>
                    </a:cubicBezTo>
                    <a:cubicBezTo>
                      <a:pt x="113899" y="50346"/>
                      <a:pt x="113899" y="47679"/>
                      <a:pt x="113264" y="40313"/>
                    </a:cubicBezTo>
                    <a:cubicBezTo>
                      <a:pt x="113010" y="36884"/>
                      <a:pt x="111105" y="34471"/>
                      <a:pt x="108057" y="33836"/>
                    </a:cubicBezTo>
                    <a:cubicBezTo>
                      <a:pt x="100564" y="32185"/>
                      <a:pt x="92817" y="32058"/>
                      <a:pt x="84308" y="33455"/>
                    </a:cubicBezTo>
                    <a:cubicBezTo>
                      <a:pt x="82530" y="33709"/>
                      <a:pt x="79609" y="34852"/>
                      <a:pt x="79101" y="39043"/>
                    </a:cubicBezTo>
                    <a:cubicBezTo>
                      <a:pt x="78339" y="45266"/>
                      <a:pt x="78339" y="48949"/>
                      <a:pt x="79101" y="57712"/>
                    </a:cubicBezTo>
                    <a:cubicBezTo>
                      <a:pt x="79355" y="61268"/>
                      <a:pt x="81768" y="63554"/>
                      <a:pt x="85324" y="64062"/>
                    </a:cubicBezTo>
                    <a:close/>
                    <a:moveTo>
                      <a:pt x="85578" y="39678"/>
                    </a:moveTo>
                    <a:cubicBezTo>
                      <a:pt x="85578" y="39678"/>
                      <a:pt x="85578" y="39678"/>
                      <a:pt x="85578" y="39551"/>
                    </a:cubicBezTo>
                    <a:cubicBezTo>
                      <a:pt x="93071" y="38281"/>
                      <a:pt x="99929" y="38408"/>
                      <a:pt x="106533" y="39805"/>
                    </a:cubicBezTo>
                    <a:cubicBezTo>
                      <a:pt x="106533" y="39805"/>
                      <a:pt x="106660" y="40059"/>
                      <a:pt x="106787" y="40694"/>
                    </a:cubicBezTo>
                    <a:cubicBezTo>
                      <a:pt x="107422" y="47806"/>
                      <a:pt x="107422" y="49838"/>
                      <a:pt x="106533" y="56188"/>
                    </a:cubicBezTo>
                    <a:cubicBezTo>
                      <a:pt x="106406" y="57331"/>
                      <a:pt x="105390" y="57712"/>
                      <a:pt x="105517" y="57712"/>
                    </a:cubicBezTo>
                    <a:cubicBezTo>
                      <a:pt x="99802" y="58474"/>
                      <a:pt x="95738" y="58982"/>
                      <a:pt x="86340" y="57712"/>
                    </a:cubicBezTo>
                    <a:cubicBezTo>
                      <a:pt x="85959" y="57712"/>
                      <a:pt x="85832" y="57585"/>
                      <a:pt x="85832" y="57585"/>
                    </a:cubicBezTo>
                    <a:cubicBezTo>
                      <a:pt x="85832" y="57585"/>
                      <a:pt x="85705" y="57458"/>
                      <a:pt x="85705" y="57077"/>
                    </a:cubicBezTo>
                    <a:cubicBezTo>
                      <a:pt x="84943" y="48187"/>
                      <a:pt x="85070" y="45012"/>
                      <a:pt x="85705" y="39551"/>
                    </a:cubicBezTo>
                    <a:close/>
                    <a:moveTo>
                      <a:pt x="225660" y="169091"/>
                    </a:moveTo>
                    <a:cubicBezTo>
                      <a:pt x="222612" y="169091"/>
                      <a:pt x="220199" y="170361"/>
                      <a:pt x="218802" y="172647"/>
                    </a:cubicBezTo>
                    <a:cubicBezTo>
                      <a:pt x="217278" y="175314"/>
                      <a:pt x="217532" y="178743"/>
                      <a:pt x="219183" y="181410"/>
                    </a:cubicBezTo>
                    <a:cubicBezTo>
                      <a:pt x="220580" y="183569"/>
                      <a:pt x="222866" y="184712"/>
                      <a:pt x="225406" y="184712"/>
                    </a:cubicBezTo>
                    <a:cubicBezTo>
                      <a:pt x="225660" y="184712"/>
                      <a:pt x="225787" y="184712"/>
                      <a:pt x="226041" y="184712"/>
                    </a:cubicBezTo>
                    <a:cubicBezTo>
                      <a:pt x="230994" y="184331"/>
                      <a:pt x="233661" y="180140"/>
                      <a:pt x="233407" y="176330"/>
                    </a:cubicBezTo>
                    <a:cubicBezTo>
                      <a:pt x="233280" y="172774"/>
                      <a:pt x="230867" y="169091"/>
                      <a:pt x="225533" y="169091"/>
                    </a:cubicBezTo>
                    <a:close/>
                    <a:moveTo>
                      <a:pt x="225787" y="181664"/>
                    </a:moveTo>
                    <a:cubicBezTo>
                      <a:pt x="223755" y="181791"/>
                      <a:pt x="222612" y="180775"/>
                      <a:pt x="221977" y="179759"/>
                    </a:cubicBezTo>
                    <a:cubicBezTo>
                      <a:pt x="220834" y="178108"/>
                      <a:pt x="220707" y="175822"/>
                      <a:pt x="221596" y="174171"/>
                    </a:cubicBezTo>
                    <a:cubicBezTo>
                      <a:pt x="222358" y="172901"/>
                      <a:pt x="223755" y="172139"/>
                      <a:pt x="225533" y="172139"/>
                    </a:cubicBezTo>
                    <a:cubicBezTo>
                      <a:pt x="228835" y="172139"/>
                      <a:pt x="230105" y="174298"/>
                      <a:pt x="230232" y="176330"/>
                    </a:cubicBezTo>
                    <a:cubicBezTo>
                      <a:pt x="230359" y="178743"/>
                      <a:pt x="228835" y="181283"/>
                      <a:pt x="225787" y="181537"/>
                    </a:cubicBezTo>
                    <a:close/>
                    <a:moveTo>
                      <a:pt x="252838" y="163122"/>
                    </a:moveTo>
                    <a:cubicBezTo>
                      <a:pt x="242932" y="149025"/>
                      <a:pt x="227311" y="135436"/>
                      <a:pt x="219564" y="134293"/>
                    </a:cubicBezTo>
                    <a:cubicBezTo>
                      <a:pt x="217786" y="134039"/>
                      <a:pt x="216389" y="134293"/>
                      <a:pt x="215373" y="134801"/>
                    </a:cubicBezTo>
                    <a:cubicBezTo>
                      <a:pt x="211309" y="130356"/>
                      <a:pt x="206229" y="123244"/>
                      <a:pt x="201022" y="115751"/>
                    </a:cubicBezTo>
                    <a:cubicBezTo>
                      <a:pt x="188576" y="98098"/>
                      <a:pt x="174732" y="78413"/>
                      <a:pt x="160000" y="73333"/>
                    </a:cubicBezTo>
                    <a:cubicBezTo>
                      <a:pt x="159873" y="68634"/>
                      <a:pt x="159619" y="59744"/>
                      <a:pt x="159238" y="49711"/>
                    </a:cubicBezTo>
                    <a:cubicBezTo>
                      <a:pt x="158857" y="37900"/>
                      <a:pt x="158349" y="25581"/>
                      <a:pt x="158222" y="18850"/>
                    </a:cubicBezTo>
                    <a:cubicBezTo>
                      <a:pt x="157968" y="8182"/>
                      <a:pt x="150602" y="1070"/>
                      <a:pt x="139426" y="816"/>
                    </a:cubicBezTo>
                    <a:cubicBezTo>
                      <a:pt x="89388" y="-454"/>
                      <a:pt x="64877" y="-73"/>
                      <a:pt x="18394" y="816"/>
                    </a:cubicBezTo>
                    <a:cubicBezTo>
                      <a:pt x="8488" y="1324"/>
                      <a:pt x="1757" y="8436"/>
                      <a:pt x="1503" y="18342"/>
                    </a:cubicBezTo>
                    <a:cubicBezTo>
                      <a:pt x="106" y="75619"/>
                      <a:pt x="-656" y="161471"/>
                      <a:pt x="741" y="224336"/>
                    </a:cubicBezTo>
                    <a:cubicBezTo>
                      <a:pt x="868" y="231575"/>
                      <a:pt x="8361" y="245799"/>
                      <a:pt x="19664" y="246561"/>
                    </a:cubicBezTo>
                    <a:cubicBezTo>
                      <a:pt x="31348" y="247323"/>
                      <a:pt x="49890" y="247577"/>
                      <a:pt x="68687" y="247577"/>
                    </a:cubicBezTo>
                    <a:cubicBezTo>
                      <a:pt x="97897" y="247577"/>
                      <a:pt x="127615" y="246942"/>
                      <a:pt x="132822" y="246815"/>
                    </a:cubicBezTo>
                    <a:cubicBezTo>
                      <a:pt x="142728" y="246561"/>
                      <a:pt x="153777" y="233480"/>
                      <a:pt x="154539" y="224336"/>
                    </a:cubicBezTo>
                    <a:cubicBezTo>
                      <a:pt x="154793" y="221415"/>
                      <a:pt x="154666" y="212525"/>
                      <a:pt x="154539" y="203127"/>
                    </a:cubicBezTo>
                    <a:cubicBezTo>
                      <a:pt x="154539" y="198174"/>
                      <a:pt x="154412" y="193221"/>
                      <a:pt x="154412" y="189665"/>
                    </a:cubicBezTo>
                    <a:cubicBezTo>
                      <a:pt x="155047" y="189919"/>
                      <a:pt x="155682" y="190300"/>
                      <a:pt x="156317" y="190681"/>
                    </a:cubicBezTo>
                    <a:cubicBezTo>
                      <a:pt x="156190" y="190935"/>
                      <a:pt x="156063" y="191062"/>
                      <a:pt x="155936" y="191316"/>
                    </a:cubicBezTo>
                    <a:cubicBezTo>
                      <a:pt x="155174" y="192586"/>
                      <a:pt x="154412" y="194872"/>
                      <a:pt x="155174" y="197920"/>
                    </a:cubicBezTo>
                    <a:cubicBezTo>
                      <a:pt x="157587" y="207064"/>
                      <a:pt x="172700" y="220145"/>
                      <a:pt x="185909" y="227511"/>
                    </a:cubicBezTo>
                    <a:cubicBezTo>
                      <a:pt x="189084" y="229289"/>
                      <a:pt x="192386" y="230178"/>
                      <a:pt x="195942" y="230178"/>
                    </a:cubicBezTo>
                    <a:cubicBezTo>
                      <a:pt x="200895" y="230178"/>
                      <a:pt x="206102" y="228527"/>
                      <a:pt x="211182" y="225098"/>
                    </a:cubicBezTo>
                    <a:cubicBezTo>
                      <a:pt x="220834" y="218621"/>
                      <a:pt x="228454" y="212525"/>
                      <a:pt x="235058" y="206048"/>
                    </a:cubicBezTo>
                    <a:cubicBezTo>
                      <a:pt x="243821" y="197285"/>
                      <a:pt x="250552" y="187760"/>
                      <a:pt x="253981" y="179251"/>
                    </a:cubicBezTo>
                    <a:cubicBezTo>
                      <a:pt x="256267" y="173409"/>
                      <a:pt x="255759" y="167821"/>
                      <a:pt x="252711" y="163376"/>
                    </a:cubicBezTo>
                    <a:close/>
                    <a:moveTo>
                      <a:pt x="132568" y="237417"/>
                    </a:moveTo>
                    <a:cubicBezTo>
                      <a:pt x="94849" y="238179"/>
                      <a:pt x="42778" y="238687"/>
                      <a:pt x="20299" y="237163"/>
                    </a:cubicBezTo>
                    <a:cubicBezTo>
                      <a:pt x="17124" y="236909"/>
                      <a:pt x="13695" y="232845"/>
                      <a:pt x="11790" y="228781"/>
                    </a:cubicBezTo>
                    <a:cubicBezTo>
                      <a:pt x="13822" y="229416"/>
                      <a:pt x="16108" y="229670"/>
                      <a:pt x="18521" y="229797"/>
                    </a:cubicBezTo>
                    <a:cubicBezTo>
                      <a:pt x="31475" y="230432"/>
                      <a:pt x="50779" y="230686"/>
                      <a:pt x="70846" y="230686"/>
                    </a:cubicBezTo>
                    <a:cubicBezTo>
                      <a:pt x="95992" y="230686"/>
                      <a:pt x="122408" y="230305"/>
                      <a:pt x="139553" y="229670"/>
                    </a:cubicBezTo>
                    <a:cubicBezTo>
                      <a:pt x="140569" y="229670"/>
                      <a:pt x="141585" y="229543"/>
                      <a:pt x="142474" y="229416"/>
                    </a:cubicBezTo>
                    <a:cubicBezTo>
                      <a:pt x="139807" y="233480"/>
                      <a:pt x="135489" y="237290"/>
                      <a:pt x="132695" y="237417"/>
                    </a:cubicBezTo>
                    <a:close/>
                    <a:moveTo>
                      <a:pt x="144887" y="221161"/>
                    </a:moveTo>
                    <a:cubicBezTo>
                      <a:pt x="143871" y="222685"/>
                      <a:pt x="142093" y="223447"/>
                      <a:pt x="139299" y="223447"/>
                    </a:cubicBezTo>
                    <a:cubicBezTo>
                      <a:pt x="108565" y="224463"/>
                      <a:pt x="47858" y="224971"/>
                      <a:pt x="18902" y="223447"/>
                    </a:cubicBezTo>
                    <a:cubicBezTo>
                      <a:pt x="14330" y="223193"/>
                      <a:pt x="11663" y="222558"/>
                      <a:pt x="10393" y="219891"/>
                    </a:cubicBezTo>
                    <a:cubicBezTo>
                      <a:pt x="9123" y="157788"/>
                      <a:pt x="9885" y="74476"/>
                      <a:pt x="11155" y="18596"/>
                    </a:cubicBezTo>
                    <a:cubicBezTo>
                      <a:pt x="11155" y="16691"/>
                      <a:pt x="11790" y="10595"/>
                      <a:pt x="18267" y="10468"/>
                    </a:cubicBezTo>
                    <a:cubicBezTo>
                      <a:pt x="64623" y="9579"/>
                      <a:pt x="89007" y="9198"/>
                      <a:pt x="138918" y="10468"/>
                    </a:cubicBezTo>
                    <a:cubicBezTo>
                      <a:pt x="146538" y="10722"/>
                      <a:pt x="148189" y="15421"/>
                      <a:pt x="148316" y="19358"/>
                    </a:cubicBezTo>
                    <a:cubicBezTo>
                      <a:pt x="148443" y="26216"/>
                      <a:pt x="148951" y="38535"/>
                      <a:pt x="149332" y="50346"/>
                    </a:cubicBezTo>
                    <a:cubicBezTo>
                      <a:pt x="149713" y="59236"/>
                      <a:pt x="149967" y="67872"/>
                      <a:pt x="150094" y="72698"/>
                    </a:cubicBezTo>
                    <a:cubicBezTo>
                      <a:pt x="146284" y="73460"/>
                      <a:pt x="143109" y="75492"/>
                      <a:pt x="140696" y="78540"/>
                    </a:cubicBezTo>
                    <a:cubicBezTo>
                      <a:pt x="140696" y="63046"/>
                      <a:pt x="140442" y="37138"/>
                      <a:pt x="140188" y="28883"/>
                    </a:cubicBezTo>
                    <a:cubicBezTo>
                      <a:pt x="139934" y="23549"/>
                      <a:pt x="135870" y="19358"/>
                      <a:pt x="130663" y="19104"/>
                    </a:cubicBezTo>
                    <a:cubicBezTo>
                      <a:pt x="88118" y="16945"/>
                      <a:pt x="59923" y="17453"/>
                      <a:pt x="28300" y="19104"/>
                    </a:cubicBezTo>
                    <a:cubicBezTo>
                      <a:pt x="23093" y="19358"/>
                      <a:pt x="19029" y="23549"/>
                      <a:pt x="18775" y="28883"/>
                    </a:cubicBezTo>
                    <a:cubicBezTo>
                      <a:pt x="17251" y="69015"/>
                      <a:pt x="16489" y="129594"/>
                      <a:pt x="18267" y="174806"/>
                    </a:cubicBezTo>
                    <a:cubicBezTo>
                      <a:pt x="18648" y="185601"/>
                      <a:pt x="25125" y="187252"/>
                      <a:pt x="31348" y="187633"/>
                    </a:cubicBezTo>
                    <a:cubicBezTo>
                      <a:pt x="41127" y="188014"/>
                      <a:pt x="54843" y="188268"/>
                      <a:pt x="68814" y="188268"/>
                    </a:cubicBezTo>
                    <a:cubicBezTo>
                      <a:pt x="93325" y="188268"/>
                      <a:pt x="118852" y="187760"/>
                      <a:pt x="125837" y="187633"/>
                    </a:cubicBezTo>
                    <a:cubicBezTo>
                      <a:pt x="128250" y="187633"/>
                      <a:pt x="130282" y="187125"/>
                      <a:pt x="132060" y="186363"/>
                    </a:cubicBezTo>
                    <a:cubicBezTo>
                      <a:pt x="132441" y="186236"/>
                      <a:pt x="132822" y="185982"/>
                      <a:pt x="133076" y="185601"/>
                    </a:cubicBezTo>
                    <a:cubicBezTo>
                      <a:pt x="134981" y="185855"/>
                      <a:pt x="136759" y="186109"/>
                      <a:pt x="138410" y="186236"/>
                    </a:cubicBezTo>
                    <a:cubicBezTo>
                      <a:pt x="140569" y="186490"/>
                      <a:pt x="142601" y="186744"/>
                      <a:pt x="144506" y="186998"/>
                    </a:cubicBezTo>
                    <a:cubicBezTo>
                      <a:pt x="144506" y="190554"/>
                      <a:pt x="144506" y="196777"/>
                      <a:pt x="144633" y="203254"/>
                    </a:cubicBezTo>
                    <a:cubicBezTo>
                      <a:pt x="144760" y="209858"/>
                      <a:pt x="144760" y="217224"/>
                      <a:pt x="144760" y="221288"/>
                    </a:cubicBezTo>
                    <a:close/>
                    <a:moveTo>
                      <a:pt x="59670" y="103305"/>
                    </a:moveTo>
                    <a:cubicBezTo>
                      <a:pt x="69195" y="111560"/>
                      <a:pt x="81514" y="122482"/>
                      <a:pt x="93325" y="133023"/>
                    </a:cubicBezTo>
                    <a:cubicBezTo>
                      <a:pt x="93706" y="133404"/>
                      <a:pt x="94087" y="133785"/>
                      <a:pt x="94595" y="134166"/>
                    </a:cubicBezTo>
                    <a:cubicBezTo>
                      <a:pt x="87991" y="143818"/>
                      <a:pt x="90150" y="156518"/>
                      <a:pt x="93706" y="161090"/>
                    </a:cubicBezTo>
                    <a:cubicBezTo>
                      <a:pt x="100945" y="170361"/>
                      <a:pt x="109454" y="177346"/>
                      <a:pt x="118471" y="181537"/>
                    </a:cubicBezTo>
                    <a:cubicBezTo>
                      <a:pt x="99040" y="181918"/>
                      <a:pt x="54462" y="182426"/>
                      <a:pt x="31729" y="181410"/>
                    </a:cubicBezTo>
                    <a:cubicBezTo>
                      <a:pt x="27030" y="181156"/>
                      <a:pt x="25125" y="180521"/>
                      <a:pt x="24871" y="174679"/>
                    </a:cubicBezTo>
                    <a:cubicBezTo>
                      <a:pt x="23093" y="129721"/>
                      <a:pt x="23855" y="69269"/>
                      <a:pt x="25379" y="29264"/>
                    </a:cubicBezTo>
                    <a:cubicBezTo>
                      <a:pt x="25506" y="27232"/>
                      <a:pt x="26903" y="25581"/>
                      <a:pt x="28681" y="25581"/>
                    </a:cubicBezTo>
                    <a:cubicBezTo>
                      <a:pt x="60051" y="23930"/>
                      <a:pt x="88118" y="23422"/>
                      <a:pt x="130282" y="25581"/>
                    </a:cubicBezTo>
                    <a:cubicBezTo>
                      <a:pt x="132187" y="25708"/>
                      <a:pt x="133584" y="27232"/>
                      <a:pt x="133584" y="29264"/>
                    </a:cubicBezTo>
                    <a:cubicBezTo>
                      <a:pt x="133838" y="38027"/>
                      <a:pt x="134092" y="66856"/>
                      <a:pt x="134092" y="81715"/>
                    </a:cubicBezTo>
                    <a:cubicBezTo>
                      <a:pt x="132568" y="82223"/>
                      <a:pt x="130917" y="82858"/>
                      <a:pt x="129520" y="83747"/>
                    </a:cubicBezTo>
                    <a:cubicBezTo>
                      <a:pt x="126472" y="85652"/>
                      <a:pt x="124313" y="88446"/>
                      <a:pt x="123043" y="91494"/>
                    </a:cubicBezTo>
                    <a:cubicBezTo>
                      <a:pt x="118852" y="92002"/>
                      <a:pt x="115042" y="93907"/>
                      <a:pt x="112248" y="97209"/>
                    </a:cubicBezTo>
                    <a:cubicBezTo>
                      <a:pt x="111232" y="98479"/>
                      <a:pt x="110343" y="99749"/>
                      <a:pt x="109708" y="101146"/>
                    </a:cubicBezTo>
                    <a:cubicBezTo>
                      <a:pt x="100945" y="93272"/>
                      <a:pt x="90150" y="83747"/>
                      <a:pt x="83292" y="77905"/>
                    </a:cubicBezTo>
                    <a:cubicBezTo>
                      <a:pt x="72370" y="68380"/>
                      <a:pt x="61321" y="70539"/>
                      <a:pt x="55605" y="76635"/>
                    </a:cubicBezTo>
                    <a:cubicBezTo>
                      <a:pt x="47731" y="85144"/>
                      <a:pt x="51668" y="96828"/>
                      <a:pt x="59416" y="103559"/>
                    </a:cubicBezTo>
                    <a:close/>
                    <a:moveTo>
                      <a:pt x="139553" y="177219"/>
                    </a:moveTo>
                    <a:cubicBezTo>
                      <a:pt x="137140" y="176965"/>
                      <a:pt x="134727" y="176711"/>
                      <a:pt x="132187" y="176330"/>
                    </a:cubicBezTo>
                    <a:cubicBezTo>
                      <a:pt x="121138" y="174679"/>
                      <a:pt x="110089" y="167313"/>
                      <a:pt x="101199" y="155756"/>
                    </a:cubicBezTo>
                    <a:cubicBezTo>
                      <a:pt x="100183" y="154359"/>
                      <a:pt x="98405" y="146993"/>
                      <a:pt x="101580" y="141024"/>
                    </a:cubicBezTo>
                    <a:cubicBezTo>
                      <a:pt x="105263" y="144326"/>
                      <a:pt x="108819" y="147501"/>
                      <a:pt x="112121" y="150295"/>
                    </a:cubicBezTo>
                    <a:cubicBezTo>
                      <a:pt x="113010" y="151057"/>
                      <a:pt x="114280" y="151565"/>
                      <a:pt x="115423" y="151565"/>
                    </a:cubicBezTo>
                    <a:cubicBezTo>
                      <a:pt x="116693" y="151565"/>
                      <a:pt x="118090" y="151057"/>
                      <a:pt x="118979" y="150041"/>
                    </a:cubicBezTo>
                    <a:cubicBezTo>
                      <a:pt x="120757" y="148136"/>
                      <a:pt x="120630" y="145215"/>
                      <a:pt x="118725" y="143437"/>
                    </a:cubicBezTo>
                    <a:cubicBezTo>
                      <a:pt x="113137" y="138484"/>
                      <a:pt x="106533" y="132642"/>
                      <a:pt x="99675" y="126546"/>
                    </a:cubicBezTo>
                    <a:cubicBezTo>
                      <a:pt x="87737" y="116005"/>
                      <a:pt x="75545" y="105083"/>
                      <a:pt x="65893" y="96701"/>
                    </a:cubicBezTo>
                    <a:cubicBezTo>
                      <a:pt x="60178" y="91748"/>
                      <a:pt x="60051" y="86033"/>
                      <a:pt x="62845" y="82985"/>
                    </a:cubicBezTo>
                    <a:cubicBezTo>
                      <a:pt x="65258" y="80445"/>
                      <a:pt x="70338" y="79429"/>
                      <a:pt x="76815" y="85017"/>
                    </a:cubicBezTo>
                    <a:cubicBezTo>
                      <a:pt x="85578" y="92637"/>
                      <a:pt x="101072" y="106353"/>
                      <a:pt x="110089" y="114608"/>
                    </a:cubicBezTo>
                    <a:cubicBezTo>
                      <a:pt x="111740" y="116132"/>
                      <a:pt x="114153" y="116259"/>
                      <a:pt x="116058" y="115116"/>
                    </a:cubicBezTo>
                    <a:cubicBezTo>
                      <a:pt x="117963" y="113973"/>
                      <a:pt x="118852" y="111814"/>
                      <a:pt x="118090" y="109782"/>
                    </a:cubicBezTo>
                    <a:cubicBezTo>
                      <a:pt x="117328" y="107750"/>
                      <a:pt x="118090" y="105210"/>
                      <a:pt x="119614" y="103432"/>
                    </a:cubicBezTo>
                    <a:cubicBezTo>
                      <a:pt x="120757" y="102162"/>
                      <a:pt x="122916" y="100638"/>
                      <a:pt x="126345" y="101019"/>
                    </a:cubicBezTo>
                    <a:cubicBezTo>
                      <a:pt x="127742" y="101146"/>
                      <a:pt x="129139" y="100765"/>
                      <a:pt x="130155" y="99876"/>
                    </a:cubicBezTo>
                    <a:cubicBezTo>
                      <a:pt x="131171" y="98987"/>
                      <a:pt x="131806" y="97717"/>
                      <a:pt x="131806" y="96320"/>
                    </a:cubicBezTo>
                    <a:cubicBezTo>
                      <a:pt x="131806" y="94669"/>
                      <a:pt x="132949" y="92891"/>
                      <a:pt x="134727" y="91748"/>
                    </a:cubicBezTo>
                    <a:cubicBezTo>
                      <a:pt x="136505" y="90605"/>
                      <a:pt x="138791" y="90224"/>
                      <a:pt x="140315" y="90732"/>
                    </a:cubicBezTo>
                    <a:cubicBezTo>
                      <a:pt x="141712" y="91240"/>
                      <a:pt x="143109" y="91240"/>
                      <a:pt x="144379" y="90478"/>
                    </a:cubicBezTo>
                    <a:cubicBezTo>
                      <a:pt x="145649" y="89716"/>
                      <a:pt x="146538" y="88700"/>
                      <a:pt x="146919" y="87303"/>
                    </a:cubicBezTo>
                    <a:cubicBezTo>
                      <a:pt x="147554" y="84382"/>
                      <a:pt x="149967" y="81588"/>
                      <a:pt x="153777" y="82096"/>
                    </a:cubicBezTo>
                    <a:cubicBezTo>
                      <a:pt x="165842" y="83620"/>
                      <a:pt x="181337" y="105464"/>
                      <a:pt x="192513" y="121466"/>
                    </a:cubicBezTo>
                    <a:cubicBezTo>
                      <a:pt x="197974" y="129213"/>
                      <a:pt x="202800" y="136198"/>
                      <a:pt x="207245" y="141024"/>
                    </a:cubicBezTo>
                    <a:cubicBezTo>
                      <a:pt x="193656" y="151946"/>
                      <a:pt x="173208" y="170361"/>
                      <a:pt x="161905" y="183442"/>
                    </a:cubicBezTo>
                    <a:cubicBezTo>
                      <a:pt x="154920" y="178997"/>
                      <a:pt x="147427" y="178108"/>
                      <a:pt x="139426" y="177219"/>
                    </a:cubicBezTo>
                    <a:close/>
                    <a:moveTo>
                      <a:pt x="169017" y="203000"/>
                    </a:moveTo>
                    <a:cubicBezTo>
                      <a:pt x="166223" y="199952"/>
                      <a:pt x="164572" y="197412"/>
                      <a:pt x="164318" y="196015"/>
                    </a:cubicBezTo>
                    <a:cubicBezTo>
                      <a:pt x="172192" y="184077"/>
                      <a:pt x="202546" y="156391"/>
                      <a:pt x="218548" y="144453"/>
                    </a:cubicBezTo>
                    <a:cubicBezTo>
                      <a:pt x="219945" y="145088"/>
                      <a:pt x="222104" y="146358"/>
                      <a:pt x="224771" y="148390"/>
                    </a:cubicBezTo>
                    <a:cubicBezTo>
                      <a:pt x="206610" y="165662"/>
                      <a:pt x="190862" y="181410"/>
                      <a:pt x="172827" y="199444"/>
                    </a:cubicBezTo>
                    <a:lnTo>
                      <a:pt x="169144" y="203127"/>
                    </a:lnTo>
                    <a:close/>
                    <a:moveTo>
                      <a:pt x="244710" y="176330"/>
                    </a:moveTo>
                    <a:cubicBezTo>
                      <a:pt x="241789" y="183696"/>
                      <a:pt x="235693" y="192205"/>
                      <a:pt x="227946" y="199952"/>
                    </a:cubicBezTo>
                    <a:cubicBezTo>
                      <a:pt x="221723" y="206048"/>
                      <a:pt x="214611" y="211763"/>
                      <a:pt x="205467" y="217859"/>
                    </a:cubicBezTo>
                    <a:cubicBezTo>
                      <a:pt x="200006" y="221542"/>
                      <a:pt x="194799" y="222304"/>
                      <a:pt x="190608" y="219891"/>
                    </a:cubicBezTo>
                    <a:cubicBezTo>
                      <a:pt x="183877" y="216081"/>
                      <a:pt x="178035" y="211636"/>
                      <a:pt x="173589" y="207572"/>
                    </a:cubicBezTo>
                    <a:lnTo>
                      <a:pt x="177399" y="203762"/>
                    </a:lnTo>
                    <a:cubicBezTo>
                      <a:pt x="195561" y="185601"/>
                      <a:pt x="211436" y="169853"/>
                      <a:pt x="229724" y="152454"/>
                    </a:cubicBezTo>
                    <a:cubicBezTo>
                      <a:pt x="234423" y="156645"/>
                      <a:pt x="239757" y="162233"/>
                      <a:pt x="244456" y="168964"/>
                    </a:cubicBezTo>
                    <a:cubicBezTo>
                      <a:pt x="245726" y="170742"/>
                      <a:pt x="245853" y="173282"/>
                      <a:pt x="244710" y="176203"/>
                    </a:cubicBezTo>
                    <a:close/>
                    <a:moveTo>
                      <a:pt x="69576" y="57331"/>
                    </a:moveTo>
                    <a:cubicBezTo>
                      <a:pt x="70592" y="50473"/>
                      <a:pt x="70592" y="47806"/>
                      <a:pt x="69957" y="40440"/>
                    </a:cubicBezTo>
                    <a:cubicBezTo>
                      <a:pt x="69703" y="37011"/>
                      <a:pt x="67798" y="34598"/>
                      <a:pt x="64750" y="33963"/>
                    </a:cubicBezTo>
                    <a:cubicBezTo>
                      <a:pt x="57256" y="32312"/>
                      <a:pt x="49509" y="32185"/>
                      <a:pt x="41000" y="33582"/>
                    </a:cubicBezTo>
                    <a:cubicBezTo>
                      <a:pt x="39222" y="33836"/>
                      <a:pt x="36301" y="34979"/>
                      <a:pt x="35793" y="39170"/>
                    </a:cubicBezTo>
                    <a:cubicBezTo>
                      <a:pt x="35031" y="45393"/>
                      <a:pt x="35031" y="49076"/>
                      <a:pt x="35793" y="57839"/>
                    </a:cubicBezTo>
                    <a:cubicBezTo>
                      <a:pt x="36047" y="61395"/>
                      <a:pt x="38333" y="63681"/>
                      <a:pt x="42016" y="64189"/>
                    </a:cubicBezTo>
                    <a:cubicBezTo>
                      <a:pt x="46461" y="64824"/>
                      <a:pt x="49890" y="64951"/>
                      <a:pt x="52811" y="64951"/>
                    </a:cubicBezTo>
                    <a:cubicBezTo>
                      <a:pt x="56748" y="64951"/>
                      <a:pt x="59797" y="64570"/>
                      <a:pt x="63099" y="64062"/>
                    </a:cubicBezTo>
                    <a:cubicBezTo>
                      <a:pt x="65893" y="63681"/>
                      <a:pt x="69068" y="61141"/>
                      <a:pt x="69703" y="57331"/>
                    </a:cubicBezTo>
                    <a:close/>
                    <a:moveTo>
                      <a:pt x="62210" y="57966"/>
                    </a:moveTo>
                    <a:cubicBezTo>
                      <a:pt x="56494" y="58728"/>
                      <a:pt x="52430" y="59236"/>
                      <a:pt x="43032" y="57966"/>
                    </a:cubicBezTo>
                    <a:cubicBezTo>
                      <a:pt x="42651" y="57966"/>
                      <a:pt x="42524" y="57839"/>
                      <a:pt x="42524" y="57839"/>
                    </a:cubicBezTo>
                    <a:cubicBezTo>
                      <a:pt x="42524" y="57839"/>
                      <a:pt x="42397" y="57712"/>
                      <a:pt x="42397" y="57331"/>
                    </a:cubicBezTo>
                    <a:cubicBezTo>
                      <a:pt x="41635" y="48441"/>
                      <a:pt x="41762" y="45266"/>
                      <a:pt x="42397" y="39805"/>
                    </a:cubicBezTo>
                    <a:cubicBezTo>
                      <a:pt x="42397" y="39805"/>
                      <a:pt x="42397" y="39805"/>
                      <a:pt x="42397" y="39678"/>
                    </a:cubicBezTo>
                    <a:cubicBezTo>
                      <a:pt x="49890" y="38408"/>
                      <a:pt x="56748" y="38535"/>
                      <a:pt x="63353" y="39932"/>
                    </a:cubicBezTo>
                    <a:cubicBezTo>
                      <a:pt x="63353" y="39932"/>
                      <a:pt x="63480" y="40186"/>
                      <a:pt x="63607" y="40821"/>
                    </a:cubicBezTo>
                    <a:cubicBezTo>
                      <a:pt x="64242" y="47933"/>
                      <a:pt x="64242" y="49965"/>
                      <a:pt x="63353" y="56315"/>
                    </a:cubicBezTo>
                    <a:cubicBezTo>
                      <a:pt x="63226" y="57458"/>
                      <a:pt x="62210" y="57839"/>
                      <a:pt x="62337" y="57839"/>
                    </a:cubicBezTo>
                    <a:cubicBezTo>
                      <a:pt x="62464" y="57839"/>
                      <a:pt x="62337" y="57839"/>
                      <a:pt x="62337" y="57839"/>
                    </a:cubicBezTo>
                    <a:close/>
                    <a:moveTo>
                      <a:pt x="35666" y="162741"/>
                    </a:moveTo>
                    <a:lnTo>
                      <a:pt x="36809" y="162741"/>
                    </a:lnTo>
                    <a:cubicBezTo>
                      <a:pt x="38587" y="162741"/>
                      <a:pt x="40111" y="161344"/>
                      <a:pt x="40111" y="159566"/>
                    </a:cubicBezTo>
                    <a:cubicBezTo>
                      <a:pt x="40111" y="157788"/>
                      <a:pt x="38714" y="156391"/>
                      <a:pt x="36809" y="156391"/>
                    </a:cubicBezTo>
                    <a:lnTo>
                      <a:pt x="35412" y="156391"/>
                    </a:lnTo>
                    <a:cubicBezTo>
                      <a:pt x="33634" y="156391"/>
                      <a:pt x="32110" y="157788"/>
                      <a:pt x="32110" y="159566"/>
                    </a:cubicBezTo>
                    <a:cubicBezTo>
                      <a:pt x="32110" y="161344"/>
                      <a:pt x="33507" y="162741"/>
                      <a:pt x="35412" y="162741"/>
                    </a:cubicBezTo>
                    <a:close/>
                    <a:moveTo>
                      <a:pt x="37190" y="167313"/>
                    </a:moveTo>
                    <a:lnTo>
                      <a:pt x="35031" y="167313"/>
                    </a:lnTo>
                    <a:cubicBezTo>
                      <a:pt x="33253" y="167313"/>
                      <a:pt x="31729" y="168710"/>
                      <a:pt x="31729" y="170488"/>
                    </a:cubicBezTo>
                    <a:cubicBezTo>
                      <a:pt x="31729" y="172266"/>
                      <a:pt x="33126" y="173663"/>
                      <a:pt x="35031" y="173663"/>
                    </a:cubicBezTo>
                    <a:lnTo>
                      <a:pt x="37190" y="173663"/>
                    </a:lnTo>
                    <a:cubicBezTo>
                      <a:pt x="38968" y="173663"/>
                      <a:pt x="40492" y="172266"/>
                      <a:pt x="40492" y="170488"/>
                    </a:cubicBezTo>
                    <a:cubicBezTo>
                      <a:pt x="40492" y="168710"/>
                      <a:pt x="39095" y="167313"/>
                      <a:pt x="37190" y="167313"/>
                    </a:cubicBezTo>
                    <a:close/>
                    <a:moveTo>
                      <a:pt x="35539" y="152454"/>
                    </a:moveTo>
                    <a:lnTo>
                      <a:pt x="36555" y="152454"/>
                    </a:lnTo>
                    <a:cubicBezTo>
                      <a:pt x="38333" y="152454"/>
                      <a:pt x="39857" y="151057"/>
                      <a:pt x="39857" y="149279"/>
                    </a:cubicBezTo>
                    <a:cubicBezTo>
                      <a:pt x="39857" y="147501"/>
                      <a:pt x="38460" y="146104"/>
                      <a:pt x="36555" y="146104"/>
                    </a:cubicBezTo>
                    <a:lnTo>
                      <a:pt x="35539" y="146104"/>
                    </a:lnTo>
                    <a:cubicBezTo>
                      <a:pt x="33761" y="146104"/>
                      <a:pt x="32237" y="147501"/>
                      <a:pt x="32237" y="149279"/>
                    </a:cubicBezTo>
                    <a:cubicBezTo>
                      <a:pt x="32237" y="151057"/>
                      <a:pt x="33634" y="152454"/>
                      <a:pt x="35539" y="152454"/>
                    </a:cubicBezTo>
                    <a:close/>
                  </a:path>
                </a:pathLst>
              </a:custGeom>
              <a:solidFill>
                <a:srgbClr val="000000"/>
              </a:solidFill>
            </p:spPr>
          </p:sp>
        </p:grpSp>
        <p:grpSp>
          <p:nvGrpSpPr>
            <p:cNvPr id="5" name="Group 5"/>
            <p:cNvGrpSpPr/>
            <p:nvPr/>
          </p:nvGrpSpPr>
          <p:grpSpPr>
            <a:xfrm>
              <a:off x="7583193" y="4618591"/>
              <a:ext cx="593363" cy="766329"/>
              <a:chOff x="0" y="0"/>
              <a:chExt cx="327050" cy="422389"/>
            </a:xfrm>
          </p:grpSpPr>
          <p:sp>
            <p:nvSpPr>
              <p:cNvPr id="6" name="Freeform 6"/>
              <p:cNvSpPr/>
              <p:nvPr/>
            </p:nvSpPr>
            <p:spPr>
              <a:xfrm>
                <a:off x="-49172" y="63501"/>
                <a:ext cx="312827" cy="295404"/>
              </a:xfrm>
              <a:custGeom>
                <a:avLst/>
                <a:gdLst/>
                <a:ahLst/>
                <a:cxnLst/>
                <a:rect l="l" t="t" r="r" b="b"/>
                <a:pathLst>
                  <a:path w="312827" h="295404">
                    <a:moveTo>
                      <a:pt x="285522" y="34544"/>
                    </a:moveTo>
                    <a:lnTo>
                      <a:pt x="285522" y="237110"/>
                    </a:lnTo>
                    <a:lnTo>
                      <a:pt x="274600" y="237110"/>
                    </a:lnTo>
                    <a:lnTo>
                      <a:pt x="267615" y="212599"/>
                    </a:lnTo>
                    <a:cubicBezTo>
                      <a:pt x="276505" y="209805"/>
                      <a:pt x="281585" y="200280"/>
                      <a:pt x="278918" y="191263"/>
                    </a:cubicBezTo>
                    <a:lnTo>
                      <a:pt x="259233" y="122810"/>
                    </a:lnTo>
                    <a:cubicBezTo>
                      <a:pt x="258217" y="119253"/>
                      <a:pt x="255804" y="116332"/>
                      <a:pt x="252629" y="114554"/>
                    </a:cubicBezTo>
                    <a:cubicBezTo>
                      <a:pt x="250597" y="113411"/>
                      <a:pt x="248310" y="112776"/>
                      <a:pt x="246024" y="112776"/>
                    </a:cubicBezTo>
                    <a:cubicBezTo>
                      <a:pt x="244754" y="112776"/>
                      <a:pt x="243484" y="112903"/>
                      <a:pt x="242214" y="113284"/>
                    </a:cubicBezTo>
                    <a:cubicBezTo>
                      <a:pt x="238658" y="114300"/>
                      <a:pt x="235737" y="116713"/>
                      <a:pt x="233959" y="119889"/>
                    </a:cubicBezTo>
                    <a:cubicBezTo>
                      <a:pt x="233832" y="120016"/>
                      <a:pt x="233832" y="120143"/>
                      <a:pt x="233705" y="120397"/>
                    </a:cubicBezTo>
                    <a:cubicBezTo>
                      <a:pt x="233578" y="120270"/>
                      <a:pt x="233451" y="120270"/>
                      <a:pt x="233324" y="120143"/>
                    </a:cubicBezTo>
                    <a:cubicBezTo>
                      <a:pt x="231292" y="119000"/>
                      <a:pt x="229006" y="118364"/>
                      <a:pt x="226720" y="118364"/>
                    </a:cubicBezTo>
                    <a:cubicBezTo>
                      <a:pt x="225450" y="118364"/>
                      <a:pt x="224180" y="118491"/>
                      <a:pt x="222910" y="118872"/>
                    </a:cubicBezTo>
                    <a:cubicBezTo>
                      <a:pt x="219354" y="119889"/>
                      <a:pt x="216433" y="122302"/>
                      <a:pt x="214655" y="125477"/>
                    </a:cubicBezTo>
                    <a:cubicBezTo>
                      <a:pt x="214528" y="125604"/>
                      <a:pt x="214528" y="125858"/>
                      <a:pt x="214401" y="125985"/>
                    </a:cubicBezTo>
                    <a:cubicBezTo>
                      <a:pt x="214274" y="125858"/>
                      <a:pt x="214147" y="125858"/>
                      <a:pt x="214020" y="125731"/>
                    </a:cubicBezTo>
                    <a:cubicBezTo>
                      <a:pt x="212877" y="125096"/>
                      <a:pt x="211734" y="124715"/>
                      <a:pt x="210464" y="124461"/>
                    </a:cubicBezTo>
                    <a:cubicBezTo>
                      <a:pt x="209448" y="124207"/>
                      <a:pt x="208305" y="124080"/>
                      <a:pt x="207289" y="124080"/>
                    </a:cubicBezTo>
                    <a:cubicBezTo>
                      <a:pt x="206019" y="124080"/>
                      <a:pt x="204876" y="124207"/>
                      <a:pt x="203606" y="124588"/>
                    </a:cubicBezTo>
                    <a:cubicBezTo>
                      <a:pt x="201447" y="125223"/>
                      <a:pt x="199415" y="126366"/>
                      <a:pt x="197891" y="127890"/>
                    </a:cubicBezTo>
                    <a:lnTo>
                      <a:pt x="191922" y="107061"/>
                    </a:lnTo>
                    <a:cubicBezTo>
                      <a:pt x="190906" y="103505"/>
                      <a:pt x="188620" y="100584"/>
                      <a:pt x="185318" y="98806"/>
                    </a:cubicBezTo>
                    <a:cubicBezTo>
                      <a:pt x="183286" y="97663"/>
                      <a:pt x="181000" y="97028"/>
                      <a:pt x="178587" y="97028"/>
                    </a:cubicBezTo>
                    <a:cubicBezTo>
                      <a:pt x="177317" y="97028"/>
                      <a:pt x="176047" y="97155"/>
                      <a:pt x="174777" y="97536"/>
                    </a:cubicBezTo>
                    <a:cubicBezTo>
                      <a:pt x="167537" y="99695"/>
                      <a:pt x="163346" y="107442"/>
                      <a:pt x="165378" y="114681"/>
                    </a:cubicBezTo>
                    <a:lnTo>
                      <a:pt x="178079" y="158878"/>
                    </a:lnTo>
                    <a:lnTo>
                      <a:pt x="168300" y="180087"/>
                    </a:lnTo>
                    <a:cubicBezTo>
                      <a:pt x="164870" y="187580"/>
                      <a:pt x="167156" y="196470"/>
                      <a:pt x="173507" y="201169"/>
                    </a:cubicBezTo>
                    <a:cubicBezTo>
                      <a:pt x="185064" y="211202"/>
                      <a:pt x="205130" y="227458"/>
                      <a:pt x="214020" y="227458"/>
                    </a:cubicBezTo>
                    <a:cubicBezTo>
                      <a:pt x="214528" y="227458"/>
                      <a:pt x="214909" y="227458"/>
                      <a:pt x="215290" y="227331"/>
                    </a:cubicBezTo>
                    <a:lnTo>
                      <a:pt x="217957" y="236602"/>
                    </a:lnTo>
                    <a:lnTo>
                      <a:pt x="139851" y="236602"/>
                    </a:lnTo>
                    <a:lnTo>
                      <a:pt x="139851" y="34544"/>
                    </a:lnTo>
                    <a:close/>
                    <a:moveTo>
                      <a:pt x="153313" y="7366"/>
                    </a:moveTo>
                    <a:cubicBezTo>
                      <a:pt x="156869" y="7366"/>
                      <a:pt x="159790" y="10287"/>
                      <a:pt x="159790" y="13843"/>
                    </a:cubicBezTo>
                    <a:lnTo>
                      <a:pt x="159790" y="257939"/>
                    </a:lnTo>
                    <a:cubicBezTo>
                      <a:pt x="159790" y="261495"/>
                      <a:pt x="156869" y="264416"/>
                      <a:pt x="153313" y="264416"/>
                    </a:cubicBezTo>
                    <a:lnTo>
                      <a:pt x="136803" y="264416"/>
                    </a:lnTo>
                    <a:lnTo>
                      <a:pt x="131088" y="244604"/>
                    </a:lnTo>
                    <a:lnTo>
                      <a:pt x="143534" y="244604"/>
                    </a:lnTo>
                    <a:cubicBezTo>
                      <a:pt x="145566" y="244604"/>
                      <a:pt x="147217" y="242952"/>
                      <a:pt x="147217" y="240920"/>
                    </a:cubicBezTo>
                    <a:lnTo>
                      <a:pt x="147217" y="30861"/>
                    </a:lnTo>
                    <a:cubicBezTo>
                      <a:pt x="147217" y="28829"/>
                      <a:pt x="145566" y="27178"/>
                      <a:pt x="143534" y="27178"/>
                    </a:cubicBezTo>
                    <a:lnTo>
                      <a:pt x="136168" y="27178"/>
                    </a:lnTo>
                    <a:cubicBezTo>
                      <a:pt x="134136" y="27178"/>
                      <a:pt x="132485" y="28829"/>
                      <a:pt x="132485" y="30861"/>
                    </a:cubicBezTo>
                    <a:lnTo>
                      <a:pt x="132485" y="240793"/>
                    </a:lnTo>
                    <a:cubicBezTo>
                      <a:pt x="132485" y="242825"/>
                      <a:pt x="134136" y="244477"/>
                      <a:pt x="136168" y="244477"/>
                    </a:cubicBezTo>
                    <a:lnTo>
                      <a:pt x="220116" y="244477"/>
                    </a:lnTo>
                    <a:lnTo>
                      <a:pt x="221640" y="249811"/>
                    </a:lnTo>
                    <a:lnTo>
                      <a:pt x="225831" y="264289"/>
                    </a:lnTo>
                    <a:lnTo>
                      <a:pt x="126389" y="264289"/>
                    </a:lnTo>
                    <a:cubicBezTo>
                      <a:pt x="122833" y="264289"/>
                      <a:pt x="119912" y="261368"/>
                      <a:pt x="119912" y="257812"/>
                    </a:cubicBezTo>
                    <a:lnTo>
                      <a:pt x="119912" y="13843"/>
                    </a:lnTo>
                    <a:cubicBezTo>
                      <a:pt x="119912" y="10287"/>
                      <a:pt x="122833" y="7366"/>
                      <a:pt x="126389" y="7366"/>
                    </a:cubicBezTo>
                    <a:close/>
                    <a:moveTo>
                      <a:pt x="5992" y="104775"/>
                    </a:moveTo>
                    <a:cubicBezTo>
                      <a:pt x="7135" y="104775"/>
                      <a:pt x="8151" y="105029"/>
                      <a:pt x="9167" y="105537"/>
                    </a:cubicBezTo>
                    <a:cubicBezTo>
                      <a:pt x="10691" y="106426"/>
                      <a:pt x="11707" y="107696"/>
                      <a:pt x="12215" y="109347"/>
                    </a:cubicBezTo>
                    <a:lnTo>
                      <a:pt x="21613" y="141860"/>
                    </a:lnTo>
                    <a:cubicBezTo>
                      <a:pt x="22121" y="143511"/>
                      <a:pt x="23518" y="144527"/>
                      <a:pt x="25169" y="144527"/>
                    </a:cubicBezTo>
                    <a:cubicBezTo>
                      <a:pt x="25550" y="144527"/>
                      <a:pt x="25804" y="144527"/>
                      <a:pt x="26185" y="144400"/>
                    </a:cubicBezTo>
                    <a:cubicBezTo>
                      <a:pt x="28090" y="143892"/>
                      <a:pt x="29233" y="141733"/>
                      <a:pt x="28725" y="139828"/>
                    </a:cubicBezTo>
                    <a:cubicBezTo>
                      <a:pt x="27709" y="136399"/>
                      <a:pt x="29741" y="132843"/>
                      <a:pt x="33043" y="131827"/>
                    </a:cubicBezTo>
                    <a:cubicBezTo>
                      <a:pt x="33678" y="131700"/>
                      <a:pt x="34313" y="131573"/>
                      <a:pt x="34821" y="131573"/>
                    </a:cubicBezTo>
                    <a:cubicBezTo>
                      <a:pt x="35837" y="131573"/>
                      <a:pt x="36980" y="131827"/>
                      <a:pt x="37869" y="132335"/>
                    </a:cubicBezTo>
                    <a:cubicBezTo>
                      <a:pt x="39393" y="133224"/>
                      <a:pt x="40536" y="134621"/>
                      <a:pt x="40917" y="136145"/>
                    </a:cubicBezTo>
                    <a:cubicBezTo>
                      <a:pt x="41425" y="137796"/>
                      <a:pt x="42822" y="138812"/>
                      <a:pt x="44473" y="138812"/>
                    </a:cubicBezTo>
                    <a:cubicBezTo>
                      <a:pt x="44854" y="138812"/>
                      <a:pt x="45108" y="138812"/>
                      <a:pt x="45489" y="138685"/>
                    </a:cubicBezTo>
                    <a:cubicBezTo>
                      <a:pt x="47394" y="138177"/>
                      <a:pt x="48537" y="136018"/>
                      <a:pt x="48029" y="134113"/>
                    </a:cubicBezTo>
                    <a:cubicBezTo>
                      <a:pt x="47648" y="132843"/>
                      <a:pt x="47648" y="131573"/>
                      <a:pt x="48029" y="130430"/>
                    </a:cubicBezTo>
                    <a:cubicBezTo>
                      <a:pt x="48156" y="130049"/>
                      <a:pt x="48283" y="129541"/>
                      <a:pt x="48537" y="129160"/>
                    </a:cubicBezTo>
                    <a:cubicBezTo>
                      <a:pt x="49299" y="127636"/>
                      <a:pt x="50696" y="126620"/>
                      <a:pt x="52474" y="126112"/>
                    </a:cubicBezTo>
                    <a:cubicBezTo>
                      <a:pt x="52982" y="125985"/>
                      <a:pt x="53617" y="125858"/>
                      <a:pt x="54252" y="125858"/>
                    </a:cubicBezTo>
                    <a:cubicBezTo>
                      <a:pt x="55268" y="125858"/>
                      <a:pt x="56411" y="126112"/>
                      <a:pt x="57300" y="126620"/>
                    </a:cubicBezTo>
                    <a:cubicBezTo>
                      <a:pt x="58062" y="127001"/>
                      <a:pt x="58697" y="127509"/>
                      <a:pt x="59205" y="128144"/>
                    </a:cubicBezTo>
                    <a:cubicBezTo>
                      <a:pt x="59459" y="128398"/>
                      <a:pt x="59586" y="128652"/>
                      <a:pt x="59713" y="128906"/>
                    </a:cubicBezTo>
                    <a:cubicBezTo>
                      <a:pt x="59713" y="129033"/>
                      <a:pt x="59840" y="129033"/>
                      <a:pt x="59840" y="129160"/>
                    </a:cubicBezTo>
                    <a:cubicBezTo>
                      <a:pt x="59840" y="129287"/>
                      <a:pt x="59967" y="129541"/>
                      <a:pt x="60094" y="129795"/>
                    </a:cubicBezTo>
                    <a:cubicBezTo>
                      <a:pt x="60221" y="130049"/>
                      <a:pt x="60221" y="130176"/>
                      <a:pt x="60348" y="130303"/>
                    </a:cubicBezTo>
                    <a:cubicBezTo>
                      <a:pt x="60856" y="131954"/>
                      <a:pt x="62253" y="132970"/>
                      <a:pt x="63904" y="132970"/>
                    </a:cubicBezTo>
                    <a:cubicBezTo>
                      <a:pt x="64285" y="132970"/>
                      <a:pt x="64539" y="132970"/>
                      <a:pt x="64920" y="132843"/>
                    </a:cubicBezTo>
                    <a:cubicBezTo>
                      <a:pt x="66825" y="132335"/>
                      <a:pt x="67968" y="130176"/>
                      <a:pt x="67460" y="128271"/>
                    </a:cubicBezTo>
                    <a:cubicBezTo>
                      <a:pt x="66952" y="126620"/>
                      <a:pt x="67206" y="124842"/>
                      <a:pt x="67968" y="123318"/>
                    </a:cubicBezTo>
                    <a:cubicBezTo>
                      <a:pt x="68730" y="121794"/>
                      <a:pt x="70127" y="120778"/>
                      <a:pt x="71905" y="120270"/>
                    </a:cubicBezTo>
                    <a:cubicBezTo>
                      <a:pt x="72540" y="120143"/>
                      <a:pt x="73048" y="120015"/>
                      <a:pt x="73683" y="120015"/>
                    </a:cubicBezTo>
                    <a:cubicBezTo>
                      <a:pt x="74699" y="120015"/>
                      <a:pt x="75842" y="120270"/>
                      <a:pt x="76731" y="120778"/>
                    </a:cubicBezTo>
                    <a:cubicBezTo>
                      <a:pt x="78255" y="121667"/>
                      <a:pt x="79398" y="122937"/>
                      <a:pt x="79779" y="124588"/>
                    </a:cubicBezTo>
                    <a:lnTo>
                      <a:pt x="99465" y="192914"/>
                    </a:lnTo>
                    <a:cubicBezTo>
                      <a:pt x="99592" y="193549"/>
                      <a:pt x="99719" y="194184"/>
                      <a:pt x="99846" y="194819"/>
                    </a:cubicBezTo>
                    <a:cubicBezTo>
                      <a:pt x="99846" y="194946"/>
                      <a:pt x="99846" y="195073"/>
                      <a:pt x="99846" y="195200"/>
                    </a:cubicBezTo>
                    <a:cubicBezTo>
                      <a:pt x="99846" y="195708"/>
                      <a:pt x="99846" y="196216"/>
                      <a:pt x="99846" y="196724"/>
                    </a:cubicBezTo>
                    <a:cubicBezTo>
                      <a:pt x="99846" y="196851"/>
                      <a:pt x="99846" y="196851"/>
                      <a:pt x="99846" y="196978"/>
                    </a:cubicBezTo>
                    <a:cubicBezTo>
                      <a:pt x="99719" y="197486"/>
                      <a:pt x="99719" y="197994"/>
                      <a:pt x="99465" y="198629"/>
                    </a:cubicBezTo>
                    <a:cubicBezTo>
                      <a:pt x="99465" y="198756"/>
                      <a:pt x="99338" y="199010"/>
                      <a:pt x="99211" y="199137"/>
                    </a:cubicBezTo>
                    <a:cubicBezTo>
                      <a:pt x="98957" y="199772"/>
                      <a:pt x="98703" y="200280"/>
                      <a:pt x="98322" y="200788"/>
                    </a:cubicBezTo>
                    <a:cubicBezTo>
                      <a:pt x="98068" y="201169"/>
                      <a:pt x="97814" y="201550"/>
                      <a:pt x="97560" y="201931"/>
                    </a:cubicBezTo>
                    <a:cubicBezTo>
                      <a:pt x="97306" y="202312"/>
                      <a:pt x="97052" y="202439"/>
                      <a:pt x="96925" y="202566"/>
                    </a:cubicBezTo>
                    <a:cubicBezTo>
                      <a:pt x="96798" y="202693"/>
                      <a:pt x="96544" y="203074"/>
                      <a:pt x="96290" y="203201"/>
                    </a:cubicBezTo>
                    <a:cubicBezTo>
                      <a:pt x="96036" y="203328"/>
                      <a:pt x="95655" y="203582"/>
                      <a:pt x="95401" y="203836"/>
                    </a:cubicBezTo>
                    <a:cubicBezTo>
                      <a:pt x="95147" y="204090"/>
                      <a:pt x="95020" y="204090"/>
                      <a:pt x="94766" y="204217"/>
                    </a:cubicBezTo>
                    <a:cubicBezTo>
                      <a:pt x="94258" y="204471"/>
                      <a:pt x="93623" y="204725"/>
                      <a:pt x="92988" y="204979"/>
                    </a:cubicBezTo>
                    <a:lnTo>
                      <a:pt x="89813" y="205868"/>
                    </a:lnTo>
                    <a:cubicBezTo>
                      <a:pt x="88924" y="206122"/>
                      <a:pt x="88034" y="206757"/>
                      <a:pt x="87653" y="207646"/>
                    </a:cubicBezTo>
                    <a:cubicBezTo>
                      <a:pt x="87272" y="208535"/>
                      <a:pt x="87018" y="209551"/>
                      <a:pt x="87272" y="210440"/>
                    </a:cubicBezTo>
                    <a:lnTo>
                      <a:pt x="96036" y="241174"/>
                    </a:lnTo>
                    <a:lnTo>
                      <a:pt x="103910" y="268353"/>
                    </a:lnTo>
                    <a:lnTo>
                      <a:pt x="105815" y="275211"/>
                    </a:lnTo>
                    <a:lnTo>
                      <a:pt x="67714" y="286387"/>
                    </a:lnTo>
                    <a:lnTo>
                      <a:pt x="61999" y="266321"/>
                    </a:lnTo>
                    <a:lnTo>
                      <a:pt x="54125" y="239142"/>
                    </a:lnTo>
                    <a:lnTo>
                      <a:pt x="49045" y="221616"/>
                    </a:lnTo>
                    <a:cubicBezTo>
                      <a:pt x="48791" y="220727"/>
                      <a:pt x="48156" y="219838"/>
                      <a:pt x="47267" y="219457"/>
                    </a:cubicBezTo>
                    <a:cubicBezTo>
                      <a:pt x="46886" y="219203"/>
                      <a:pt x="46505" y="219076"/>
                      <a:pt x="45997" y="219076"/>
                    </a:cubicBezTo>
                    <a:cubicBezTo>
                      <a:pt x="45870" y="219076"/>
                      <a:pt x="45743" y="219076"/>
                      <a:pt x="45743" y="219076"/>
                    </a:cubicBezTo>
                    <a:cubicBezTo>
                      <a:pt x="45743" y="219076"/>
                      <a:pt x="45616" y="219076"/>
                      <a:pt x="45489" y="219076"/>
                    </a:cubicBezTo>
                    <a:cubicBezTo>
                      <a:pt x="45108" y="219076"/>
                      <a:pt x="44854" y="219076"/>
                      <a:pt x="44473" y="219203"/>
                    </a:cubicBezTo>
                    <a:lnTo>
                      <a:pt x="41425" y="220092"/>
                    </a:lnTo>
                    <a:cubicBezTo>
                      <a:pt x="41425" y="220092"/>
                      <a:pt x="41298" y="220092"/>
                      <a:pt x="41298" y="220092"/>
                    </a:cubicBezTo>
                    <a:cubicBezTo>
                      <a:pt x="36980" y="220092"/>
                      <a:pt x="19708" y="207392"/>
                      <a:pt x="5738" y="195327"/>
                    </a:cubicBezTo>
                    <a:cubicBezTo>
                      <a:pt x="1928" y="192533"/>
                      <a:pt x="658" y="187453"/>
                      <a:pt x="2563" y="183135"/>
                    </a:cubicBezTo>
                    <a:lnTo>
                      <a:pt x="8913" y="169546"/>
                    </a:lnTo>
                    <a:lnTo>
                      <a:pt x="13993" y="187072"/>
                    </a:lnTo>
                    <a:cubicBezTo>
                      <a:pt x="14501" y="188723"/>
                      <a:pt x="15898" y="189739"/>
                      <a:pt x="17549" y="189739"/>
                    </a:cubicBezTo>
                    <a:cubicBezTo>
                      <a:pt x="17930" y="189739"/>
                      <a:pt x="18184" y="189739"/>
                      <a:pt x="18565" y="189612"/>
                    </a:cubicBezTo>
                    <a:cubicBezTo>
                      <a:pt x="20470" y="189104"/>
                      <a:pt x="21613" y="186945"/>
                      <a:pt x="21105" y="185040"/>
                    </a:cubicBezTo>
                    <a:lnTo>
                      <a:pt x="13358" y="157989"/>
                    </a:lnTo>
                    <a:lnTo>
                      <a:pt x="3325" y="123191"/>
                    </a:lnTo>
                    <a:lnTo>
                      <a:pt x="277" y="112395"/>
                    </a:lnTo>
                    <a:cubicBezTo>
                      <a:pt x="150" y="112014"/>
                      <a:pt x="23" y="111506"/>
                      <a:pt x="23" y="111125"/>
                    </a:cubicBezTo>
                    <a:cubicBezTo>
                      <a:pt x="-231" y="108077"/>
                      <a:pt x="1674" y="105283"/>
                      <a:pt x="4595" y="104394"/>
                    </a:cubicBezTo>
                    <a:cubicBezTo>
                      <a:pt x="5103" y="104267"/>
                      <a:pt x="5738" y="104140"/>
                      <a:pt x="6373" y="104140"/>
                    </a:cubicBezTo>
                    <a:close/>
                    <a:moveTo>
                      <a:pt x="126389" y="0"/>
                    </a:moveTo>
                    <a:cubicBezTo>
                      <a:pt x="118896" y="0"/>
                      <a:pt x="112673" y="6223"/>
                      <a:pt x="112673" y="13843"/>
                    </a:cubicBezTo>
                    <a:lnTo>
                      <a:pt x="112673" y="257939"/>
                    </a:lnTo>
                    <a:cubicBezTo>
                      <a:pt x="112673" y="265559"/>
                      <a:pt x="118896" y="271782"/>
                      <a:pt x="126389" y="271782"/>
                    </a:cubicBezTo>
                    <a:lnTo>
                      <a:pt x="227990" y="271782"/>
                    </a:lnTo>
                    <a:lnTo>
                      <a:pt x="233959" y="292737"/>
                    </a:lnTo>
                    <a:cubicBezTo>
                      <a:pt x="234213" y="293626"/>
                      <a:pt x="234848" y="294515"/>
                      <a:pt x="235737" y="294896"/>
                    </a:cubicBezTo>
                    <a:cubicBezTo>
                      <a:pt x="236245" y="295150"/>
                      <a:pt x="236880" y="295404"/>
                      <a:pt x="237388" y="295404"/>
                    </a:cubicBezTo>
                    <a:lnTo>
                      <a:pt x="237515" y="295404"/>
                    </a:lnTo>
                    <a:cubicBezTo>
                      <a:pt x="237896" y="295404"/>
                      <a:pt x="238150" y="295404"/>
                      <a:pt x="238531" y="295277"/>
                    </a:cubicBezTo>
                    <a:lnTo>
                      <a:pt x="283744" y="282069"/>
                    </a:lnTo>
                    <a:cubicBezTo>
                      <a:pt x="285649" y="281561"/>
                      <a:pt x="286792" y="279402"/>
                      <a:pt x="286284" y="277497"/>
                    </a:cubicBezTo>
                    <a:lnTo>
                      <a:pt x="284633" y="271782"/>
                    </a:lnTo>
                    <a:lnTo>
                      <a:pt x="299111" y="271782"/>
                    </a:lnTo>
                    <a:cubicBezTo>
                      <a:pt x="306731" y="271782"/>
                      <a:pt x="312827" y="265559"/>
                      <a:pt x="312827" y="257939"/>
                    </a:cubicBezTo>
                    <a:lnTo>
                      <a:pt x="312827" y="13843"/>
                    </a:lnTo>
                    <a:cubicBezTo>
                      <a:pt x="312827" y="6223"/>
                      <a:pt x="306604" y="0"/>
                      <a:pt x="299111" y="0"/>
                    </a:cubicBezTo>
                    <a:close/>
                  </a:path>
                </a:pathLst>
              </a:custGeom>
              <a:solidFill>
                <a:srgbClr val="000000"/>
              </a:solidFill>
            </p:spPr>
          </p:sp>
          <p:sp>
            <p:nvSpPr>
              <p:cNvPr id="7" name="Freeform 7"/>
              <p:cNvSpPr/>
              <p:nvPr/>
            </p:nvSpPr>
            <p:spPr>
              <a:xfrm>
                <a:off x="155958" y="314328"/>
                <a:ext cx="15113" cy="7366"/>
              </a:xfrm>
              <a:custGeom>
                <a:avLst/>
                <a:gdLst/>
                <a:ahLst/>
                <a:cxnLst/>
                <a:rect l="l" t="t" r="r" b="b"/>
                <a:pathLst>
                  <a:path w="15113" h="7366">
                    <a:moveTo>
                      <a:pt x="3683" y="7366"/>
                    </a:moveTo>
                    <a:lnTo>
                      <a:pt x="11430" y="7366"/>
                    </a:lnTo>
                    <a:cubicBezTo>
                      <a:pt x="13462" y="7366"/>
                      <a:pt x="15113" y="5715"/>
                      <a:pt x="15113" y="3683"/>
                    </a:cubicBezTo>
                    <a:cubicBezTo>
                      <a:pt x="15113" y="1651"/>
                      <a:pt x="13462" y="0"/>
                      <a:pt x="11430" y="0"/>
                    </a:cubicBezTo>
                    <a:lnTo>
                      <a:pt x="3683" y="0"/>
                    </a:lnTo>
                    <a:cubicBezTo>
                      <a:pt x="1651" y="0"/>
                      <a:pt x="0" y="1651"/>
                      <a:pt x="0" y="3683"/>
                    </a:cubicBezTo>
                    <a:cubicBezTo>
                      <a:pt x="0" y="5715"/>
                      <a:pt x="1651" y="7366"/>
                      <a:pt x="3683" y="7366"/>
                    </a:cubicBezTo>
                    <a:close/>
                  </a:path>
                </a:pathLst>
              </a:custGeom>
              <a:solidFill>
                <a:srgbClr val="000000"/>
              </a:solidFill>
            </p:spPr>
          </p:sp>
          <p:sp>
            <p:nvSpPr>
              <p:cNvPr id="8" name="Freeform 8"/>
              <p:cNvSpPr/>
              <p:nvPr/>
            </p:nvSpPr>
            <p:spPr>
              <a:xfrm>
                <a:off x="98172" y="77160"/>
                <a:ext cx="7366" cy="7423"/>
              </a:xfrm>
              <a:custGeom>
                <a:avLst/>
                <a:gdLst/>
                <a:ahLst/>
                <a:cxnLst/>
                <a:rect l="l" t="t" r="r" b="b"/>
                <a:pathLst>
                  <a:path w="7366" h="7423">
                    <a:moveTo>
                      <a:pt x="6223" y="1073"/>
                    </a:moveTo>
                    <a:cubicBezTo>
                      <a:pt x="5842" y="692"/>
                      <a:pt x="5461" y="438"/>
                      <a:pt x="4953" y="311"/>
                    </a:cubicBezTo>
                    <a:cubicBezTo>
                      <a:pt x="3683" y="-324"/>
                      <a:pt x="2032" y="57"/>
                      <a:pt x="1016" y="1073"/>
                    </a:cubicBezTo>
                    <a:cubicBezTo>
                      <a:pt x="635" y="1454"/>
                      <a:pt x="381" y="1835"/>
                      <a:pt x="254" y="2343"/>
                    </a:cubicBezTo>
                    <a:cubicBezTo>
                      <a:pt x="127" y="2851"/>
                      <a:pt x="0" y="3232"/>
                      <a:pt x="0" y="3740"/>
                    </a:cubicBezTo>
                    <a:cubicBezTo>
                      <a:pt x="0" y="3994"/>
                      <a:pt x="0" y="4248"/>
                      <a:pt x="127" y="4502"/>
                    </a:cubicBezTo>
                    <a:cubicBezTo>
                      <a:pt x="254" y="4756"/>
                      <a:pt x="254" y="4883"/>
                      <a:pt x="381" y="5137"/>
                    </a:cubicBezTo>
                    <a:cubicBezTo>
                      <a:pt x="508" y="5391"/>
                      <a:pt x="635" y="5518"/>
                      <a:pt x="762" y="5772"/>
                    </a:cubicBezTo>
                    <a:cubicBezTo>
                      <a:pt x="889" y="6026"/>
                      <a:pt x="1016" y="6153"/>
                      <a:pt x="1143" y="6280"/>
                    </a:cubicBezTo>
                    <a:cubicBezTo>
                      <a:pt x="1270" y="6407"/>
                      <a:pt x="1524" y="6534"/>
                      <a:pt x="1778" y="6661"/>
                    </a:cubicBezTo>
                    <a:cubicBezTo>
                      <a:pt x="2032" y="6788"/>
                      <a:pt x="2159" y="6915"/>
                      <a:pt x="2413" y="7042"/>
                    </a:cubicBezTo>
                    <a:cubicBezTo>
                      <a:pt x="2667" y="7169"/>
                      <a:pt x="2794" y="7169"/>
                      <a:pt x="3048" y="7296"/>
                    </a:cubicBezTo>
                    <a:cubicBezTo>
                      <a:pt x="3302" y="7423"/>
                      <a:pt x="3556" y="7423"/>
                      <a:pt x="3683" y="7423"/>
                    </a:cubicBezTo>
                    <a:cubicBezTo>
                      <a:pt x="4191" y="7423"/>
                      <a:pt x="4572" y="7296"/>
                      <a:pt x="5080" y="7169"/>
                    </a:cubicBezTo>
                    <a:cubicBezTo>
                      <a:pt x="5588" y="7042"/>
                      <a:pt x="5969" y="6788"/>
                      <a:pt x="6350" y="6407"/>
                    </a:cubicBezTo>
                    <a:cubicBezTo>
                      <a:pt x="6477" y="6280"/>
                      <a:pt x="6731" y="6026"/>
                      <a:pt x="6731" y="5899"/>
                    </a:cubicBezTo>
                    <a:cubicBezTo>
                      <a:pt x="6731" y="5772"/>
                      <a:pt x="6985" y="5518"/>
                      <a:pt x="7112" y="5264"/>
                    </a:cubicBezTo>
                    <a:cubicBezTo>
                      <a:pt x="7239" y="5010"/>
                      <a:pt x="7239" y="4883"/>
                      <a:pt x="7239" y="4629"/>
                    </a:cubicBezTo>
                    <a:cubicBezTo>
                      <a:pt x="7239" y="4375"/>
                      <a:pt x="7366" y="4121"/>
                      <a:pt x="7366" y="3867"/>
                    </a:cubicBezTo>
                    <a:cubicBezTo>
                      <a:pt x="7366" y="3359"/>
                      <a:pt x="7239" y="2851"/>
                      <a:pt x="7112" y="2470"/>
                    </a:cubicBezTo>
                    <a:cubicBezTo>
                      <a:pt x="6985" y="2089"/>
                      <a:pt x="6604" y="1581"/>
                      <a:pt x="6350" y="1200"/>
                    </a:cubicBezTo>
                    <a:close/>
                  </a:path>
                </a:pathLst>
              </a:custGeom>
              <a:solidFill>
                <a:srgbClr val="000000"/>
              </a:solidFill>
            </p:spPr>
          </p:sp>
          <p:sp>
            <p:nvSpPr>
              <p:cNvPr id="9" name="Freeform 9"/>
              <p:cNvSpPr/>
              <p:nvPr/>
            </p:nvSpPr>
            <p:spPr>
              <a:xfrm>
                <a:off x="113793" y="77217"/>
                <a:ext cx="7493" cy="7239"/>
              </a:xfrm>
              <a:custGeom>
                <a:avLst/>
                <a:gdLst/>
                <a:ahLst/>
                <a:cxnLst/>
                <a:rect l="l" t="t" r="r" b="b"/>
                <a:pathLst>
                  <a:path w="7493" h="7239">
                    <a:moveTo>
                      <a:pt x="6096" y="1016"/>
                    </a:moveTo>
                    <a:cubicBezTo>
                      <a:pt x="5080" y="0"/>
                      <a:pt x="3429" y="-254"/>
                      <a:pt x="2159" y="254"/>
                    </a:cubicBezTo>
                    <a:cubicBezTo>
                      <a:pt x="1778" y="381"/>
                      <a:pt x="1270" y="635"/>
                      <a:pt x="1016" y="1016"/>
                    </a:cubicBezTo>
                    <a:cubicBezTo>
                      <a:pt x="762" y="1397"/>
                      <a:pt x="381" y="1778"/>
                      <a:pt x="254" y="2286"/>
                    </a:cubicBezTo>
                    <a:cubicBezTo>
                      <a:pt x="127" y="2794"/>
                      <a:pt x="0" y="3175"/>
                      <a:pt x="0" y="3683"/>
                    </a:cubicBezTo>
                    <a:cubicBezTo>
                      <a:pt x="0" y="3937"/>
                      <a:pt x="0" y="4191"/>
                      <a:pt x="127" y="4445"/>
                    </a:cubicBezTo>
                    <a:cubicBezTo>
                      <a:pt x="254" y="4699"/>
                      <a:pt x="254" y="4826"/>
                      <a:pt x="381" y="5080"/>
                    </a:cubicBezTo>
                    <a:cubicBezTo>
                      <a:pt x="508" y="5334"/>
                      <a:pt x="635" y="5461"/>
                      <a:pt x="762" y="5715"/>
                    </a:cubicBezTo>
                    <a:cubicBezTo>
                      <a:pt x="889" y="5969"/>
                      <a:pt x="1016" y="6096"/>
                      <a:pt x="1270" y="6223"/>
                    </a:cubicBezTo>
                    <a:cubicBezTo>
                      <a:pt x="1651" y="6604"/>
                      <a:pt x="2032" y="6858"/>
                      <a:pt x="2413" y="6985"/>
                    </a:cubicBezTo>
                    <a:cubicBezTo>
                      <a:pt x="2794" y="7112"/>
                      <a:pt x="3302" y="7239"/>
                      <a:pt x="3810" y="7239"/>
                    </a:cubicBezTo>
                    <a:cubicBezTo>
                      <a:pt x="4064" y="7239"/>
                      <a:pt x="4318" y="7239"/>
                      <a:pt x="4572" y="7112"/>
                    </a:cubicBezTo>
                    <a:cubicBezTo>
                      <a:pt x="4826" y="6985"/>
                      <a:pt x="5080" y="6985"/>
                      <a:pt x="5207" y="6858"/>
                    </a:cubicBezTo>
                    <a:cubicBezTo>
                      <a:pt x="5334" y="6731"/>
                      <a:pt x="5588" y="6731"/>
                      <a:pt x="5842" y="6477"/>
                    </a:cubicBezTo>
                    <a:cubicBezTo>
                      <a:pt x="6096" y="6223"/>
                      <a:pt x="6223" y="6223"/>
                      <a:pt x="6351" y="6096"/>
                    </a:cubicBezTo>
                    <a:cubicBezTo>
                      <a:pt x="6477" y="5969"/>
                      <a:pt x="6731" y="5715"/>
                      <a:pt x="6859" y="5588"/>
                    </a:cubicBezTo>
                    <a:cubicBezTo>
                      <a:pt x="6986" y="5461"/>
                      <a:pt x="7113" y="5207"/>
                      <a:pt x="7240" y="4953"/>
                    </a:cubicBezTo>
                    <a:cubicBezTo>
                      <a:pt x="7367" y="4699"/>
                      <a:pt x="7367" y="4572"/>
                      <a:pt x="7367" y="4318"/>
                    </a:cubicBezTo>
                    <a:cubicBezTo>
                      <a:pt x="7367" y="4064"/>
                      <a:pt x="7494" y="3810"/>
                      <a:pt x="7494" y="3556"/>
                    </a:cubicBezTo>
                    <a:cubicBezTo>
                      <a:pt x="7494" y="3048"/>
                      <a:pt x="7367" y="2540"/>
                      <a:pt x="7240" y="2159"/>
                    </a:cubicBezTo>
                    <a:cubicBezTo>
                      <a:pt x="7113" y="1778"/>
                      <a:pt x="6731" y="1270"/>
                      <a:pt x="6477" y="889"/>
                    </a:cubicBezTo>
                    <a:close/>
                  </a:path>
                </a:pathLst>
              </a:custGeom>
              <a:solidFill>
                <a:srgbClr val="000000"/>
              </a:solidFill>
            </p:spPr>
          </p:sp>
        </p:grpSp>
        <p:sp>
          <p:nvSpPr>
            <p:cNvPr id="10" name="Freeform 10"/>
            <p:cNvSpPr/>
            <p:nvPr/>
          </p:nvSpPr>
          <p:spPr>
            <a:xfrm>
              <a:off x="34562" y="11277316"/>
              <a:ext cx="19081552" cy="1698591"/>
            </a:xfrm>
            <a:custGeom>
              <a:avLst/>
              <a:gdLst/>
              <a:ahLst/>
              <a:cxnLst/>
              <a:rect l="l" t="t" r="r" b="b"/>
              <a:pathLst>
                <a:path w="19081552" h="1698591">
                  <a:moveTo>
                    <a:pt x="0" y="0"/>
                  </a:moveTo>
                  <a:lnTo>
                    <a:pt x="19081552" y="0"/>
                  </a:lnTo>
                  <a:lnTo>
                    <a:pt x="19081552" y="1698591"/>
                  </a:lnTo>
                  <a:lnTo>
                    <a:pt x="0" y="1698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9281404" y="9051842"/>
              <a:ext cx="9996478" cy="2188043"/>
            </a:xfrm>
            <a:custGeom>
              <a:avLst/>
              <a:gdLst/>
              <a:ahLst/>
              <a:cxnLst/>
              <a:rect l="l" t="t" r="r" b="b"/>
              <a:pathLst>
                <a:path w="9996478" h="2188043">
                  <a:moveTo>
                    <a:pt x="0" y="0"/>
                  </a:moveTo>
                  <a:lnTo>
                    <a:pt x="9996478" y="0"/>
                  </a:lnTo>
                  <a:lnTo>
                    <a:pt x="9996478" y="2188043"/>
                  </a:lnTo>
                  <a:lnTo>
                    <a:pt x="0" y="21880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10879350" y="1716425"/>
              <a:ext cx="8125162" cy="5739476"/>
              <a:chOff x="0" y="0"/>
              <a:chExt cx="5971248" cy="4217988"/>
            </a:xfrm>
          </p:grpSpPr>
          <p:sp>
            <p:nvSpPr>
              <p:cNvPr id="13" name="Freeform 13"/>
              <p:cNvSpPr/>
              <p:nvPr/>
            </p:nvSpPr>
            <p:spPr>
              <a:xfrm>
                <a:off x="0" y="0"/>
                <a:ext cx="5971286" cy="4218051"/>
              </a:xfrm>
              <a:custGeom>
                <a:avLst/>
                <a:gdLst/>
                <a:ahLst/>
                <a:cxnLst/>
                <a:rect l="l" t="t" r="r" b="b"/>
                <a:pathLst>
                  <a:path w="5971286" h="4218051">
                    <a:moveTo>
                      <a:pt x="0" y="0"/>
                    </a:moveTo>
                    <a:lnTo>
                      <a:pt x="5971286" y="0"/>
                    </a:lnTo>
                    <a:lnTo>
                      <a:pt x="5971286" y="4218051"/>
                    </a:lnTo>
                    <a:lnTo>
                      <a:pt x="0" y="4218051"/>
                    </a:lnTo>
                    <a:lnTo>
                      <a:pt x="0" y="0"/>
                    </a:lnTo>
                    <a:close/>
                  </a:path>
                </a:pathLst>
              </a:custGeom>
              <a:blipFill>
                <a:blip r:embed="rId6"/>
                <a:stretch>
                  <a:fillRect b="1"/>
                </a:stretch>
              </a:blipFill>
            </p:spPr>
          </p:sp>
        </p:grpSp>
        <p:grpSp>
          <p:nvGrpSpPr>
            <p:cNvPr id="14" name="Group 14"/>
            <p:cNvGrpSpPr/>
            <p:nvPr/>
          </p:nvGrpSpPr>
          <p:grpSpPr>
            <a:xfrm>
              <a:off x="0" y="1876310"/>
              <a:ext cx="7641120" cy="5411015"/>
              <a:chOff x="0" y="0"/>
              <a:chExt cx="5615521" cy="3976599"/>
            </a:xfrm>
          </p:grpSpPr>
          <p:sp>
            <p:nvSpPr>
              <p:cNvPr id="15" name="Freeform 15"/>
              <p:cNvSpPr/>
              <p:nvPr/>
            </p:nvSpPr>
            <p:spPr>
              <a:xfrm>
                <a:off x="0" y="0"/>
                <a:ext cx="5615559" cy="3976624"/>
              </a:xfrm>
              <a:custGeom>
                <a:avLst/>
                <a:gdLst/>
                <a:ahLst/>
                <a:cxnLst/>
                <a:rect l="l" t="t" r="r" b="b"/>
                <a:pathLst>
                  <a:path w="5615559" h="3976624">
                    <a:moveTo>
                      <a:pt x="0" y="0"/>
                    </a:moveTo>
                    <a:lnTo>
                      <a:pt x="5615559" y="0"/>
                    </a:lnTo>
                    <a:lnTo>
                      <a:pt x="5615559" y="3976624"/>
                    </a:lnTo>
                    <a:lnTo>
                      <a:pt x="0" y="3976624"/>
                    </a:lnTo>
                    <a:lnTo>
                      <a:pt x="0" y="0"/>
                    </a:lnTo>
                    <a:close/>
                  </a:path>
                </a:pathLst>
              </a:custGeom>
              <a:blipFill>
                <a:blip r:embed="rId7"/>
                <a:stretch>
                  <a:fillRect/>
                </a:stretch>
              </a:blipFill>
            </p:spPr>
          </p:sp>
        </p:grpSp>
        <p:grpSp>
          <p:nvGrpSpPr>
            <p:cNvPr id="16" name="Group 16"/>
            <p:cNvGrpSpPr/>
            <p:nvPr/>
          </p:nvGrpSpPr>
          <p:grpSpPr>
            <a:xfrm>
              <a:off x="13846977" y="12889519"/>
              <a:ext cx="4909673" cy="570483"/>
              <a:chOff x="0" y="0"/>
              <a:chExt cx="3608159" cy="419252"/>
            </a:xfrm>
          </p:grpSpPr>
          <p:sp>
            <p:nvSpPr>
              <p:cNvPr id="17" name="Freeform 17"/>
              <p:cNvSpPr/>
              <p:nvPr/>
            </p:nvSpPr>
            <p:spPr>
              <a:xfrm>
                <a:off x="0" y="0"/>
                <a:ext cx="3608197" cy="419227"/>
              </a:xfrm>
              <a:custGeom>
                <a:avLst/>
                <a:gdLst/>
                <a:ahLst/>
                <a:cxnLst/>
                <a:rect l="l" t="t" r="r" b="b"/>
                <a:pathLst>
                  <a:path w="3608197" h="419227">
                    <a:moveTo>
                      <a:pt x="0" y="0"/>
                    </a:moveTo>
                    <a:lnTo>
                      <a:pt x="3608197" y="0"/>
                    </a:lnTo>
                    <a:lnTo>
                      <a:pt x="3608197" y="419227"/>
                    </a:lnTo>
                    <a:lnTo>
                      <a:pt x="0" y="419227"/>
                    </a:lnTo>
                    <a:lnTo>
                      <a:pt x="0" y="0"/>
                    </a:lnTo>
                    <a:close/>
                  </a:path>
                </a:pathLst>
              </a:custGeom>
              <a:blipFill>
                <a:blip r:embed="rId8"/>
                <a:stretch>
                  <a:fillRect r="1" b="-5"/>
                </a:stretch>
              </a:blipFill>
            </p:spPr>
          </p:sp>
        </p:grpSp>
        <p:grpSp>
          <p:nvGrpSpPr>
            <p:cNvPr id="18" name="Group 18"/>
            <p:cNvGrpSpPr/>
            <p:nvPr/>
          </p:nvGrpSpPr>
          <p:grpSpPr>
            <a:xfrm>
              <a:off x="11258687" y="13068154"/>
              <a:ext cx="2437547" cy="570483"/>
              <a:chOff x="0" y="0"/>
              <a:chExt cx="1791373" cy="419252"/>
            </a:xfrm>
          </p:grpSpPr>
          <p:sp>
            <p:nvSpPr>
              <p:cNvPr id="19" name="Freeform 19"/>
              <p:cNvSpPr/>
              <p:nvPr/>
            </p:nvSpPr>
            <p:spPr>
              <a:xfrm>
                <a:off x="0" y="0"/>
                <a:ext cx="1791335" cy="419227"/>
              </a:xfrm>
              <a:custGeom>
                <a:avLst/>
                <a:gdLst/>
                <a:ahLst/>
                <a:cxnLst/>
                <a:rect l="l" t="t" r="r" b="b"/>
                <a:pathLst>
                  <a:path w="1791335" h="419227">
                    <a:moveTo>
                      <a:pt x="0" y="0"/>
                    </a:moveTo>
                    <a:lnTo>
                      <a:pt x="1791335" y="0"/>
                    </a:lnTo>
                    <a:lnTo>
                      <a:pt x="1791335" y="419227"/>
                    </a:lnTo>
                    <a:lnTo>
                      <a:pt x="0" y="419227"/>
                    </a:lnTo>
                    <a:lnTo>
                      <a:pt x="0" y="0"/>
                    </a:lnTo>
                    <a:close/>
                  </a:path>
                </a:pathLst>
              </a:custGeom>
              <a:blipFill>
                <a:blip r:embed="rId9"/>
                <a:stretch>
                  <a:fillRect r="-2" b="-6"/>
                </a:stretch>
              </a:blipFill>
            </p:spPr>
          </p:sp>
        </p:grpSp>
        <p:grpSp>
          <p:nvGrpSpPr>
            <p:cNvPr id="20" name="Group 20"/>
            <p:cNvGrpSpPr/>
            <p:nvPr/>
          </p:nvGrpSpPr>
          <p:grpSpPr>
            <a:xfrm>
              <a:off x="314809" y="11846624"/>
              <a:ext cx="482436" cy="420155"/>
              <a:chOff x="0" y="0"/>
              <a:chExt cx="265913" cy="231584"/>
            </a:xfrm>
          </p:grpSpPr>
          <p:sp>
            <p:nvSpPr>
              <p:cNvPr id="21" name="Freeform 21"/>
              <p:cNvSpPr/>
              <p:nvPr/>
            </p:nvSpPr>
            <p:spPr>
              <a:xfrm>
                <a:off x="0" y="0"/>
                <a:ext cx="265943" cy="231524"/>
              </a:xfrm>
              <a:custGeom>
                <a:avLst/>
                <a:gdLst/>
                <a:ahLst/>
                <a:cxnLst/>
                <a:rect l="l" t="t" r="r" b="b"/>
                <a:pathLst>
                  <a:path w="265943" h="231524">
                    <a:moveTo>
                      <a:pt x="0" y="231524"/>
                    </a:moveTo>
                    <a:lnTo>
                      <a:pt x="265943" y="231524"/>
                    </a:lnTo>
                    <a:lnTo>
                      <a:pt x="265943" y="0"/>
                    </a:lnTo>
                    <a:lnTo>
                      <a:pt x="0" y="0"/>
                    </a:lnTo>
                    <a:close/>
                  </a:path>
                </a:pathLst>
              </a:custGeom>
              <a:solidFill>
                <a:srgbClr val="000000">
                  <a:alpha val="0"/>
                </a:srgbClr>
              </a:solidFill>
            </p:spPr>
          </p:sp>
        </p:grpSp>
        <p:grpSp>
          <p:nvGrpSpPr>
            <p:cNvPr id="22" name="Group 22"/>
            <p:cNvGrpSpPr/>
            <p:nvPr/>
          </p:nvGrpSpPr>
          <p:grpSpPr>
            <a:xfrm>
              <a:off x="7688331" y="3574624"/>
              <a:ext cx="458190" cy="455685"/>
              <a:chOff x="0" y="0"/>
              <a:chExt cx="252540" cy="251168"/>
            </a:xfrm>
          </p:grpSpPr>
          <p:sp>
            <p:nvSpPr>
              <p:cNvPr id="23" name="Freeform 23"/>
              <p:cNvSpPr/>
              <p:nvPr/>
            </p:nvSpPr>
            <p:spPr>
              <a:xfrm>
                <a:off x="0" y="0"/>
                <a:ext cx="252599" cy="251208"/>
              </a:xfrm>
              <a:custGeom>
                <a:avLst/>
                <a:gdLst/>
                <a:ahLst/>
                <a:cxnLst/>
                <a:rect l="l" t="t" r="r" b="b"/>
                <a:pathLst>
                  <a:path w="252599" h="251208">
                    <a:moveTo>
                      <a:pt x="0" y="251208"/>
                    </a:moveTo>
                    <a:lnTo>
                      <a:pt x="252599" y="251208"/>
                    </a:lnTo>
                    <a:lnTo>
                      <a:pt x="252599" y="0"/>
                    </a:lnTo>
                    <a:lnTo>
                      <a:pt x="0" y="0"/>
                    </a:lnTo>
                    <a:close/>
                  </a:path>
                </a:pathLst>
              </a:custGeom>
              <a:solidFill>
                <a:srgbClr val="000000">
                  <a:alpha val="0"/>
                </a:srgbClr>
              </a:solidFill>
            </p:spPr>
          </p:sp>
        </p:grpSp>
        <p:grpSp>
          <p:nvGrpSpPr>
            <p:cNvPr id="24" name="Group 24"/>
            <p:cNvGrpSpPr/>
            <p:nvPr/>
          </p:nvGrpSpPr>
          <p:grpSpPr>
            <a:xfrm>
              <a:off x="7695417" y="4731989"/>
              <a:ext cx="360915" cy="527937"/>
              <a:chOff x="0" y="0"/>
              <a:chExt cx="198933" cy="290982"/>
            </a:xfrm>
          </p:grpSpPr>
          <p:sp>
            <p:nvSpPr>
              <p:cNvPr id="25" name="Freeform 25"/>
              <p:cNvSpPr/>
              <p:nvPr/>
            </p:nvSpPr>
            <p:spPr>
              <a:xfrm>
                <a:off x="0" y="0"/>
                <a:ext cx="198886" cy="290954"/>
              </a:xfrm>
              <a:custGeom>
                <a:avLst/>
                <a:gdLst/>
                <a:ahLst/>
                <a:cxnLst/>
                <a:rect l="l" t="t" r="r" b="b"/>
                <a:pathLst>
                  <a:path w="198886" h="290954">
                    <a:moveTo>
                      <a:pt x="0" y="290954"/>
                    </a:moveTo>
                    <a:lnTo>
                      <a:pt x="198886" y="290954"/>
                    </a:lnTo>
                    <a:lnTo>
                      <a:pt x="198886" y="0"/>
                    </a:lnTo>
                    <a:lnTo>
                      <a:pt x="0" y="0"/>
                    </a:lnTo>
                    <a:close/>
                  </a:path>
                </a:pathLst>
              </a:custGeom>
              <a:solidFill>
                <a:srgbClr val="000000">
                  <a:alpha val="0"/>
                </a:srgbClr>
              </a:solidFill>
            </p:spPr>
          </p:sp>
        </p:grpSp>
        <p:grpSp>
          <p:nvGrpSpPr>
            <p:cNvPr id="26" name="Group 26"/>
            <p:cNvGrpSpPr/>
            <p:nvPr/>
          </p:nvGrpSpPr>
          <p:grpSpPr>
            <a:xfrm>
              <a:off x="9464860" y="9764134"/>
              <a:ext cx="981323" cy="1015557"/>
              <a:chOff x="0" y="0"/>
              <a:chExt cx="540880" cy="559752"/>
            </a:xfrm>
          </p:grpSpPr>
          <p:sp>
            <p:nvSpPr>
              <p:cNvPr id="27" name="Freeform 27"/>
              <p:cNvSpPr/>
              <p:nvPr/>
            </p:nvSpPr>
            <p:spPr>
              <a:xfrm>
                <a:off x="429638" y="105536"/>
                <a:ext cx="47752" cy="47751"/>
              </a:xfrm>
              <a:custGeom>
                <a:avLst/>
                <a:gdLst/>
                <a:ahLst/>
                <a:cxnLst/>
                <a:rect l="l" t="t" r="r" b="b"/>
                <a:pathLst>
                  <a:path w="47752" h="47751">
                    <a:moveTo>
                      <a:pt x="47751" y="23876"/>
                    </a:moveTo>
                    <a:cubicBezTo>
                      <a:pt x="47751" y="27051"/>
                      <a:pt x="47116" y="30099"/>
                      <a:pt x="45973" y="33019"/>
                    </a:cubicBezTo>
                    <a:cubicBezTo>
                      <a:pt x="44830" y="35940"/>
                      <a:pt x="43052" y="38480"/>
                      <a:pt x="40766" y="40766"/>
                    </a:cubicBezTo>
                    <a:cubicBezTo>
                      <a:pt x="38480" y="43052"/>
                      <a:pt x="35940" y="44703"/>
                      <a:pt x="33019" y="45973"/>
                    </a:cubicBezTo>
                    <a:cubicBezTo>
                      <a:pt x="30099" y="47243"/>
                      <a:pt x="27051" y="47751"/>
                      <a:pt x="23876" y="47751"/>
                    </a:cubicBezTo>
                    <a:cubicBezTo>
                      <a:pt x="20701" y="47751"/>
                      <a:pt x="17653" y="47116"/>
                      <a:pt x="14732" y="45973"/>
                    </a:cubicBezTo>
                    <a:cubicBezTo>
                      <a:pt x="11811" y="44830"/>
                      <a:pt x="9271" y="43052"/>
                      <a:pt x="6985" y="40766"/>
                    </a:cubicBezTo>
                    <a:cubicBezTo>
                      <a:pt x="4699" y="38480"/>
                      <a:pt x="3048" y="35940"/>
                      <a:pt x="1778" y="33019"/>
                    </a:cubicBezTo>
                    <a:cubicBezTo>
                      <a:pt x="508" y="30099"/>
                      <a:pt x="0" y="27051"/>
                      <a:pt x="0" y="23876"/>
                    </a:cubicBezTo>
                    <a:cubicBezTo>
                      <a:pt x="0" y="20701"/>
                      <a:pt x="635" y="17653"/>
                      <a:pt x="1778" y="14732"/>
                    </a:cubicBezTo>
                    <a:cubicBezTo>
                      <a:pt x="2921" y="11811"/>
                      <a:pt x="4699" y="9271"/>
                      <a:pt x="6985" y="6985"/>
                    </a:cubicBezTo>
                    <a:cubicBezTo>
                      <a:pt x="9271" y="4699"/>
                      <a:pt x="11811" y="3048"/>
                      <a:pt x="14732" y="1778"/>
                    </a:cubicBezTo>
                    <a:cubicBezTo>
                      <a:pt x="17653" y="508"/>
                      <a:pt x="20701" y="0"/>
                      <a:pt x="23876" y="0"/>
                    </a:cubicBezTo>
                    <a:cubicBezTo>
                      <a:pt x="27051" y="0"/>
                      <a:pt x="30099" y="635"/>
                      <a:pt x="33019" y="1778"/>
                    </a:cubicBezTo>
                    <a:cubicBezTo>
                      <a:pt x="35940" y="2921"/>
                      <a:pt x="38480" y="4699"/>
                      <a:pt x="40766" y="6985"/>
                    </a:cubicBezTo>
                    <a:cubicBezTo>
                      <a:pt x="43052" y="9271"/>
                      <a:pt x="44703" y="11811"/>
                      <a:pt x="45973" y="14732"/>
                    </a:cubicBezTo>
                    <a:cubicBezTo>
                      <a:pt x="47243" y="17653"/>
                      <a:pt x="47751" y="20701"/>
                      <a:pt x="47751" y="23876"/>
                    </a:cubicBezTo>
                    <a:close/>
                  </a:path>
                </a:pathLst>
              </a:custGeom>
              <a:solidFill>
                <a:srgbClr val="000000"/>
              </a:solidFill>
            </p:spPr>
          </p:sp>
          <p:sp>
            <p:nvSpPr>
              <p:cNvPr id="28" name="Freeform 28"/>
              <p:cNvSpPr/>
              <p:nvPr/>
            </p:nvSpPr>
            <p:spPr>
              <a:xfrm>
                <a:off x="429638" y="448559"/>
                <a:ext cx="47752" cy="47751"/>
              </a:xfrm>
              <a:custGeom>
                <a:avLst/>
                <a:gdLst/>
                <a:ahLst/>
                <a:cxnLst/>
                <a:rect l="l" t="t" r="r" b="b"/>
                <a:pathLst>
                  <a:path w="47752" h="47751">
                    <a:moveTo>
                      <a:pt x="47751" y="23876"/>
                    </a:moveTo>
                    <a:cubicBezTo>
                      <a:pt x="47751" y="27051"/>
                      <a:pt x="47116" y="30099"/>
                      <a:pt x="45973" y="33020"/>
                    </a:cubicBezTo>
                    <a:cubicBezTo>
                      <a:pt x="44830" y="35941"/>
                      <a:pt x="43052" y="38481"/>
                      <a:pt x="40766" y="40767"/>
                    </a:cubicBezTo>
                    <a:cubicBezTo>
                      <a:pt x="38480" y="43053"/>
                      <a:pt x="35940" y="44704"/>
                      <a:pt x="33019" y="45974"/>
                    </a:cubicBezTo>
                    <a:cubicBezTo>
                      <a:pt x="30099" y="47244"/>
                      <a:pt x="27051" y="47752"/>
                      <a:pt x="23876" y="47752"/>
                    </a:cubicBezTo>
                    <a:cubicBezTo>
                      <a:pt x="20701" y="47752"/>
                      <a:pt x="17653" y="47117"/>
                      <a:pt x="14732" y="45974"/>
                    </a:cubicBezTo>
                    <a:cubicBezTo>
                      <a:pt x="11811" y="44831"/>
                      <a:pt x="9271" y="43053"/>
                      <a:pt x="6985" y="40767"/>
                    </a:cubicBezTo>
                    <a:cubicBezTo>
                      <a:pt x="4699" y="38481"/>
                      <a:pt x="3048" y="35941"/>
                      <a:pt x="1778" y="33020"/>
                    </a:cubicBezTo>
                    <a:cubicBezTo>
                      <a:pt x="508" y="30099"/>
                      <a:pt x="0" y="27051"/>
                      <a:pt x="0" y="23876"/>
                    </a:cubicBezTo>
                    <a:cubicBezTo>
                      <a:pt x="0" y="20701"/>
                      <a:pt x="635" y="17653"/>
                      <a:pt x="1778" y="14732"/>
                    </a:cubicBezTo>
                    <a:cubicBezTo>
                      <a:pt x="2921" y="11811"/>
                      <a:pt x="4699" y="9271"/>
                      <a:pt x="6985" y="6985"/>
                    </a:cubicBezTo>
                    <a:cubicBezTo>
                      <a:pt x="9271" y="4699"/>
                      <a:pt x="11811" y="3048"/>
                      <a:pt x="14732" y="1778"/>
                    </a:cubicBezTo>
                    <a:cubicBezTo>
                      <a:pt x="17653" y="508"/>
                      <a:pt x="20701" y="0"/>
                      <a:pt x="23876" y="0"/>
                    </a:cubicBezTo>
                    <a:cubicBezTo>
                      <a:pt x="27051" y="0"/>
                      <a:pt x="30099" y="635"/>
                      <a:pt x="33019" y="1778"/>
                    </a:cubicBezTo>
                    <a:cubicBezTo>
                      <a:pt x="35940" y="2921"/>
                      <a:pt x="38480" y="4699"/>
                      <a:pt x="40766" y="6985"/>
                    </a:cubicBezTo>
                    <a:cubicBezTo>
                      <a:pt x="43052" y="9271"/>
                      <a:pt x="44703" y="11811"/>
                      <a:pt x="45973" y="14732"/>
                    </a:cubicBezTo>
                    <a:cubicBezTo>
                      <a:pt x="47243" y="17653"/>
                      <a:pt x="47751" y="20701"/>
                      <a:pt x="47751" y="23876"/>
                    </a:cubicBezTo>
                    <a:close/>
                  </a:path>
                </a:pathLst>
              </a:custGeom>
              <a:solidFill>
                <a:srgbClr val="000000"/>
              </a:solidFill>
            </p:spPr>
          </p:sp>
          <p:sp>
            <p:nvSpPr>
              <p:cNvPr id="29" name="Freeform 29"/>
              <p:cNvSpPr/>
              <p:nvPr/>
            </p:nvSpPr>
            <p:spPr>
              <a:xfrm>
                <a:off x="63500" y="63499"/>
                <a:ext cx="266063" cy="270126"/>
              </a:xfrm>
              <a:custGeom>
                <a:avLst/>
                <a:gdLst/>
                <a:ahLst/>
                <a:cxnLst/>
                <a:rect l="l" t="t" r="r" b="b"/>
                <a:pathLst>
                  <a:path w="266063" h="270126">
                    <a:moveTo>
                      <a:pt x="0" y="270126"/>
                    </a:moveTo>
                    <a:lnTo>
                      <a:pt x="266062" y="270126"/>
                    </a:lnTo>
                    <a:lnTo>
                      <a:pt x="266062" y="0"/>
                    </a:lnTo>
                    <a:lnTo>
                      <a:pt x="0" y="0"/>
                    </a:lnTo>
                    <a:close/>
                  </a:path>
                </a:pathLst>
              </a:custGeom>
              <a:solidFill>
                <a:srgbClr val="000000">
                  <a:alpha val="0"/>
                </a:srgbClr>
              </a:solidFill>
            </p:spPr>
          </p:sp>
        </p:grpSp>
        <p:sp>
          <p:nvSpPr>
            <p:cNvPr id="30" name="TextBox 30"/>
            <p:cNvSpPr txBox="1"/>
            <p:nvPr/>
          </p:nvSpPr>
          <p:spPr>
            <a:xfrm>
              <a:off x="149775" y="7803518"/>
              <a:ext cx="9121451" cy="3115700"/>
            </a:xfrm>
            <a:prstGeom prst="rect">
              <a:avLst/>
            </a:prstGeom>
          </p:spPr>
          <p:txBody>
            <a:bodyPr lIns="0" tIns="0" rIns="0" bIns="0" rtlCol="0" anchor="t">
              <a:spAutoFit/>
            </a:bodyPr>
            <a:lstStyle/>
            <a:p>
              <a:pPr algn="just">
                <a:lnSpc>
                  <a:spcPts val="1837"/>
                </a:lnSpc>
              </a:pPr>
              <a:r>
                <a:rPr lang="en-US" sz="1360" spc="10">
                  <a:solidFill>
                    <a:srgbClr val="1F3A5F"/>
                  </a:solidFill>
                  <a:latin typeface="Open Sans 2"/>
                  <a:ea typeface="Open Sans 2"/>
                  <a:cs typeface="Open Sans 2"/>
                  <a:sym typeface="Open Sans 2"/>
                </a:rPr>
                <a:t>En 2022, plus de 60 % (</a:t>
              </a:r>
              <a:r>
                <a:rPr lang="en-US" sz="1360" i="1" spc="10">
                  <a:solidFill>
                    <a:srgbClr val="1F3A5F"/>
                  </a:solidFill>
                  <a:latin typeface="Open Sans 2 Italics"/>
                  <a:ea typeface="Open Sans 2 Italics"/>
                  <a:cs typeface="Open Sans 2 Italics"/>
                  <a:sym typeface="Open Sans 2 Italics"/>
                </a:rPr>
                <a:t>World Bank</a:t>
              </a:r>
              <a:r>
                <a:rPr lang="en-US" sz="1360" spc="10">
                  <a:solidFill>
                    <a:srgbClr val="1F3A5F"/>
                  </a:solidFill>
                  <a:latin typeface="Open Sans 2"/>
                  <a:ea typeface="Open Sans 2"/>
                  <a:cs typeface="Open Sans 2"/>
                  <a:sym typeface="Open Sans 2"/>
                </a:rPr>
                <a:t>) de la population mondiale utilise Internet, avec de fortes disparités régionales. Les taux plus élevés se concentrent en Europe, en Amérique du Nord et en Asie de l’Est, où l’</a:t>
              </a:r>
              <a:r>
                <a:rPr lang="en-US" sz="1360" b="1" spc="10">
                  <a:solidFill>
                    <a:srgbClr val="1F3A5F"/>
                  </a:solidFill>
                  <a:latin typeface="Open Sans 2 Bold"/>
                  <a:ea typeface="Open Sans 2 Bold"/>
                  <a:cs typeface="Open Sans 2 Bold"/>
                  <a:sym typeface="Open Sans 2 Bold"/>
                </a:rPr>
                <a:t>accès aux infrastructures numériques est largement développé</a:t>
              </a:r>
              <a:r>
                <a:rPr lang="en-US" sz="1360" spc="10">
                  <a:solidFill>
                    <a:srgbClr val="1F3A5F"/>
                  </a:solidFill>
                  <a:latin typeface="Open Sans 2"/>
                  <a:ea typeface="Open Sans 2"/>
                  <a:cs typeface="Open Sans 2"/>
                  <a:sym typeface="Open Sans 2"/>
                </a:rPr>
                <a:t>. </a:t>
              </a:r>
            </a:p>
            <a:p>
              <a:pPr algn="just">
                <a:lnSpc>
                  <a:spcPts val="1837"/>
                </a:lnSpc>
              </a:pPr>
              <a:r>
                <a:rPr lang="en-US" sz="1360" spc="10">
                  <a:solidFill>
                    <a:srgbClr val="1F3A5F"/>
                  </a:solidFill>
                  <a:latin typeface="Open Sans 2"/>
                  <a:ea typeface="Open Sans 2"/>
                  <a:cs typeface="Open Sans 2"/>
                  <a:sym typeface="Open Sans 2"/>
                </a:rPr>
                <a:t>A l’inverse, certaines régions d’Afrique subsaharienne et d’Asie du Sud présentent encore des taux de connexion </a:t>
              </a:r>
              <a:r>
                <a:rPr lang="en-US" sz="1360" b="1" spc="10">
                  <a:solidFill>
                    <a:srgbClr val="1F3A5F"/>
                  </a:solidFill>
                  <a:latin typeface="Open Sans 2 Bold"/>
                  <a:ea typeface="Open Sans 2 Bold"/>
                  <a:cs typeface="Open Sans 2 Bold"/>
                  <a:sym typeface="Open Sans 2 Bold"/>
                </a:rPr>
                <a:t>inférieurs à 40%</a:t>
              </a:r>
              <a:r>
                <a:rPr lang="en-US" sz="1360" spc="10">
                  <a:solidFill>
                    <a:srgbClr val="1F3A5F"/>
                  </a:solidFill>
                  <a:latin typeface="Open Sans 2"/>
                  <a:ea typeface="Open Sans 2"/>
                  <a:cs typeface="Open Sans 2"/>
                  <a:sym typeface="Open Sans 2"/>
                </a:rPr>
                <a:t>.</a:t>
              </a:r>
            </a:p>
            <a:p>
              <a:pPr algn="just" rtl="1">
                <a:lnSpc>
                  <a:spcPts val="1837"/>
                </a:lnSpc>
              </a:pPr>
              <a:endParaRPr lang="en-US" sz="1360" spc="10">
                <a:solidFill>
                  <a:srgbClr val="1F3A5F"/>
                </a:solidFill>
                <a:latin typeface="Open Sans 2"/>
                <a:ea typeface="Open Sans 2"/>
                <a:cs typeface="Open Sans 2"/>
                <a:sym typeface="Open Sans 2"/>
              </a:endParaRPr>
            </a:p>
            <a:p>
              <a:pPr algn="just">
                <a:lnSpc>
                  <a:spcPts val="1837"/>
                </a:lnSpc>
              </a:pPr>
              <a:r>
                <a:rPr lang="en-US" sz="1360" spc="2">
                  <a:solidFill>
                    <a:srgbClr val="1F3A5F"/>
                  </a:solidFill>
                  <a:latin typeface="Open Sans 2"/>
                  <a:ea typeface="Open Sans 2"/>
                  <a:cs typeface="Open Sans 2"/>
                  <a:sym typeface="Open Sans 2"/>
                </a:rPr>
                <a:t>Le numérique est aujourd’hui un facteur structurant des sociétés contemporaines : éducation, travail, loisirs, information et sociabilité dépendent largement des technologies connectées (</a:t>
              </a:r>
              <a:r>
                <a:rPr lang="en-US" sz="1360" i="1" spc="2">
                  <a:solidFill>
                    <a:srgbClr val="1F3A5F"/>
                  </a:solidFill>
                  <a:latin typeface="Open Sans 2 Italics"/>
                  <a:ea typeface="Open Sans 2 Italics"/>
                  <a:cs typeface="Open Sans 2 Italics"/>
                  <a:sym typeface="Open Sans 2 Italics"/>
                </a:rPr>
                <a:t>UNICEF</a:t>
              </a:r>
              <a:r>
                <a:rPr lang="en-US" sz="1360" spc="2">
                  <a:solidFill>
                    <a:srgbClr val="1F3A5F"/>
                  </a:solidFill>
                  <a:latin typeface="Open Sans 2"/>
                  <a:ea typeface="Open Sans 2"/>
                  <a:cs typeface="Open Sans 2"/>
                  <a:sym typeface="Open Sans 2"/>
                </a:rPr>
                <a:t>). </a:t>
              </a:r>
            </a:p>
          </p:txBody>
        </p:sp>
        <p:sp>
          <p:nvSpPr>
            <p:cNvPr id="31" name="TextBox 31"/>
            <p:cNvSpPr txBox="1"/>
            <p:nvPr/>
          </p:nvSpPr>
          <p:spPr>
            <a:xfrm>
              <a:off x="1064134" y="11480325"/>
              <a:ext cx="18111306" cy="1253025"/>
            </a:xfrm>
            <a:prstGeom prst="rect">
              <a:avLst/>
            </a:prstGeom>
          </p:spPr>
          <p:txBody>
            <a:bodyPr lIns="0" tIns="0" rIns="0" bIns="0" rtlCol="0" anchor="t">
              <a:spAutoFit/>
            </a:bodyPr>
            <a:lstStyle/>
            <a:p>
              <a:pPr algn="l">
                <a:lnSpc>
                  <a:spcPts val="1837"/>
                </a:lnSpc>
              </a:pPr>
              <a:r>
                <a:rPr lang="en-US" sz="1360" spc="5">
                  <a:solidFill>
                    <a:srgbClr val="1F3A5F"/>
                  </a:solidFill>
                  <a:latin typeface="Open Sans 2"/>
                  <a:ea typeface="Open Sans 2"/>
                  <a:cs typeface="Open Sans 2"/>
                  <a:sym typeface="Open Sans 2"/>
                </a:rPr>
                <a:t>Il est important de garder en tête que la sédentarité est multi-factorielle et ne peut être réduit à l’usage d’Internet et de terminaux. Les données et cartes présentées</a:t>
              </a:r>
            </a:p>
            <a:p>
              <a:pPr algn="l">
                <a:lnSpc>
                  <a:spcPts val="1837"/>
                </a:lnSpc>
              </a:pPr>
              <a:r>
                <a:rPr lang="en-US" sz="1360" spc="5">
                  <a:solidFill>
                    <a:srgbClr val="1F3A5F"/>
                  </a:solidFill>
                  <a:latin typeface="Open Sans 2"/>
                  <a:ea typeface="Open Sans 2"/>
                  <a:cs typeface="Open Sans 2"/>
                  <a:sym typeface="Open Sans 2"/>
                </a:rPr>
                <a:t>ici mesurent l’inactivité physique, qui constitue un </a:t>
              </a:r>
              <a:r>
                <a:rPr lang="en-US" sz="1360" b="1" spc="5">
                  <a:solidFill>
                    <a:srgbClr val="1F3A5F"/>
                  </a:solidFill>
                  <a:latin typeface="Open Sans 2 Bold"/>
                  <a:ea typeface="Open Sans 2 Bold"/>
                  <a:cs typeface="Open Sans 2 Bold"/>
                  <a:sym typeface="Open Sans 2 Bold"/>
                </a:rPr>
                <a:t>indicateur partiel de la sédentarité</a:t>
              </a:r>
              <a:r>
                <a:rPr lang="en-US" sz="1360" spc="5">
                  <a:solidFill>
                    <a:srgbClr val="1F3A5F"/>
                  </a:solidFill>
                  <a:latin typeface="Open Sans 2"/>
                  <a:ea typeface="Open Sans 2"/>
                  <a:cs typeface="Open Sans 2"/>
                  <a:sym typeface="Open Sans 2"/>
                </a:rPr>
                <a:t>. De plus le numérique et son utilisation n’est </a:t>
              </a:r>
              <a:r>
                <a:rPr lang="en-US" sz="1360" b="1" spc="5">
                  <a:solidFill>
                    <a:srgbClr val="1F3A5F"/>
                  </a:solidFill>
                  <a:latin typeface="Open Sans 2 Bold"/>
                  <a:ea typeface="Open Sans 2 Bold"/>
                  <a:cs typeface="Open Sans 2 Bold"/>
                  <a:sym typeface="Open Sans 2 Bold"/>
                </a:rPr>
                <a:t>pas le seul responsable</a:t>
              </a:r>
              <a:r>
                <a:rPr lang="en-US" sz="1360" spc="5">
                  <a:solidFill>
                    <a:srgbClr val="1F3A5F"/>
                  </a:solidFill>
                  <a:latin typeface="Open Sans 2"/>
                  <a:ea typeface="Open Sans 2"/>
                  <a:cs typeface="Open Sans 2"/>
                  <a:sym typeface="Open Sans 2"/>
                </a:rPr>
                <a:t> de sédentarité (</a:t>
              </a:r>
              <a:r>
                <a:rPr lang="en-US" sz="1360" i="1" spc="5">
                  <a:solidFill>
                    <a:srgbClr val="1F3A5F"/>
                  </a:solidFill>
                  <a:latin typeface="Open Sans 2 Italics"/>
                  <a:ea typeface="Open Sans 2 Italics"/>
                  <a:cs typeface="Open Sans 2 Italics"/>
                  <a:sym typeface="Open Sans 2 Italics"/>
                </a:rPr>
                <a:t>OMS</a:t>
              </a:r>
              <a:r>
                <a:rPr lang="en-US" sz="1360" spc="5">
                  <a:solidFill>
                    <a:srgbClr val="1F3A5F"/>
                  </a:solidFill>
                  <a:latin typeface="Open Sans 2"/>
                  <a:ea typeface="Open Sans 2"/>
                  <a:cs typeface="Open Sans 2"/>
                  <a:sym typeface="Open Sans 2"/>
                </a:rPr>
                <a:t>), dans les régions fortement connectées qui présentent également des niveaux élevés d’inactivités, d’autres facteurs peuvent influencé la sédentarité comme un niveau de développement </a:t>
              </a:r>
              <a:r>
                <a:rPr lang="en-US" sz="1360" b="1" spc="5">
                  <a:solidFill>
                    <a:srgbClr val="1F3A5F"/>
                  </a:solidFill>
                  <a:latin typeface="Open Sans 2 Bold"/>
                  <a:ea typeface="Open Sans 2 Bold"/>
                  <a:cs typeface="Open Sans 2 Bold"/>
                  <a:sym typeface="Open Sans 2 Bold"/>
                </a:rPr>
                <a:t>économique élevé</a:t>
              </a:r>
              <a:r>
                <a:rPr lang="en-US" sz="1360" spc="5">
                  <a:solidFill>
                    <a:srgbClr val="1F3A5F"/>
                  </a:solidFill>
                  <a:latin typeface="Open Sans 2"/>
                  <a:ea typeface="Open Sans 2"/>
                  <a:cs typeface="Open Sans 2"/>
                  <a:sym typeface="Open Sans 2"/>
                </a:rPr>
                <a:t>, une transition vers des </a:t>
              </a:r>
              <a:r>
                <a:rPr lang="en-US" sz="1360" b="1" spc="5">
                  <a:solidFill>
                    <a:srgbClr val="1F3A5F"/>
                  </a:solidFill>
                  <a:latin typeface="Open Sans 2 Bold"/>
                  <a:ea typeface="Open Sans 2 Bold"/>
                  <a:cs typeface="Open Sans 2 Bold"/>
                  <a:sym typeface="Open Sans 2 Bold"/>
                </a:rPr>
                <a:t>emplois tertiaires</a:t>
              </a:r>
              <a:r>
                <a:rPr lang="en-US" sz="1360" spc="5">
                  <a:solidFill>
                    <a:srgbClr val="1F3A5F"/>
                  </a:solidFill>
                  <a:latin typeface="Open Sans 2"/>
                  <a:ea typeface="Open Sans 2"/>
                  <a:cs typeface="Open Sans 2"/>
                  <a:sym typeface="Open Sans 2"/>
                </a:rPr>
                <a:t> ou encore une </a:t>
              </a:r>
              <a:r>
                <a:rPr lang="en-US" sz="1360" b="1" spc="5">
                  <a:solidFill>
                    <a:srgbClr val="1F3A5F"/>
                  </a:solidFill>
                  <a:latin typeface="Open Sans 2 Bold"/>
                  <a:ea typeface="Open Sans 2 Bold"/>
                  <a:cs typeface="Open Sans 2 Bold"/>
                  <a:sym typeface="Open Sans 2 Bold"/>
                </a:rPr>
                <a:t>forte urbanisation</a:t>
              </a:r>
              <a:r>
                <a:rPr lang="en-US" sz="1360" spc="5">
                  <a:solidFill>
                    <a:srgbClr val="1F3A5F"/>
                  </a:solidFill>
                  <a:latin typeface="Open Sans 2"/>
                  <a:ea typeface="Open Sans 2"/>
                  <a:cs typeface="Open Sans 2"/>
                  <a:sym typeface="Open Sans 2"/>
                </a:rPr>
                <a:t> avancée (</a:t>
              </a:r>
              <a:r>
                <a:rPr lang="en-US" sz="1360" i="1" spc="5">
                  <a:solidFill>
                    <a:srgbClr val="1F3A5F"/>
                  </a:solidFill>
                  <a:latin typeface="Open Sans 2 Italics"/>
                  <a:ea typeface="Open Sans 2 Italics"/>
                  <a:cs typeface="Open Sans 2 Italics"/>
                  <a:sym typeface="Open Sans 2 Italics"/>
                </a:rPr>
                <a:t>OEDC</a:t>
              </a:r>
              <a:r>
                <a:rPr lang="en-US" sz="1360" spc="5">
                  <a:solidFill>
                    <a:srgbClr val="1F3A5F"/>
                  </a:solidFill>
                  <a:latin typeface="Open Sans 2"/>
                  <a:ea typeface="Open Sans 2"/>
                  <a:cs typeface="Open Sans 2"/>
                  <a:sym typeface="Open Sans 2"/>
                </a:rPr>
                <a:t>). </a:t>
              </a:r>
            </a:p>
          </p:txBody>
        </p:sp>
        <p:sp>
          <p:nvSpPr>
            <p:cNvPr id="32" name="TextBox 32"/>
            <p:cNvSpPr txBox="1"/>
            <p:nvPr/>
          </p:nvSpPr>
          <p:spPr>
            <a:xfrm>
              <a:off x="158122" y="637783"/>
              <a:ext cx="19228337" cy="1253699"/>
            </a:xfrm>
            <a:prstGeom prst="rect">
              <a:avLst/>
            </a:prstGeom>
          </p:spPr>
          <p:txBody>
            <a:bodyPr lIns="0" tIns="0" rIns="0" bIns="0" rtlCol="0" anchor="t">
              <a:spAutoFit/>
            </a:bodyPr>
            <a:lstStyle/>
            <a:p>
              <a:pPr algn="l">
                <a:lnSpc>
                  <a:spcPts val="1837"/>
                </a:lnSpc>
              </a:pPr>
              <a:r>
                <a:rPr lang="en-US" sz="1360" spc="28" dirty="0">
                  <a:solidFill>
                    <a:srgbClr val="1F3A5F"/>
                  </a:solidFill>
                  <a:latin typeface="Open Sans 2"/>
                  <a:ea typeface="Open Sans 2"/>
                  <a:cs typeface="Open Sans 2"/>
                  <a:sym typeface="Open Sans 2"/>
                </a:rPr>
                <a:t>Les transformations </a:t>
              </a:r>
              <a:r>
                <a:rPr lang="en-US" sz="1360" spc="28" dirty="0" err="1">
                  <a:solidFill>
                    <a:srgbClr val="1F3A5F"/>
                  </a:solidFill>
                  <a:latin typeface="Open Sans 2"/>
                  <a:ea typeface="Open Sans 2"/>
                  <a:cs typeface="Open Sans 2"/>
                  <a:sym typeface="Open Sans 2"/>
                </a:rPr>
                <a:t>numériques</a:t>
              </a:r>
              <a:r>
                <a:rPr lang="en-US" sz="1360" spc="28" dirty="0">
                  <a:solidFill>
                    <a:srgbClr val="1F3A5F"/>
                  </a:solidFill>
                  <a:latin typeface="Open Sans 2"/>
                  <a:ea typeface="Open Sans 2"/>
                  <a:cs typeface="Open Sans 2"/>
                  <a:sym typeface="Open Sans 2"/>
                </a:rPr>
                <a:t> </a:t>
              </a:r>
              <a:r>
                <a:rPr lang="en-US" sz="1360" b="1" spc="28" dirty="0" err="1">
                  <a:solidFill>
                    <a:srgbClr val="1F3A5F"/>
                  </a:solidFill>
                  <a:latin typeface="Open Sans 2 Bold"/>
                  <a:ea typeface="Open Sans 2 Bold"/>
                  <a:cs typeface="Open Sans 2 Bold"/>
                  <a:sym typeface="Open Sans 2 Bold"/>
                </a:rPr>
                <a:t>redessinent</a:t>
              </a:r>
              <a:r>
                <a:rPr lang="en-US" sz="1360" b="1" spc="28" dirty="0">
                  <a:solidFill>
                    <a:srgbClr val="1F3A5F"/>
                  </a:solidFill>
                  <a:latin typeface="Open Sans 2 Bold"/>
                  <a:ea typeface="Open Sans 2 Bold"/>
                  <a:cs typeface="Open Sans 2 Bold"/>
                  <a:sym typeface="Open Sans 2 Bold"/>
                </a:rPr>
                <a:t> les modes de vie </a:t>
              </a:r>
              <a:r>
                <a:rPr lang="en-US" sz="1360" spc="28" dirty="0">
                  <a:solidFill>
                    <a:srgbClr val="1F3A5F"/>
                  </a:solidFill>
                  <a:latin typeface="Open Sans 2"/>
                  <a:ea typeface="Open Sans 2"/>
                  <a:cs typeface="Open Sans 2"/>
                  <a:sym typeface="Open Sans 2"/>
                </a:rPr>
                <a:t>(</a:t>
              </a:r>
              <a:r>
                <a:rPr lang="en-US" sz="1360" i="1" spc="28" dirty="0">
                  <a:solidFill>
                    <a:srgbClr val="1F3A5F"/>
                  </a:solidFill>
                  <a:latin typeface="Open Sans 2 Italics"/>
                  <a:ea typeface="Open Sans 2 Italics"/>
                  <a:cs typeface="Open Sans 2 Italics"/>
                  <a:sym typeface="Open Sans 2 Italics"/>
                </a:rPr>
                <a:t>UNICEF, OMS</a:t>
              </a:r>
              <a:r>
                <a:rPr lang="en-US" sz="1360" spc="28" dirty="0">
                  <a:solidFill>
                    <a:srgbClr val="1F3A5F"/>
                  </a:solidFill>
                  <a:latin typeface="Open Sans 2"/>
                  <a:ea typeface="Open Sans 2"/>
                  <a:cs typeface="Open Sans 2"/>
                  <a:sym typeface="Open Sans 2"/>
                </a:rPr>
                <a:t>), </a:t>
              </a:r>
              <a:r>
                <a:rPr lang="en-US" sz="1360" spc="28" dirty="0" err="1">
                  <a:solidFill>
                    <a:srgbClr val="1F3A5F"/>
                  </a:solidFill>
                  <a:latin typeface="Open Sans 2"/>
                  <a:ea typeface="Open Sans 2"/>
                  <a:cs typeface="Open Sans 2"/>
                  <a:sym typeface="Open Sans 2"/>
                </a:rPr>
                <a:t>modifiant</a:t>
              </a:r>
              <a:r>
                <a:rPr lang="en-US" sz="1360" spc="28" dirty="0">
                  <a:solidFill>
                    <a:srgbClr val="1F3A5F"/>
                  </a:solidFill>
                  <a:latin typeface="Open Sans 2"/>
                  <a:ea typeface="Open Sans 2"/>
                  <a:cs typeface="Open Sans 2"/>
                  <a:sym typeface="Open Sans 2"/>
                </a:rPr>
                <a:t> </a:t>
              </a:r>
              <a:r>
                <a:rPr lang="en-US" sz="1360" spc="28" dirty="0" err="1">
                  <a:solidFill>
                    <a:srgbClr val="1F3A5F"/>
                  </a:solidFill>
                  <a:latin typeface="Open Sans 2"/>
                  <a:ea typeface="Open Sans 2"/>
                  <a:cs typeface="Open Sans 2"/>
                  <a:sym typeface="Open Sans 2"/>
                </a:rPr>
                <a:t>nos</a:t>
              </a:r>
              <a:r>
                <a:rPr lang="en-US" sz="1360" spc="28" dirty="0">
                  <a:solidFill>
                    <a:srgbClr val="1F3A5F"/>
                  </a:solidFill>
                  <a:latin typeface="Open Sans 2"/>
                  <a:ea typeface="Open Sans 2"/>
                  <a:cs typeface="Open Sans 2"/>
                  <a:sym typeface="Open Sans 2"/>
                </a:rPr>
                <a:t> manières de </a:t>
              </a:r>
              <a:r>
                <a:rPr lang="en-US" sz="1360" spc="28" dirty="0" err="1">
                  <a:solidFill>
                    <a:srgbClr val="1F3A5F"/>
                  </a:solidFill>
                  <a:latin typeface="Open Sans 2"/>
                  <a:ea typeface="Open Sans 2"/>
                  <a:cs typeface="Open Sans 2"/>
                  <a:sym typeface="Open Sans 2"/>
                </a:rPr>
                <a:t>travailler</a:t>
              </a:r>
              <a:r>
                <a:rPr lang="en-US" sz="1360" spc="28" dirty="0">
                  <a:solidFill>
                    <a:srgbClr val="1F3A5F"/>
                  </a:solidFill>
                  <a:latin typeface="Open Sans 2"/>
                  <a:ea typeface="Open Sans 2"/>
                  <a:cs typeface="Open Sans 2"/>
                  <a:sym typeface="Open Sans 2"/>
                </a:rPr>
                <a:t>, de </a:t>
              </a:r>
              <a:r>
                <a:rPr lang="en-US" sz="1360" spc="28" dirty="0" err="1">
                  <a:solidFill>
                    <a:srgbClr val="1F3A5F"/>
                  </a:solidFill>
                  <a:latin typeface="Open Sans 2"/>
                  <a:ea typeface="Open Sans 2"/>
                  <a:cs typeface="Open Sans 2"/>
                  <a:sym typeface="Open Sans 2"/>
                </a:rPr>
                <a:t>communiquer</a:t>
              </a:r>
              <a:r>
                <a:rPr lang="en-US" sz="1360" spc="28" dirty="0">
                  <a:solidFill>
                    <a:srgbClr val="1F3A5F"/>
                  </a:solidFill>
                  <a:latin typeface="Open Sans 2"/>
                  <a:ea typeface="Open Sans 2"/>
                  <a:cs typeface="Open Sans 2"/>
                  <a:sym typeface="Open Sans 2"/>
                </a:rPr>
                <a:t> et de nous </a:t>
              </a:r>
              <a:r>
                <a:rPr lang="en-US" sz="1360" spc="28" dirty="0" err="1">
                  <a:solidFill>
                    <a:srgbClr val="1F3A5F"/>
                  </a:solidFill>
                  <a:latin typeface="Open Sans 2"/>
                  <a:ea typeface="Open Sans 2"/>
                  <a:cs typeface="Open Sans 2"/>
                  <a:sym typeface="Open Sans 2"/>
                </a:rPr>
                <a:t>divertir</a:t>
              </a:r>
              <a:r>
                <a:rPr lang="en-US" sz="1360" spc="28" dirty="0">
                  <a:solidFill>
                    <a:srgbClr val="1F3A5F"/>
                  </a:solidFill>
                  <a:latin typeface="Open Sans 2"/>
                  <a:ea typeface="Open Sans 2"/>
                  <a:cs typeface="Open Sans 2"/>
                  <a:sym typeface="Open Sans 2"/>
                </a:rPr>
                <a:t>. Dans le </a:t>
              </a:r>
              <a:r>
                <a:rPr lang="en-US" sz="1360" spc="28" dirty="0" err="1">
                  <a:solidFill>
                    <a:srgbClr val="1F3A5F"/>
                  </a:solidFill>
                  <a:latin typeface="Open Sans 2"/>
                  <a:ea typeface="Open Sans 2"/>
                  <a:cs typeface="Open Sans 2"/>
                  <a:sym typeface="Open Sans 2"/>
                </a:rPr>
                <a:t>même</a:t>
              </a:r>
              <a:r>
                <a:rPr lang="en-US" sz="1360" spc="28" dirty="0">
                  <a:solidFill>
                    <a:srgbClr val="1F3A5F"/>
                  </a:solidFill>
                  <a:latin typeface="Open Sans 2"/>
                  <a:ea typeface="Open Sans 2"/>
                  <a:cs typeface="Open Sans 2"/>
                  <a:sym typeface="Open Sans 2"/>
                </a:rPr>
                <a:t> temps, </a:t>
              </a:r>
              <a:r>
                <a:rPr lang="en-US" sz="1360" spc="28" dirty="0" err="1">
                  <a:solidFill>
                    <a:srgbClr val="1F3A5F"/>
                  </a:solidFill>
                  <a:latin typeface="Open Sans 2"/>
                  <a:ea typeface="Open Sans 2"/>
                  <a:cs typeface="Open Sans 2"/>
                  <a:sym typeface="Open Sans 2"/>
                </a:rPr>
                <a:t>l’inactivité</a:t>
              </a:r>
              <a:r>
                <a:rPr lang="en-US" sz="1360" spc="28" dirty="0">
                  <a:solidFill>
                    <a:srgbClr val="1F3A5F"/>
                  </a:solidFill>
                  <a:latin typeface="Open Sans 2"/>
                  <a:ea typeface="Open Sans 2"/>
                  <a:cs typeface="Open Sans 2"/>
                  <a:sym typeface="Open Sans 2"/>
                </a:rPr>
                <a:t> physique </a:t>
              </a:r>
              <a:r>
                <a:rPr lang="en-US" sz="1360" spc="28" dirty="0" err="1">
                  <a:solidFill>
                    <a:srgbClr val="1F3A5F"/>
                  </a:solidFill>
                  <a:latin typeface="Open Sans 2"/>
                  <a:ea typeface="Open Sans 2"/>
                  <a:cs typeface="Open Sans 2"/>
                  <a:sym typeface="Open Sans 2"/>
                </a:rPr>
                <a:t>représente</a:t>
              </a:r>
              <a:r>
                <a:rPr lang="en-US" sz="1360" spc="28" dirty="0">
                  <a:solidFill>
                    <a:srgbClr val="1F3A5F"/>
                  </a:solidFill>
                  <a:latin typeface="Open Sans 2"/>
                  <a:ea typeface="Open Sans 2"/>
                  <a:cs typeface="Open Sans 2"/>
                  <a:sym typeface="Open Sans 2"/>
                </a:rPr>
                <a:t> un </a:t>
              </a:r>
              <a:r>
                <a:rPr lang="en-US" sz="1360" b="1" spc="28" dirty="0" err="1">
                  <a:solidFill>
                    <a:srgbClr val="1F3A5F"/>
                  </a:solidFill>
                  <a:latin typeface="Open Sans 2 Bold"/>
                  <a:ea typeface="Open Sans 2 Bold"/>
                  <a:cs typeface="Open Sans 2 Bold"/>
                  <a:sym typeface="Open Sans 2 Bold"/>
                </a:rPr>
                <a:t>défi</a:t>
              </a:r>
              <a:r>
                <a:rPr lang="en-US" sz="1360" b="1" spc="28" dirty="0">
                  <a:solidFill>
                    <a:srgbClr val="1F3A5F"/>
                  </a:solidFill>
                  <a:latin typeface="Open Sans 2 Bold"/>
                  <a:ea typeface="Open Sans 2 Bold"/>
                  <a:cs typeface="Open Sans 2 Bold"/>
                  <a:sym typeface="Open Sans 2 Bold"/>
                </a:rPr>
                <a:t> sanitaire </a:t>
              </a:r>
              <a:r>
                <a:rPr lang="en-US" sz="1360" b="1" spc="28" dirty="0" err="1">
                  <a:solidFill>
                    <a:srgbClr val="1F3A5F"/>
                  </a:solidFill>
                  <a:latin typeface="Open Sans 2 Bold"/>
                  <a:ea typeface="Open Sans 2 Bold"/>
                  <a:cs typeface="Open Sans 2 Bold"/>
                  <a:sym typeface="Open Sans 2 Bold"/>
                </a:rPr>
                <a:t>mondial</a:t>
              </a:r>
              <a:r>
                <a:rPr lang="en-US" sz="1360" b="1" spc="28" dirty="0">
                  <a:solidFill>
                    <a:srgbClr val="1F3A5F"/>
                  </a:solidFill>
                  <a:latin typeface="Open Sans 2 Bold"/>
                  <a:ea typeface="Open Sans 2 Bold"/>
                  <a:cs typeface="Open Sans 2 Bold"/>
                  <a:sym typeface="Open Sans 2 Bold"/>
                </a:rPr>
                <a:t> </a:t>
              </a:r>
              <a:r>
                <a:rPr lang="en-US" sz="1360" spc="28" dirty="0">
                  <a:solidFill>
                    <a:srgbClr val="1F3A5F"/>
                  </a:solidFill>
                  <a:latin typeface="Open Sans 2"/>
                  <a:ea typeface="Open Sans 2"/>
                  <a:cs typeface="Open Sans 2"/>
                  <a:sym typeface="Open Sans 2"/>
                </a:rPr>
                <a:t>(</a:t>
              </a:r>
              <a:r>
                <a:rPr lang="en-US" sz="1360" i="1" spc="28" dirty="0">
                  <a:solidFill>
                    <a:srgbClr val="1F3A5F"/>
                  </a:solidFill>
                  <a:latin typeface="Open Sans 2 Italics"/>
                  <a:ea typeface="Open Sans 2 Italics"/>
                  <a:cs typeface="Open Sans 2 Italics"/>
                  <a:sym typeface="Open Sans 2 Italics"/>
                </a:rPr>
                <a:t>OMS</a:t>
              </a:r>
              <a:r>
                <a:rPr lang="en-US" sz="1360" spc="28" dirty="0">
                  <a:solidFill>
                    <a:srgbClr val="1F3A5F"/>
                  </a:solidFill>
                  <a:latin typeface="Open Sans 2"/>
                  <a:ea typeface="Open Sans 2"/>
                  <a:cs typeface="Open Sans 2"/>
                  <a:sym typeface="Open Sans 2"/>
                </a:rPr>
                <a:t>).</a:t>
              </a:r>
            </a:p>
            <a:p>
              <a:pPr algn="l">
                <a:lnSpc>
                  <a:spcPts val="1837"/>
                </a:lnSpc>
              </a:pPr>
              <a:r>
                <a:rPr lang="en-US" sz="1360" spc="28" dirty="0" err="1">
                  <a:solidFill>
                    <a:srgbClr val="1F3A5F"/>
                  </a:solidFill>
                  <a:latin typeface="Open Sans 2"/>
                  <a:ea typeface="Open Sans 2"/>
                  <a:cs typeface="Open Sans 2"/>
                  <a:sym typeface="Open Sans 2"/>
                </a:rPr>
                <a:t>L’analyse</a:t>
              </a:r>
              <a:r>
                <a:rPr lang="en-US" sz="1360" spc="28" dirty="0">
                  <a:solidFill>
                    <a:srgbClr val="1F3A5F"/>
                  </a:solidFill>
                  <a:latin typeface="Open Sans 2"/>
                  <a:ea typeface="Open Sans 2"/>
                  <a:cs typeface="Open Sans 2"/>
                  <a:sym typeface="Open Sans 2"/>
                </a:rPr>
                <a:t> </a:t>
              </a:r>
              <a:r>
                <a:rPr lang="en-US" sz="1360" spc="28" dirty="0" err="1">
                  <a:solidFill>
                    <a:srgbClr val="1F3A5F"/>
                  </a:solidFill>
                  <a:latin typeface="Open Sans 2"/>
                  <a:ea typeface="Open Sans 2"/>
                  <a:cs typeface="Open Sans 2"/>
                  <a:sym typeface="Open Sans 2"/>
                </a:rPr>
                <a:t>présentée</a:t>
              </a:r>
              <a:r>
                <a:rPr lang="en-US" sz="1360" spc="28" dirty="0">
                  <a:solidFill>
                    <a:srgbClr val="1F3A5F"/>
                  </a:solidFill>
                  <a:latin typeface="Open Sans 2"/>
                  <a:ea typeface="Open Sans 2"/>
                  <a:cs typeface="Open Sans 2"/>
                  <a:sym typeface="Open Sans 2"/>
                </a:rPr>
                <a:t> ne </a:t>
              </a:r>
              <a:r>
                <a:rPr lang="en-US" sz="1360" spc="28" dirty="0" err="1">
                  <a:solidFill>
                    <a:srgbClr val="1F3A5F"/>
                  </a:solidFill>
                  <a:latin typeface="Open Sans 2"/>
                  <a:ea typeface="Open Sans 2"/>
                  <a:cs typeface="Open Sans 2"/>
                  <a:sym typeface="Open Sans 2"/>
                </a:rPr>
                <a:t>cherche</a:t>
              </a:r>
              <a:r>
                <a:rPr lang="en-US" sz="1360" spc="28" dirty="0">
                  <a:solidFill>
                    <a:srgbClr val="1F3A5F"/>
                  </a:solidFill>
                  <a:latin typeface="Open Sans 2"/>
                  <a:ea typeface="Open Sans 2"/>
                  <a:cs typeface="Open Sans 2"/>
                  <a:sym typeface="Open Sans 2"/>
                </a:rPr>
                <a:t> pas à </a:t>
              </a:r>
              <a:r>
                <a:rPr lang="en-US" sz="1360" spc="28" dirty="0" err="1">
                  <a:solidFill>
                    <a:srgbClr val="1F3A5F"/>
                  </a:solidFill>
                  <a:latin typeface="Open Sans 2"/>
                  <a:ea typeface="Open Sans 2"/>
                  <a:cs typeface="Open Sans 2"/>
                  <a:sym typeface="Open Sans 2"/>
                </a:rPr>
                <a:t>établir</a:t>
              </a:r>
              <a:r>
                <a:rPr lang="en-US" sz="1360" spc="28" dirty="0">
                  <a:solidFill>
                    <a:srgbClr val="1F3A5F"/>
                  </a:solidFill>
                  <a:latin typeface="Open Sans 2"/>
                  <a:ea typeface="Open Sans 2"/>
                  <a:cs typeface="Open Sans 2"/>
                  <a:sym typeface="Open Sans 2"/>
                </a:rPr>
                <a:t> un lien direct entre usage </a:t>
              </a:r>
              <a:r>
                <a:rPr lang="en-US" sz="1360" spc="28" dirty="0" err="1">
                  <a:solidFill>
                    <a:srgbClr val="1F3A5F"/>
                  </a:solidFill>
                  <a:latin typeface="Open Sans 2"/>
                  <a:ea typeface="Open Sans 2"/>
                  <a:cs typeface="Open Sans 2"/>
                  <a:sym typeface="Open Sans 2"/>
                </a:rPr>
                <a:t>d’Internet</a:t>
              </a:r>
              <a:r>
                <a:rPr lang="en-US" sz="1360" spc="28" dirty="0">
                  <a:solidFill>
                    <a:srgbClr val="1F3A5F"/>
                  </a:solidFill>
                  <a:latin typeface="Open Sans 2"/>
                  <a:ea typeface="Open Sans 2"/>
                  <a:cs typeface="Open Sans 2"/>
                  <a:sym typeface="Open Sans 2"/>
                </a:rPr>
                <a:t> et </a:t>
              </a:r>
              <a:r>
                <a:rPr lang="en-US" sz="1360" spc="28" dirty="0" err="1">
                  <a:solidFill>
                    <a:srgbClr val="1F3A5F"/>
                  </a:solidFill>
                  <a:latin typeface="Open Sans 2"/>
                  <a:ea typeface="Open Sans 2"/>
                  <a:cs typeface="Open Sans 2"/>
                  <a:sym typeface="Open Sans 2"/>
                </a:rPr>
                <a:t>sédentarité</a:t>
              </a:r>
              <a:r>
                <a:rPr lang="en-US" sz="1360" spc="28" dirty="0">
                  <a:solidFill>
                    <a:srgbClr val="1F3A5F"/>
                  </a:solidFill>
                  <a:latin typeface="Open Sans 2"/>
                  <a:ea typeface="Open Sans 2"/>
                  <a:cs typeface="Open Sans 2"/>
                  <a:sym typeface="Open Sans 2"/>
                </a:rPr>
                <a:t>, </a:t>
              </a:r>
              <a:r>
                <a:rPr lang="en-US" sz="1360" spc="28" dirty="0" err="1">
                  <a:solidFill>
                    <a:srgbClr val="1F3A5F"/>
                  </a:solidFill>
                  <a:latin typeface="Open Sans 2"/>
                  <a:ea typeface="Open Sans 2"/>
                  <a:cs typeface="Open Sans 2"/>
                  <a:sym typeface="Open Sans 2"/>
                </a:rPr>
                <a:t>mais</a:t>
              </a:r>
              <a:r>
                <a:rPr lang="en-US" sz="1360" spc="28" dirty="0">
                  <a:solidFill>
                    <a:srgbClr val="1F3A5F"/>
                  </a:solidFill>
                  <a:latin typeface="Open Sans 2"/>
                  <a:ea typeface="Open Sans 2"/>
                  <a:cs typeface="Open Sans 2"/>
                  <a:sym typeface="Open Sans 2"/>
                </a:rPr>
                <a:t> à</a:t>
              </a:r>
              <a:r>
                <a:rPr lang="en-US" sz="1360" b="1" spc="28" dirty="0">
                  <a:solidFill>
                    <a:srgbClr val="1F3A5F"/>
                  </a:solidFill>
                  <a:latin typeface="Open Sans 2 Bold"/>
                  <a:ea typeface="Open Sans 2 Bold"/>
                  <a:cs typeface="Open Sans 2 Bold"/>
                  <a:sym typeface="Open Sans 2 Bold"/>
                </a:rPr>
                <a:t> </a:t>
              </a:r>
              <a:r>
                <a:rPr lang="en-US" sz="1360" b="1" spc="28" dirty="0" err="1">
                  <a:solidFill>
                    <a:srgbClr val="1F3A5F"/>
                  </a:solidFill>
                  <a:latin typeface="Open Sans 2 Bold"/>
                  <a:ea typeface="Open Sans 2 Bold"/>
                  <a:cs typeface="Open Sans 2 Bold"/>
                  <a:sym typeface="Open Sans 2 Bold"/>
                </a:rPr>
                <a:t>interroger</a:t>
              </a:r>
              <a:r>
                <a:rPr lang="en-US" sz="1360" b="1" spc="28" dirty="0">
                  <a:solidFill>
                    <a:srgbClr val="1F3A5F"/>
                  </a:solidFill>
                  <a:latin typeface="Open Sans 2 Bold"/>
                  <a:ea typeface="Open Sans 2 Bold"/>
                  <a:cs typeface="Open Sans 2 Bold"/>
                  <a:sym typeface="Open Sans 2 Bold"/>
                </a:rPr>
                <a:t> </a:t>
              </a:r>
              <a:r>
                <a:rPr lang="en-US" sz="1360" b="1" spc="28" dirty="0" err="1">
                  <a:solidFill>
                    <a:srgbClr val="1F3A5F"/>
                  </a:solidFill>
                  <a:latin typeface="Open Sans 2 Bold"/>
                  <a:ea typeface="Open Sans 2 Bold"/>
                  <a:cs typeface="Open Sans 2 Bold"/>
                  <a:sym typeface="Open Sans 2 Bold"/>
                </a:rPr>
                <a:t>leur</a:t>
              </a:r>
              <a:r>
                <a:rPr lang="en-US" sz="1360" b="1" spc="28" dirty="0">
                  <a:solidFill>
                    <a:srgbClr val="1F3A5F"/>
                  </a:solidFill>
                  <a:latin typeface="Open Sans 2 Bold"/>
                  <a:ea typeface="Open Sans 2 Bold"/>
                  <a:cs typeface="Open Sans 2 Bold"/>
                  <a:sym typeface="Open Sans 2 Bold"/>
                </a:rPr>
                <a:t> coexistence </a:t>
              </a:r>
              <a:r>
                <a:rPr lang="en-US" sz="1360" b="1" spc="28" dirty="0" err="1">
                  <a:solidFill>
                    <a:srgbClr val="1F3A5F"/>
                  </a:solidFill>
                  <a:latin typeface="Open Sans 2 Bold"/>
                  <a:ea typeface="Open Sans 2 Bold"/>
                  <a:cs typeface="Open Sans 2 Bold"/>
                  <a:sym typeface="Open Sans 2 Bold"/>
                </a:rPr>
                <a:t>spatiale</a:t>
              </a:r>
              <a:r>
                <a:rPr lang="en-US" sz="1360" spc="28" dirty="0">
                  <a:solidFill>
                    <a:srgbClr val="1F3A5F"/>
                  </a:solidFill>
                  <a:latin typeface="Open Sans 2"/>
                  <a:ea typeface="Open Sans 2"/>
                  <a:cs typeface="Open Sans 2"/>
                  <a:sym typeface="Open Sans 2"/>
                </a:rPr>
                <a:t> au regard </a:t>
              </a:r>
              <a:r>
                <a:rPr lang="en-US" sz="1360" spc="28" dirty="0" err="1">
                  <a:solidFill>
                    <a:srgbClr val="1F3A5F"/>
                  </a:solidFill>
                  <a:latin typeface="Open Sans 2"/>
                  <a:ea typeface="Open Sans 2"/>
                  <a:cs typeface="Open Sans 2"/>
                  <a:sym typeface="Open Sans 2"/>
                </a:rPr>
                <a:t>d’autres</a:t>
              </a:r>
              <a:r>
                <a:rPr lang="en-US" sz="1360" spc="28" dirty="0">
                  <a:solidFill>
                    <a:srgbClr val="1F3A5F"/>
                  </a:solidFill>
                  <a:latin typeface="Open Sans 2"/>
                  <a:ea typeface="Open Sans 2"/>
                  <a:cs typeface="Open Sans 2"/>
                  <a:sym typeface="Open Sans 2"/>
                </a:rPr>
                <a:t> </a:t>
              </a:r>
              <a:r>
                <a:rPr lang="en-US" sz="1360" spc="28" dirty="0" err="1">
                  <a:solidFill>
                    <a:srgbClr val="1F3A5F"/>
                  </a:solidFill>
                  <a:latin typeface="Open Sans 2"/>
                  <a:ea typeface="Open Sans 2"/>
                  <a:cs typeface="Open Sans 2"/>
                  <a:sym typeface="Open Sans 2"/>
                </a:rPr>
                <a:t>déterminants</a:t>
              </a:r>
              <a:r>
                <a:rPr lang="en-US" sz="1360" spc="28" dirty="0">
                  <a:solidFill>
                    <a:srgbClr val="1F3A5F"/>
                  </a:solidFill>
                  <a:latin typeface="Open Sans 2"/>
                  <a:ea typeface="Open Sans 2"/>
                  <a:cs typeface="Open Sans 2"/>
                  <a:sym typeface="Open Sans 2"/>
                </a:rPr>
                <a:t> </a:t>
              </a:r>
              <a:r>
                <a:rPr lang="en-US" sz="1360" b="1" spc="28" dirty="0" err="1">
                  <a:solidFill>
                    <a:srgbClr val="1F3A5F"/>
                  </a:solidFill>
                  <a:latin typeface="Open Sans 2 Bold"/>
                  <a:ea typeface="Open Sans 2 Bold"/>
                  <a:cs typeface="Open Sans 2 Bold"/>
                  <a:sym typeface="Open Sans 2 Bold"/>
                </a:rPr>
                <a:t>sociaux</a:t>
              </a:r>
              <a:r>
                <a:rPr lang="en-US" sz="1360" b="1" spc="28" dirty="0">
                  <a:solidFill>
                    <a:srgbClr val="1F3A5F"/>
                  </a:solidFill>
                  <a:latin typeface="Open Sans 2 Bold"/>
                  <a:ea typeface="Open Sans 2 Bold"/>
                  <a:cs typeface="Open Sans 2 Bold"/>
                  <a:sym typeface="Open Sans 2 Bold"/>
                </a:rPr>
                <a:t>, </a:t>
              </a:r>
              <a:r>
                <a:rPr lang="en-US" sz="1360" b="1" spc="28" dirty="0" err="1">
                  <a:solidFill>
                    <a:srgbClr val="1F3A5F"/>
                  </a:solidFill>
                  <a:latin typeface="Open Sans 2 Bold"/>
                  <a:ea typeface="Open Sans 2 Bold"/>
                  <a:cs typeface="Open Sans 2 Bold"/>
                  <a:sym typeface="Open Sans 2 Bold"/>
                </a:rPr>
                <a:t>économiques</a:t>
              </a:r>
              <a:r>
                <a:rPr lang="en-US" sz="1360" b="1" spc="28" dirty="0">
                  <a:solidFill>
                    <a:srgbClr val="1F3A5F"/>
                  </a:solidFill>
                  <a:latin typeface="Open Sans 2 Bold"/>
                  <a:ea typeface="Open Sans 2 Bold"/>
                  <a:cs typeface="Open Sans 2 Bold"/>
                  <a:sym typeface="Open Sans 2 Bold"/>
                </a:rPr>
                <a:t> et </a:t>
              </a:r>
              <a:r>
                <a:rPr lang="en-US" sz="1360" b="1" spc="28" dirty="0" err="1">
                  <a:solidFill>
                    <a:srgbClr val="1F3A5F"/>
                  </a:solidFill>
                  <a:latin typeface="Open Sans 2 Bold"/>
                  <a:ea typeface="Open Sans 2 Bold"/>
                  <a:cs typeface="Open Sans 2 Bold"/>
                  <a:sym typeface="Open Sans 2 Bold"/>
                </a:rPr>
                <a:t>environnementaux</a:t>
              </a:r>
              <a:r>
                <a:rPr lang="en-US" sz="1360" b="1" spc="28" dirty="0">
                  <a:solidFill>
                    <a:srgbClr val="1F3A5F"/>
                  </a:solidFill>
                  <a:latin typeface="Open Sans 2 Bold"/>
                  <a:ea typeface="Open Sans 2 Bold"/>
                  <a:cs typeface="Open Sans 2 Bold"/>
                  <a:sym typeface="Open Sans 2 Bold"/>
                </a:rPr>
                <a:t>.</a:t>
              </a:r>
            </a:p>
          </p:txBody>
        </p:sp>
        <p:sp>
          <p:nvSpPr>
            <p:cNvPr id="33" name="TextBox 33"/>
            <p:cNvSpPr txBox="1"/>
            <p:nvPr/>
          </p:nvSpPr>
          <p:spPr>
            <a:xfrm>
              <a:off x="10123528" y="7713328"/>
              <a:ext cx="9169509" cy="2100662"/>
            </a:xfrm>
            <a:prstGeom prst="rect">
              <a:avLst/>
            </a:prstGeom>
          </p:spPr>
          <p:txBody>
            <a:bodyPr lIns="0" tIns="0" rIns="0" bIns="0" rtlCol="0" anchor="t">
              <a:spAutoFit/>
            </a:bodyPr>
            <a:lstStyle/>
            <a:p>
              <a:pPr algn="l">
                <a:lnSpc>
                  <a:spcPts val="1837"/>
                </a:lnSpc>
              </a:pPr>
              <a:r>
                <a:rPr lang="en-US" sz="1360">
                  <a:solidFill>
                    <a:srgbClr val="1F3A5F"/>
                  </a:solidFill>
                  <a:latin typeface="Open Sans 2"/>
                  <a:ea typeface="Open Sans 2"/>
                  <a:cs typeface="Open Sans 2"/>
                  <a:sym typeface="Open Sans 2"/>
                </a:rPr>
                <a:t>Selon l’</a:t>
              </a:r>
              <a:r>
                <a:rPr lang="en-US" sz="1360" i="1">
                  <a:solidFill>
                    <a:srgbClr val="1F3A5F"/>
                  </a:solidFill>
                  <a:latin typeface="Open Sans 2 Italics"/>
                  <a:ea typeface="Open Sans 2 Italics"/>
                  <a:cs typeface="Open Sans 2 Italics"/>
                  <a:sym typeface="Open Sans 2 Italics"/>
                </a:rPr>
                <a:t>Organisation Mondiale de la Santé</a:t>
              </a:r>
              <a:r>
                <a:rPr lang="en-US" sz="1360">
                  <a:solidFill>
                    <a:srgbClr val="1F3A5F"/>
                  </a:solidFill>
                  <a:latin typeface="Open Sans 2"/>
                  <a:ea typeface="Open Sans 2"/>
                  <a:cs typeface="Open Sans 2"/>
                  <a:sym typeface="Open Sans 2"/>
                </a:rPr>
                <a:t> (OMS), près de </a:t>
              </a:r>
              <a:r>
                <a:rPr lang="en-US" sz="1360" b="1">
                  <a:solidFill>
                    <a:srgbClr val="1F3A5F"/>
                  </a:solidFill>
                  <a:latin typeface="Open Sans 2 Bold"/>
                  <a:ea typeface="Open Sans 2 Bold"/>
                  <a:cs typeface="Open Sans 2 Bold"/>
                  <a:sym typeface="Open Sans 2 Bold"/>
                </a:rPr>
                <a:t>1,8 milliard d’adultes</a:t>
              </a:r>
              <a:r>
                <a:rPr lang="en-US" sz="1360">
                  <a:solidFill>
                    <a:srgbClr val="1F3A5F"/>
                  </a:solidFill>
                  <a:latin typeface="Open Sans 2"/>
                  <a:ea typeface="Open Sans 2"/>
                  <a:cs typeface="Open Sans 2"/>
                  <a:sym typeface="Open Sans 2"/>
                </a:rPr>
                <a:t> dans le monde ne respectent pas les recommandations </a:t>
              </a:r>
              <a:r>
                <a:rPr lang="en-US" sz="1360" b="1">
                  <a:solidFill>
                    <a:srgbClr val="1F3A5F"/>
                  </a:solidFill>
                  <a:latin typeface="Open Sans 2 Bold"/>
                  <a:ea typeface="Open Sans 2 Bold"/>
                  <a:cs typeface="Open Sans 2 Bold"/>
                  <a:sym typeface="Open Sans 2 Bold"/>
                </a:rPr>
                <a:t>minimales d’activité physique</a:t>
              </a:r>
              <a:r>
                <a:rPr lang="en-US" sz="1360">
                  <a:solidFill>
                    <a:srgbClr val="1F3A5F"/>
                  </a:solidFill>
                  <a:latin typeface="Open Sans 2"/>
                  <a:ea typeface="Open Sans 2"/>
                  <a:cs typeface="Open Sans 2"/>
                  <a:sym typeface="Open Sans 2"/>
                </a:rPr>
                <a:t>. Les niveaux d’inactivité les plus élevés sont observés dans certaines régions d’Amérique latine et du Nord, du Moyen-Orient et d’Europe. </a:t>
              </a:r>
            </a:p>
            <a:p>
              <a:pPr algn="l" rtl="1">
                <a:lnSpc>
                  <a:spcPts val="1837"/>
                </a:lnSpc>
              </a:pPr>
              <a:endParaRPr lang="en-US" sz="1360">
                <a:solidFill>
                  <a:srgbClr val="1F3A5F"/>
                </a:solidFill>
                <a:latin typeface="Open Sans 2"/>
                <a:ea typeface="Open Sans 2"/>
                <a:cs typeface="Open Sans 2"/>
                <a:sym typeface="Open Sans 2"/>
              </a:endParaRPr>
            </a:p>
            <a:p>
              <a:pPr algn="l">
                <a:lnSpc>
                  <a:spcPts val="1837"/>
                </a:lnSpc>
              </a:pPr>
              <a:r>
                <a:rPr lang="en-US" sz="1360" spc="16">
                  <a:solidFill>
                    <a:srgbClr val="000000"/>
                  </a:solidFill>
                  <a:latin typeface="Open Sans 2"/>
                  <a:ea typeface="Open Sans 2"/>
                  <a:cs typeface="Open Sans 2"/>
                  <a:sym typeface="Open Sans 2"/>
                </a:rPr>
                <a:t>Une </a:t>
              </a:r>
              <a:r>
                <a:rPr lang="en-US" sz="1360" b="1" spc="16">
                  <a:solidFill>
                    <a:srgbClr val="000000"/>
                  </a:solidFill>
                  <a:latin typeface="Open Sans 2 Bold"/>
                  <a:ea typeface="Open Sans 2 Bold"/>
                  <a:cs typeface="Open Sans 2 Bold"/>
                  <a:sym typeface="Open Sans 2 Bold"/>
                </a:rPr>
                <a:t>insuffisance d’activité physique</a:t>
              </a:r>
              <a:r>
                <a:rPr lang="en-US" sz="1360" spc="16">
                  <a:solidFill>
                    <a:srgbClr val="000000"/>
                  </a:solidFill>
                  <a:latin typeface="Open Sans 2"/>
                  <a:ea typeface="Open Sans 2"/>
                  <a:cs typeface="Open Sans 2"/>
                  <a:sym typeface="Open Sans 2"/>
                </a:rPr>
                <a:t> est définie lorsque la personne se trouve par semaine avec moins de : </a:t>
              </a:r>
            </a:p>
          </p:txBody>
        </p:sp>
        <p:sp>
          <p:nvSpPr>
            <p:cNvPr id="34" name="TextBox 34"/>
            <p:cNvSpPr txBox="1"/>
            <p:nvPr/>
          </p:nvSpPr>
          <p:spPr>
            <a:xfrm>
              <a:off x="10515186" y="9810749"/>
              <a:ext cx="8236573" cy="1247962"/>
            </a:xfrm>
            <a:prstGeom prst="rect">
              <a:avLst/>
            </a:prstGeom>
          </p:spPr>
          <p:txBody>
            <a:bodyPr lIns="0" tIns="0" rIns="0" bIns="0" rtlCol="0" anchor="t">
              <a:spAutoFit/>
            </a:bodyPr>
            <a:lstStyle/>
            <a:p>
              <a:pPr algn="l">
                <a:lnSpc>
                  <a:spcPts val="1837"/>
                </a:lnSpc>
              </a:pPr>
              <a:r>
                <a:rPr lang="en-US" sz="1360" b="1">
                  <a:solidFill>
                    <a:srgbClr val="000000"/>
                  </a:solidFill>
                  <a:latin typeface="Open Sans 2 Bold"/>
                  <a:ea typeface="Open Sans 2 Bold"/>
                  <a:cs typeface="Open Sans 2 Bold"/>
                  <a:sym typeface="Open Sans 2 Bold"/>
                </a:rPr>
                <a:t>2h30 d’activité physique modérée</a:t>
              </a:r>
              <a:r>
                <a:rPr lang="en-US" sz="1360">
                  <a:solidFill>
                    <a:srgbClr val="000000"/>
                  </a:solidFill>
                  <a:latin typeface="Open Sans 2"/>
                  <a:ea typeface="Open Sans 2"/>
                  <a:cs typeface="Open Sans 2"/>
                  <a:sym typeface="Open Sans 2"/>
                </a:rPr>
                <a:t> (exemple : vélo avec un rythme tranquille, marche rapide)</a:t>
              </a:r>
            </a:p>
            <a:p>
              <a:pPr algn="l">
                <a:lnSpc>
                  <a:spcPts val="1837"/>
                </a:lnSpc>
              </a:pPr>
              <a:r>
                <a:rPr lang="en-US" sz="1360">
                  <a:solidFill>
                    <a:srgbClr val="000000"/>
                  </a:solidFill>
                  <a:latin typeface="Open Sans 2"/>
                  <a:ea typeface="Open Sans 2"/>
                  <a:cs typeface="Open Sans 2"/>
                  <a:sym typeface="Open Sans 2"/>
                </a:rPr>
                <a:t>ou moins d’</a:t>
              </a:r>
              <a:r>
                <a:rPr lang="en-US" sz="1360" b="1">
                  <a:solidFill>
                    <a:srgbClr val="000000"/>
                  </a:solidFill>
                  <a:latin typeface="Open Sans 2 Bold"/>
                  <a:ea typeface="Open Sans 2 Bold"/>
                  <a:cs typeface="Open Sans 2 Bold"/>
                  <a:sym typeface="Open Sans 2 Bold"/>
                </a:rPr>
                <a:t>1h15 d’activité physique vigoureuse</a:t>
              </a:r>
              <a:r>
                <a:rPr lang="en-US" sz="1360">
                  <a:solidFill>
                    <a:srgbClr val="000000"/>
                  </a:solidFill>
                  <a:latin typeface="Open Sans 2"/>
                  <a:ea typeface="Open Sans 2"/>
                  <a:cs typeface="Open Sans 2"/>
                  <a:sym typeface="Open Sans 2"/>
                </a:rPr>
                <a:t> (exemple : course a pied, natation). </a:t>
              </a:r>
            </a:p>
          </p:txBody>
        </p:sp>
        <p:sp>
          <p:nvSpPr>
            <p:cNvPr id="35" name="TextBox 35"/>
            <p:cNvSpPr txBox="1"/>
            <p:nvPr/>
          </p:nvSpPr>
          <p:spPr>
            <a:xfrm>
              <a:off x="1454721" y="-47625"/>
              <a:ext cx="16565583" cy="658027"/>
            </a:xfrm>
            <a:prstGeom prst="rect">
              <a:avLst/>
            </a:prstGeom>
          </p:spPr>
          <p:txBody>
            <a:bodyPr lIns="0" tIns="0" rIns="0" bIns="0" rtlCol="0" anchor="t">
              <a:spAutoFit/>
            </a:bodyPr>
            <a:lstStyle/>
            <a:p>
              <a:pPr algn="ctr">
                <a:lnSpc>
                  <a:spcPts val="4192"/>
                </a:lnSpc>
              </a:pPr>
              <a:r>
                <a:rPr lang="en-US" sz="2994" b="1">
                  <a:solidFill>
                    <a:srgbClr val="1F3A5F"/>
                  </a:solidFill>
                  <a:latin typeface="Verdana Bold"/>
                  <a:ea typeface="Verdana Bold"/>
                  <a:cs typeface="Verdana Bold"/>
                  <a:sym typeface="Verdana Bold"/>
                </a:rPr>
                <a:t>Connexion mondiale et dynamiques d’inactivité physique</a:t>
              </a:r>
            </a:p>
          </p:txBody>
        </p:sp>
        <p:sp>
          <p:nvSpPr>
            <p:cNvPr id="36" name="TextBox 36"/>
            <p:cNvSpPr txBox="1"/>
            <p:nvPr/>
          </p:nvSpPr>
          <p:spPr>
            <a:xfrm>
              <a:off x="8196429" y="3268573"/>
              <a:ext cx="2414287" cy="820059"/>
            </a:xfrm>
            <a:prstGeom prst="rect">
              <a:avLst/>
            </a:prstGeom>
          </p:spPr>
          <p:txBody>
            <a:bodyPr lIns="0" tIns="0" rIns="0" bIns="0" rtlCol="0" anchor="t">
              <a:spAutoFit/>
            </a:bodyPr>
            <a:lstStyle/>
            <a:p>
              <a:pPr algn="l">
                <a:lnSpc>
                  <a:spcPts val="1633"/>
                </a:lnSpc>
              </a:pPr>
              <a:r>
                <a:rPr lang="en-US" sz="1225" b="1">
                  <a:solidFill>
                    <a:srgbClr val="1F3A5F"/>
                  </a:solidFill>
                  <a:latin typeface="Open Sans 2 Bold"/>
                  <a:ea typeface="Open Sans 2 Bold"/>
                  <a:cs typeface="Open Sans 2 Bold"/>
                  <a:sym typeface="Open Sans 2 Bold"/>
                </a:rPr>
                <a:t>~60 %</a:t>
              </a:r>
              <a:r>
                <a:rPr lang="en-US" sz="1225">
                  <a:solidFill>
                    <a:srgbClr val="1F3A5F"/>
                  </a:solidFill>
                  <a:latin typeface="Open Sans 2"/>
                  <a:ea typeface="Open Sans 2"/>
                  <a:cs typeface="Open Sans 2"/>
                  <a:sym typeface="Open Sans 2"/>
                </a:rPr>
                <a:t> de la population mondiale utilise Internet quotidiennement (2022)</a:t>
              </a:r>
            </a:p>
          </p:txBody>
        </p:sp>
        <p:sp>
          <p:nvSpPr>
            <p:cNvPr id="37" name="TextBox 37"/>
            <p:cNvSpPr txBox="1"/>
            <p:nvPr/>
          </p:nvSpPr>
          <p:spPr>
            <a:xfrm>
              <a:off x="8148233" y="4411803"/>
              <a:ext cx="3181549" cy="543458"/>
            </a:xfrm>
            <a:prstGeom prst="rect">
              <a:avLst/>
            </a:prstGeom>
          </p:spPr>
          <p:txBody>
            <a:bodyPr lIns="0" tIns="0" rIns="0" bIns="0" rtlCol="0" anchor="t">
              <a:spAutoFit/>
            </a:bodyPr>
            <a:lstStyle/>
            <a:p>
              <a:pPr algn="l">
                <a:lnSpc>
                  <a:spcPts val="1633"/>
                </a:lnSpc>
              </a:pPr>
              <a:r>
                <a:rPr lang="en-US" sz="1225">
                  <a:solidFill>
                    <a:srgbClr val="1F3A5F"/>
                  </a:solidFill>
                  <a:latin typeface="Open Sans 2"/>
                  <a:ea typeface="Open Sans 2"/>
                  <a:cs typeface="Open Sans 2"/>
                  <a:sym typeface="Open Sans 2"/>
                </a:rPr>
                <a:t>Le temps d’écran augmente particulièrement chez les jeunes</a:t>
              </a:r>
            </a:p>
          </p:txBody>
        </p:sp>
        <p:sp>
          <p:nvSpPr>
            <p:cNvPr id="38" name="TextBox 38"/>
            <p:cNvSpPr txBox="1"/>
            <p:nvPr/>
          </p:nvSpPr>
          <p:spPr>
            <a:xfrm>
              <a:off x="8126251" y="5225413"/>
              <a:ext cx="3237332" cy="543458"/>
            </a:xfrm>
            <a:prstGeom prst="rect">
              <a:avLst/>
            </a:prstGeom>
          </p:spPr>
          <p:txBody>
            <a:bodyPr lIns="0" tIns="0" rIns="0" bIns="0" rtlCol="0" anchor="t">
              <a:spAutoFit/>
            </a:bodyPr>
            <a:lstStyle/>
            <a:p>
              <a:pPr algn="l">
                <a:lnSpc>
                  <a:spcPts val="1633"/>
                </a:lnSpc>
              </a:pPr>
              <a:r>
                <a:rPr lang="en-US" sz="1225" b="1">
                  <a:solidFill>
                    <a:srgbClr val="1F3A5F"/>
                  </a:solidFill>
                  <a:latin typeface="Open Sans 2 Bold"/>
                  <a:ea typeface="Open Sans 2 Bold"/>
                  <a:cs typeface="Open Sans 2 Bold"/>
                  <a:sym typeface="Open Sans 2 Bold"/>
                </a:rPr>
                <a:t>1 adulte sur 3</a:t>
              </a:r>
              <a:r>
                <a:rPr lang="en-US" sz="1225">
                  <a:solidFill>
                    <a:srgbClr val="1F3A5F"/>
                  </a:solidFill>
                  <a:latin typeface="Open Sans 2"/>
                  <a:ea typeface="Open Sans 2"/>
                  <a:cs typeface="Open Sans 2"/>
                  <a:sym typeface="Open Sans 2"/>
                </a:rPr>
                <a:t> ne pratique pas suffisamment d’activité physique</a:t>
              </a:r>
            </a:p>
          </p:txBody>
        </p:sp>
        <p:sp>
          <p:nvSpPr>
            <p:cNvPr id="39" name="TextBox 39"/>
            <p:cNvSpPr txBox="1"/>
            <p:nvPr/>
          </p:nvSpPr>
          <p:spPr>
            <a:xfrm>
              <a:off x="1158696" y="7025316"/>
              <a:ext cx="6744059" cy="741886"/>
            </a:xfrm>
            <a:prstGeom prst="rect">
              <a:avLst/>
            </a:prstGeom>
          </p:spPr>
          <p:txBody>
            <a:bodyPr lIns="0" tIns="0" rIns="0" bIns="0" rtlCol="0" anchor="t">
              <a:spAutoFit/>
            </a:bodyPr>
            <a:lstStyle/>
            <a:p>
              <a:pPr algn="ctr">
                <a:lnSpc>
                  <a:spcPts val="2246"/>
                </a:lnSpc>
              </a:pPr>
              <a:r>
                <a:rPr lang="en-US" sz="1633" b="1">
                  <a:solidFill>
                    <a:srgbClr val="4F81BD"/>
                  </a:solidFill>
                  <a:latin typeface="Verdana Bold"/>
                  <a:ea typeface="Verdana Bold"/>
                  <a:cs typeface="Verdana Bold"/>
                  <a:sym typeface="Verdana Bold"/>
                </a:rPr>
                <a:t>Des populations de plus en plus connectée mais des inégalités </a:t>
              </a:r>
            </a:p>
          </p:txBody>
        </p:sp>
        <p:sp>
          <p:nvSpPr>
            <p:cNvPr id="40" name="TextBox 40"/>
            <p:cNvSpPr txBox="1"/>
            <p:nvPr/>
          </p:nvSpPr>
          <p:spPr>
            <a:xfrm>
              <a:off x="10589426" y="7193582"/>
              <a:ext cx="7919293" cy="361564"/>
            </a:xfrm>
            <a:prstGeom prst="rect">
              <a:avLst/>
            </a:prstGeom>
          </p:spPr>
          <p:txBody>
            <a:bodyPr lIns="0" tIns="0" rIns="0" bIns="0" rtlCol="0" anchor="t">
              <a:spAutoFit/>
            </a:bodyPr>
            <a:lstStyle/>
            <a:p>
              <a:pPr algn="l">
                <a:lnSpc>
                  <a:spcPts val="2286"/>
                </a:lnSpc>
              </a:pPr>
              <a:r>
                <a:rPr lang="en-US" sz="1633" b="1">
                  <a:solidFill>
                    <a:srgbClr val="4F81BD"/>
                  </a:solidFill>
                  <a:latin typeface="Verdana Bold"/>
                  <a:ea typeface="Verdana Bold"/>
                  <a:cs typeface="Verdana Bold"/>
                  <a:sym typeface="Verdana Bold"/>
                </a:rPr>
                <a:t>Une progression mondiale de l’inactivité physique</a:t>
              </a:r>
            </a:p>
          </p:txBody>
        </p:sp>
        <p:sp>
          <p:nvSpPr>
            <p:cNvPr id="41" name="TextBox 41"/>
            <p:cNvSpPr txBox="1"/>
            <p:nvPr/>
          </p:nvSpPr>
          <p:spPr>
            <a:xfrm>
              <a:off x="149775" y="12845930"/>
              <a:ext cx="12382959" cy="247800"/>
            </a:xfrm>
            <a:prstGeom prst="rect">
              <a:avLst/>
            </a:prstGeom>
          </p:spPr>
          <p:txBody>
            <a:bodyPr lIns="0" tIns="0" rIns="0" bIns="0" rtlCol="0" anchor="t">
              <a:spAutoFit/>
            </a:bodyPr>
            <a:lstStyle/>
            <a:p>
              <a:pPr algn="l">
                <a:lnSpc>
                  <a:spcPts val="1524"/>
                </a:lnSpc>
              </a:pPr>
              <a:r>
                <a:rPr lang="en-US" sz="1088" i="1">
                  <a:solidFill>
                    <a:srgbClr val="1F3A5F"/>
                  </a:solidFill>
                  <a:latin typeface="Open Sans 2 Italics"/>
                  <a:ea typeface="Open Sans 2 Italics"/>
                  <a:cs typeface="Open Sans 2 Italics"/>
                  <a:sym typeface="Open Sans 2 Italics"/>
                </a:rPr>
                <a:t>Sources : Wolrd Health Organisation, UNICEF, World Bank, Our World in Data, OEDC (Organisation de coopération et de développement économiques)</a:t>
              </a:r>
            </a:p>
          </p:txBody>
        </p:sp>
        <p:sp>
          <p:nvSpPr>
            <p:cNvPr id="42" name="TextBox 42"/>
            <p:cNvSpPr txBox="1"/>
            <p:nvPr/>
          </p:nvSpPr>
          <p:spPr>
            <a:xfrm>
              <a:off x="7879685" y="2472131"/>
              <a:ext cx="3475604" cy="426440"/>
            </a:xfrm>
            <a:prstGeom prst="rect">
              <a:avLst/>
            </a:prstGeom>
          </p:spPr>
          <p:txBody>
            <a:bodyPr lIns="0" tIns="0" rIns="0" bIns="0" rtlCol="0" anchor="t">
              <a:spAutoFit/>
            </a:bodyPr>
            <a:lstStyle/>
            <a:p>
              <a:pPr algn="l">
                <a:lnSpc>
                  <a:spcPts val="2667"/>
                </a:lnSpc>
              </a:pPr>
              <a:r>
                <a:rPr lang="en-US" sz="1905" b="1">
                  <a:solidFill>
                    <a:srgbClr val="4F81BD"/>
                  </a:solidFill>
                  <a:latin typeface="Verdana Bold"/>
                  <a:ea typeface="Verdana Bold"/>
                  <a:cs typeface="Verdana Bold"/>
                  <a:sym typeface="Verdana Bold"/>
                </a:rPr>
                <a:t>Quelques chiffres :</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4493" y="330901"/>
            <a:ext cx="15779014" cy="9625198"/>
          </a:xfrm>
          <a:custGeom>
            <a:avLst/>
            <a:gdLst/>
            <a:ahLst/>
            <a:cxnLst/>
            <a:rect l="l" t="t" r="r" b="b"/>
            <a:pathLst>
              <a:path w="15779014" h="9625198">
                <a:moveTo>
                  <a:pt x="0" y="0"/>
                </a:moveTo>
                <a:lnTo>
                  <a:pt x="15779014" y="0"/>
                </a:lnTo>
                <a:lnTo>
                  <a:pt x="15779014" y="9625198"/>
                </a:lnTo>
                <a:lnTo>
                  <a:pt x="0" y="9625198"/>
                </a:lnTo>
                <a:lnTo>
                  <a:pt x="0" y="0"/>
                </a:lnTo>
                <a:close/>
              </a:path>
            </a:pathLst>
          </a:custGeom>
          <a:blipFill>
            <a:blip r:embed="rId2"/>
            <a:stretch>
              <a:fillRect/>
            </a:stretch>
          </a:blipFill>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4048" y="281956"/>
            <a:ext cx="14759905" cy="9723087"/>
          </a:xfrm>
          <a:custGeom>
            <a:avLst/>
            <a:gdLst/>
            <a:ahLst/>
            <a:cxnLst/>
            <a:rect l="l" t="t" r="r" b="b"/>
            <a:pathLst>
              <a:path w="14759905" h="9723087">
                <a:moveTo>
                  <a:pt x="0" y="0"/>
                </a:moveTo>
                <a:lnTo>
                  <a:pt x="14759904" y="0"/>
                </a:lnTo>
                <a:lnTo>
                  <a:pt x="14759904" y="9723088"/>
                </a:lnTo>
                <a:lnTo>
                  <a:pt x="0" y="9723088"/>
                </a:lnTo>
                <a:lnTo>
                  <a:pt x="0" y="0"/>
                </a:lnTo>
                <a:close/>
              </a:path>
            </a:pathLst>
          </a:custGeom>
          <a:blipFill>
            <a:blip r:embed="rId2"/>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569865" cy="993441"/>
            <a:chOff x="0" y="0"/>
            <a:chExt cx="4890829" cy="261647"/>
          </a:xfrm>
        </p:grpSpPr>
        <p:sp>
          <p:nvSpPr>
            <p:cNvPr id="8" name="Freeform 8"/>
            <p:cNvSpPr/>
            <p:nvPr/>
          </p:nvSpPr>
          <p:spPr>
            <a:xfrm>
              <a:off x="0" y="0"/>
              <a:ext cx="4890829" cy="261647"/>
            </a:xfrm>
            <a:custGeom>
              <a:avLst/>
              <a:gdLst/>
              <a:ahLst/>
              <a:cxnLst/>
              <a:rect l="l" t="t" r="r" b="b"/>
              <a:pathLst>
                <a:path w="4890829" h="261647">
                  <a:moveTo>
                    <a:pt x="0" y="0"/>
                  </a:moveTo>
                  <a:lnTo>
                    <a:pt x="4890829" y="0"/>
                  </a:lnTo>
                  <a:lnTo>
                    <a:pt x="4890829" y="261647"/>
                  </a:lnTo>
                  <a:lnTo>
                    <a:pt x="0" y="261647"/>
                  </a:lnTo>
                  <a:close/>
                </a:path>
              </a:pathLst>
            </a:custGeom>
            <a:solidFill>
              <a:srgbClr val="F45317"/>
            </a:solidFill>
          </p:spPr>
        </p:sp>
        <p:sp>
          <p:nvSpPr>
            <p:cNvPr id="9" name="TextBox 9"/>
            <p:cNvSpPr txBox="1"/>
            <p:nvPr/>
          </p:nvSpPr>
          <p:spPr>
            <a:xfrm>
              <a:off x="0" y="-47625"/>
              <a:ext cx="4890829"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grpSp>
        <p:nvGrpSpPr>
          <p:cNvPr id="11" name="Group 11"/>
          <p:cNvGrpSpPr/>
          <p:nvPr/>
        </p:nvGrpSpPr>
        <p:grpSpPr>
          <a:xfrm>
            <a:off x="1028700" y="2806502"/>
            <a:ext cx="8381650" cy="6359711"/>
            <a:chOff x="0" y="0"/>
            <a:chExt cx="2207513" cy="1674986"/>
          </a:xfrm>
        </p:grpSpPr>
        <p:sp>
          <p:nvSpPr>
            <p:cNvPr id="12" name="Freeform 12"/>
            <p:cNvSpPr/>
            <p:nvPr/>
          </p:nvSpPr>
          <p:spPr>
            <a:xfrm>
              <a:off x="0" y="0"/>
              <a:ext cx="2207513" cy="1674986"/>
            </a:xfrm>
            <a:custGeom>
              <a:avLst/>
              <a:gdLst/>
              <a:ahLst/>
              <a:cxnLst/>
              <a:rect l="l" t="t" r="r" b="b"/>
              <a:pathLst>
                <a:path w="2207513" h="1674986">
                  <a:moveTo>
                    <a:pt x="0" y="0"/>
                  </a:moveTo>
                  <a:lnTo>
                    <a:pt x="2207513" y="0"/>
                  </a:lnTo>
                  <a:lnTo>
                    <a:pt x="2207513" y="1674986"/>
                  </a:lnTo>
                  <a:lnTo>
                    <a:pt x="0" y="1674986"/>
                  </a:lnTo>
                  <a:close/>
                </a:path>
              </a:pathLst>
            </a:custGeom>
            <a:solidFill>
              <a:srgbClr val="F8F7F2"/>
            </a:solidFill>
            <a:ln w="38100" cap="sq">
              <a:solidFill>
                <a:srgbClr val="D3D1C7"/>
              </a:solidFill>
              <a:prstDash val="solid"/>
              <a:miter/>
            </a:ln>
          </p:spPr>
        </p:sp>
        <p:sp>
          <p:nvSpPr>
            <p:cNvPr id="13" name="TextBox 13"/>
            <p:cNvSpPr txBox="1"/>
            <p:nvPr/>
          </p:nvSpPr>
          <p:spPr>
            <a:xfrm>
              <a:off x="0" y="-47625"/>
              <a:ext cx="2207513" cy="1722611"/>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a:off x="1259747" y="4646837"/>
            <a:ext cx="7884253" cy="1812022"/>
            <a:chOff x="0" y="0"/>
            <a:chExt cx="2076511" cy="477240"/>
          </a:xfrm>
        </p:grpSpPr>
        <p:sp>
          <p:nvSpPr>
            <p:cNvPr id="15" name="Freeform 15"/>
            <p:cNvSpPr/>
            <p:nvPr/>
          </p:nvSpPr>
          <p:spPr>
            <a:xfrm>
              <a:off x="0" y="0"/>
              <a:ext cx="2076511" cy="477240"/>
            </a:xfrm>
            <a:custGeom>
              <a:avLst/>
              <a:gdLst/>
              <a:ahLst/>
              <a:cxnLst/>
              <a:rect l="l" t="t" r="r" b="b"/>
              <a:pathLst>
                <a:path w="2076511" h="477240">
                  <a:moveTo>
                    <a:pt x="0" y="0"/>
                  </a:moveTo>
                  <a:lnTo>
                    <a:pt x="2076511" y="0"/>
                  </a:lnTo>
                  <a:lnTo>
                    <a:pt x="2076511" y="477240"/>
                  </a:lnTo>
                  <a:lnTo>
                    <a:pt x="0" y="477240"/>
                  </a:lnTo>
                  <a:close/>
                </a:path>
              </a:pathLst>
            </a:custGeom>
            <a:solidFill>
              <a:srgbClr val="FFFFFF"/>
            </a:solidFill>
            <a:ln w="38100" cap="sq">
              <a:solidFill>
                <a:srgbClr val="D3D1C7"/>
              </a:solidFill>
              <a:prstDash val="solid"/>
              <a:miter/>
            </a:ln>
          </p:spPr>
        </p:sp>
        <p:sp>
          <p:nvSpPr>
            <p:cNvPr id="16" name="TextBox 16"/>
            <p:cNvSpPr txBox="1"/>
            <p:nvPr/>
          </p:nvSpPr>
          <p:spPr>
            <a:xfrm>
              <a:off x="0" y="-47625"/>
              <a:ext cx="2076511" cy="524865"/>
            </a:xfrm>
            <a:prstGeom prst="rect">
              <a:avLst/>
            </a:prstGeom>
          </p:spPr>
          <p:txBody>
            <a:bodyPr lIns="50800" tIns="50800" rIns="50800" bIns="50800" rtlCol="0" anchor="ctr"/>
            <a:lstStyle/>
            <a:p>
              <a:pPr algn="ctr">
                <a:lnSpc>
                  <a:spcPts val="2800"/>
                </a:lnSpc>
              </a:pPr>
              <a:endParaRPr/>
            </a:p>
          </p:txBody>
        </p:sp>
      </p:grpSp>
      <p:grpSp>
        <p:nvGrpSpPr>
          <p:cNvPr id="17" name="Group 17"/>
          <p:cNvGrpSpPr/>
          <p:nvPr/>
        </p:nvGrpSpPr>
        <p:grpSpPr>
          <a:xfrm>
            <a:off x="9961579" y="4340659"/>
            <a:ext cx="813208" cy="816039"/>
            <a:chOff x="0" y="0"/>
            <a:chExt cx="812800" cy="815630"/>
          </a:xfrm>
        </p:grpSpPr>
        <p:sp>
          <p:nvSpPr>
            <p:cNvPr id="18" name="Freeform 18"/>
            <p:cNvSpPr/>
            <p:nvPr/>
          </p:nvSpPr>
          <p:spPr>
            <a:xfrm>
              <a:off x="0" y="0"/>
              <a:ext cx="812800" cy="815630"/>
            </a:xfrm>
            <a:custGeom>
              <a:avLst/>
              <a:gdLst/>
              <a:ahLst/>
              <a:cxnLst/>
              <a:rect l="l" t="t" r="r" b="b"/>
              <a:pathLst>
                <a:path w="812800" h="815630">
                  <a:moveTo>
                    <a:pt x="406400" y="0"/>
                  </a:moveTo>
                  <a:cubicBezTo>
                    <a:pt x="181951" y="0"/>
                    <a:pt x="0" y="182585"/>
                    <a:pt x="0" y="407815"/>
                  </a:cubicBezTo>
                  <a:cubicBezTo>
                    <a:pt x="0" y="633045"/>
                    <a:pt x="181951" y="815630"/>
                    <a:pt x="406400" y="815630"/>
                  </a:cubicBezTo>
                  <a:cubicBezTo>
                    <a:pt x="630849" y="815630"/>
                    <a:pt x="812800" y="633045"/>
                    <a:pt x="812800" y="407815"/>
                  </a:cubicBezTo>
                  <a:cubicBezTo>
                    <a:pt x="812800" y="182585"/>
                    <a:pt x="630849" y="0"/>
                    <a:pt x="406400" y="0"/>
                  </a:cubicBezTo>
                  <a:close/>
                </a:path>
              </a:pathLst>
            </a:custGeom>
            <a:solidFill>
              <a:srgbClr val="E1F5EE"/>
            </a:solidFill>
            <a:ln w="38100" cap="sq">
              <a:solidFill>
                <a:srgbClr val="0F6E56"/>
              </a:solidFill>
              <a:prstDash val="solid"/>
              <a:miter/>
            </a:ln>
          </p:spPr>
        </p:sp>
        <p:sp>
          <p:nvSpPr>
            <p:cNvPr id="19" name="TextBox 19"/>
            <p:cNvSpPr txBox="1"/>
            <p:nvPr/>
          </p:nvSpPr>
          <p:spPr>
            <a:xfrm>
              <a:off x="76200" y="19315"/>
              <a:ext cx="660400" cy="719849"/>
            </a:xfrm>
            <a:prstGeom prst="rect">
              <a:avLst/>
            </a:prstGeom>
          </p:spPr>
          <p:txBody>
            <a:bodyPr lIns="50800" tIns="50800" rIns="50800" bIns="50800" rtlCol="0" anchor="ctr"/>
            <a:lstStyle/>
            <a:p>
              <a:pPr algn="ctr">
                <a:lnSpc>
                  <a:spcPts val="3639"/>
                </a:lnSpc>
              </a:pPr>
              <a:r>
                <a:rPr lang="en-US" sz="2599" b="1">
                  <a:solidFill>
                    <a:srgbClr val="0F6E56"/>
                  </a:solidFill>
                  <a:latin typeface="Canva Sans Bold"/>
                  <a:ea typeface="Canva Sans Bold"/>
                  <a:cs typeface="Canva Sans Bold"/>
                  <a:sym typeface="Canva Sans Bold"/>
                </a:rPr>
                <a:t>1</a:t>
              </a:r>
            </a:p>
          </p:txBody>
        </p:sp>
      </p:grpSp>
      <p:sp>
        <p:nvSpPr>
          <p:cNvPr id="20" name="TextBox 20"/>
          <p:cNvSpPr txBox="1"/>
          <p:nvPr/>
        </p:nvSpPr>
        <p:spPr>
          <a:xfrm>
            <a:off x="1028700" y="923925"/>
            <a:ext cx="9944258"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L’annonce qui sert de fil rouge</a:t>
            </a:r>
          </a:p>
        </p:txBody>
      </p:sp>
      <p:sp>
        <p:nvSpPr>
          <p:cNvPr id="21" name="TextBox 21"/>
          <p:cNvSpPr txBox="1"/>
          <p:nvPr/>
        </p:nvSpPr>
        <p:spPr>
          <a:xfrm>
            <a:off x="1028700" y="1981637"/>
            <a:ext cx="16271875" cy="396240"/>
          </a:xfrm>
          <a:prstGeom prst="rect">
            <a:avLst/>
          </a:prstGeom>
        </p:spPr>
        <p:txBody>
          <a:bodyPr lIns="0" tIns="0" rIns="0" bIns="0" rtlCol="0" anchor="t">
            <a:spAutoFit/>
          </a:bodyPr>
          <a:lstStyle/>
          <a:p>
            <a:pPr algn="l">
              <a:lnSpc>
                <a:spcPts val="3359"/>
              </a:lnSpc>
              <a:spcBef>
                <a:spcPct val="0"/>
              </a:spcBef>
            </a:pPr>
            <a:r>
              <a:rPr lang="en-US" sz="2399" spc="266">
                <a:solidFill>
                  <a:srgbClr val="5F5E5A"/>
                </a:solidFill>
                <a:latin typeface="Canva Sans"/>
                <a:ea typeface="Canva Sans"/>
                <a:cs typeface="Canva Sans"/>
                <a:sym typeface="Canva Sans"/>
              </a:rPr>
              <a:t>Le projet DataOne à Eybens - Un data center dédié à l'IA, dans l'agglomération grenobloise</a:t>
            </a:r>
          </a:p>
        </p:txBody>
      </p:sp>
      <p:sp>
        <p:nvSpPr>
          <p:cNvPr id="22" name="TextBox 22"/>
          <p:cNvSpPr txBox="1"/>
          <p:nvPr/>
        </p:nvSpPr>
        <p:spPr>
          <a:xfrm>
            <a:off x="1259747" y="2989062"/>
            <a:ext cx="2474053" cy="335541"/>
          </a:xfrm>
          <a:prstGeom prst="rect">
            <a:avLst/>
          </a:prstGeom>
        </p:spPr>
        <p:txBody>
          <a:bodyPr wrap="square" lIns="0" tIns="0" rIns="0" bIns="0" rtlCol="0" anchor="t">
            <a:spAutoFit/>
          </a:bodyPr>
          <a:lstStyle/>
          <a:p>
            <a:pPr algn="l">
              <a:lnSpc>
                <a:spcPts val="2800"/>
              </a:lnSpc>
              <a:spcBef>
                <a:spcPct val="0"/>
              </a:spcBef>
            </a:pPr>
            <a:r>
              <a:rPr lang="en-US" sz="2000" b="1" spc="-48" dirty="0">
                <a:solidFill>
                  <a:srgbClr val="5F5E5A"/>
                </a:solidFill>
                <a:latin typeface="Canva Sans Bold"/>
                <a:ea typeface="Canva Sans Bold"/>
                <a:cs typeface="Canva Sans Bold"/>
                <a:sym typeface="Canva Sans Bold"/>
              </a:rPr>
              <a:t>L ‘  A N </a:t>
            </a:r>
            <a:r>
              <a:rPr lang="en-US" sz="2000" b="1" spc="-48" dirty="0" err="1">
                <a:solidFill>
                  <a:srgbClr val="5F5E5A"/>
                </a:solidFill>
                <a:latin typeface="Canva Sans Bold"/>
                <a:ea typeface="Canva Sans Bold"/>
                <a:cs typeface="Canva Sans Bold"/>
                <a:sym typeface="Canva Sans Bold"/>
              </a:rPr>
              <a:t>N</a:t>
            </a:r>
            <a:r>
              <a:rPr lang="en-US" sz="2000" b="1" spc="-48" dirty="0">
                <a:solidFill>
                  <a:srgbClr val="5F5E5A"/>
                </a:solidFill>
                <a:latin typeface="Canva Sans Bold"/>
                <a:ea typeface="Canva Sans Bold"/>
                <a:cs typeface="Canva Sans Bold"/>
                <a:sym typeface="Canva Sans Bold"/>
              </a:rPr>
              <a:t> O N C E</a:t>
            </a:r>
          </a:p>
        </p:txBody>
      </p:sp>
      <p:sp>
        <p:nvSpPr>
          <p:cNvPr id="23" name="TextBox 23"/>
          <p:cNvSpPr txBox="1"/>
          <p:nvPr/>
        </p:nvSpPr>
        <p:spPr>
          <a:xfrm>
            <a:off x="1259746" y="3585962"/>
            <a:ext cx="5064853" cy="755016"/>
          </a:xfrm>
          <a:prstGeom prst="rect">
            <a:avLst/>
          </a:prstGeom>
        </p:spPr>
        <p:txBody>
          <a:bodyPr wrap="square" lIns="0" tIns="0" rIns="0" bIns="0" rtlCol="0" anchor="t">
            <a:spAutoFit/>
          </a:bodyPr>
          <a:lstStyle/>
          <a:p>
            <a:pPr algn="l">
              <a:lnSpc>
                <a:spcPts val="6159"/>
              </a:lnSpc>
              <a:spcBef>
                <a:spcPct val="0"/>
              </a:spcBef>
            </a:pPr>
            <a:r>
              <a:rPr lang="en-US" sz="4399" b="1" spc="-105" dirty="0" err="1">
                <a:solidFill>
                  <a:srgbClr val="000000"/>
                </a:solidFill>
                <a:latin typeface="Canva Sans Bold"/>
                <a:ea typeface="Canva Sans Bold"/>
                <a:cs typeface="Canva Sans Bold"/>
                <a:sym typeface="Canva Sans Bold"/>
              </a:rPr>
              <a:t>DataOne</a:t>
            </a:r>
            <a:r>
              <a:rPr lang="en-US" sz="4399" b="1" spc="-105" dirty="0">
                <a:solidFill>
                  <a:srgbClr val="000000"/>
                </a:solidFill>
                <a:latin typeface="Canva Sans Bold"/>
                <a:ea typeface="Canva Sans Bold"/>
                <a:cs typeface="Canva Sans Bold"/>
                <a:sym typeface="Canva Sans Bold"/>
              </a:rPr>
              <a:t> à </a:t>
            </a:r>
            <a:r>
              <a:rPr lang="en-US" sz="4399" b="1" spc="-105" dirty="0" err="1">
                <a:solidFill>
                  <a:srgbClr val="000000"/>
                </a:solidFill>
                <a:latin typeface="Canva Sans Bold"/>
                <a:ea typeface="Canva Sans Bold"/>
                <a:cs typeface="Canva Sans Bold"/>
                <a:sym typeface="Canva Sans Bold"/>
              </a:rPr>
              <a:t>Eybens</a:t>
            </a:r>
            <a:endParaRPr lang="en-US" sz="4399" b="1" spc="-105" dirty="0">
              <a:solidFill>
                <a:srgbClr val="000000"/>
              </a:solidFill>
              <a:latin typeface="Canva Sans Bold"/>
              <a:ea typeface="Canva Sans Bold"/>
              <a:cs typeface="Canva Sans Bold"/>
              <a:sym typeface="Canva Sans Bold"/>
            </a:endParaRPr>
          </a:p>
        </p:txBody>
      </p:sp>
      <p:sp>
        <p:nvSpPr>
          <p:cNvPr id="24" name="TextBox 24"/>
          <p:cNvSpPr txBox="1"/>
          <p:nvPr/>
        </p:nvSpPr>
        <p:spPr>
          <a:xfrm>
            <a:off x="3491084" y="5291863"/>
            <a:ext cx="1311274" cy="464820"/>
          </a:xfrm>
          <a:prstGeom prst="rect">
            <a:avLst/>
          </a:prstGeom>
        </p:spPr>
        <p:txBody>
          <a:bodyPr wrap="square" lIns="0" tIns="0" rIns="0" bIns="0" rtlCol="0" anchor="t">
            <a:spAutoFit/>
          </a:bodyPr>
          <a:lstStyle/>
          <a:p>
            <a:pPr algn="l">
              <a:lnSpc>
                <a:spcPts val="3779"/>
              </a:lnSpc>
              <a:spcBef>
                <a:spcPct val="0"/>
              </a:spcBef>
            </a:pPr>
            <a:r>
              <a:rPr lang="en-US" sz="2699" spc="-64" dirty="0" err="1">
                <a:solidFill>
                  <a:srgbClr val="5F5E5A"/>
                </a:solidFill>
                <a:latin typeface="Canva Sans"/>
                <a:ea typeface="Canva Sans"/>
                <a:cs typeface="Canva Sans"/>
                <a:sym typeface="Canva Sans"/>
              </a:rPr>
              <a:t>jusqu’à</a:t>
            </a:r>
            <a:endParaRPr lang="en-US" sz="2699" spc="-64" dirty="0">
              <a:solidFill>
                <a:srgbClr val="5F5E5A"/>
              </a:solidFill>
              <a:latin typeface="Canva Sans"/>
              <a:ea typeface="Canva Sans"/>
              <a:cs typeface="Canva Sans"/>
              <a:sym typeface="Canva Sans"/>
            </a:endParaRPr>
          </a:p>
        </p:txBody>
      </p:sp>
      <p:sp>
        <p:nvSpPr>
          <p:cNvPr id="25" name="TextBox 25"/>
          <p:cNvSpPr txBox="1"/>
          <p:nvPr/>
        </p:nvSpPr>
        <p:spPr>
          <a:xfrm>
            <a:off x="4756533" y="5132477"/>
            <a:ext cx="1311275" cy="755016"/>
          </a:xfrm>
          <a:prstGeom prst="rect">
            <a:avLst/>
          </a:prstGeom>
        </p:spPr>
        <p:txBody>
          <a:bodyPr lIns="0" tIns="0" rIns="0" bIns="0" rtlCol="0" anchor="t">
            <a:spAutoFit/>
          </a:bodyPr>
          <a:lstStyle/>
          <a:p>
            <a:pPr algn="l">
              <a:lnSpc>
                <a:spcPts val="6159"/>
              </a:lnSpc>
              <a:spcBef>
                <a:spcPct val="0"/>
              </a:spcBef>
            </a:pPr>
            <a:r>
              <a:rPr lang="en-US" sz="4399" b="1" spc="-105">
                <a:solidFill>
                  <a:srgbClr val="000000"/>
                </a:solidFill>
                <a:latin typeface="Canva Sans Bold"/>
                <a:ea typeface="Canva Sans Bold"/>
                <a:cs typeface="Canva Sans Bold"/>
                <a:sym typeface="Canva Sans Bold"/>
              </a:rPr>
              <a:t>1 GW</a:t>
            </a:r>
          </a:p>
        </p:txBody>
      </p:sp>
      <p:sp>
        <p:nvSpPr>
          <p:cNvPr id="26" name="TextBox 26"/>
          <p:cNvSpPr txBox="1"/>
          <p:nvPr/>
        </p:nvSpPr>
        <p:spPr>
          <a:xfrm>
            <a:off x="1259747" y="6744609"/>
            <a:ext cx="3135313" cy="372745"/>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414042"/>
                </a:solidFill>
                <a:latin typeface="Montserrat Bold"/>
                <a:ea typeface="Montserrat Bold"/>
                <a:cs typeface="Montserrat Bold"/>
                <a:sym typeface="Montserrat Bold"/>
              </a:rPr>
              <a:t>Entreprise :</a:t>
            </a:r>
            <a:r>
              <a:rPr lang="en-US" sz="2199">
                <a:solidFill>
                  <a:srgbClr val="414042"/>
                </a:solidFill>
                <a:latin typeface="Montserrat"/>
                <a:ea typeface="Montserrat"/>
                <a:cs typeface="Montserrat"/>
                <a:sym typeface="Montserrat"/>
              </a:rPr>
              <a:t> </a:t>
            </a:r>
            <a:r>
              <a:rPr lang="en-US" sz="2199" i="1">
                <a:solidFill>
                  <a:srgbClr val="414042"/>
                </a:solidFill>
                <a:latin typeface="Montserrat Italics"/>
                <a:ea typeface="Montserrat Italics"/>
                <a:cs typeface="Montserrat Italics"/>
                <a:sym typeface="Montserrat Italics"/>
              </a:rPr>
              <a:t> DataOne</a:t>
            </a:r>
          </a:p>
        </p:txBody>
      </p:sp>
      <p:sp>
        <p:nvSpPr>
          <p:cNvPr id="27" name="TextBox 27"/>
          <p:cNvSpPr txBox="1"/>
          <p:nvPr/>
        </p:nvSpPr>
        <p:spPr>
          <a:xfrm>
            <a:off x="1259747" y="7384054"/>
            <a:ext cx="7513002" cy="763270"/>
          </a:xfrm>
          <a:prstGeom prst="rect">
            <a:avLst/>
          </a:prstGeom>
        </p:spPr>
        <p:txBody>
          <a:bodyPr lIns="0" tIns="0" rIns="0" bIns="0" rtlCol="0" anchor="t">
            <a:spAutoFit/>
          </a:bodyPr>
          <a:lstStyle/>
          <a:p>
            <a:pPr algn="l">
              <a:lnSpc>
                <a:spcPts val="3079"/>
              </a:lnSpc>
            </a:pPr>
            <a:r>
              <a:rPr lang="en-US" sz="2199" b="1">
                <a:solidFill>
                  <a:srgbClr val="414042"/>
                </a:solidFill>
                <a:latin typeface="Montserrat Bold"/>
                <a:ea typeface="Montserrat Bold"/>
                <a:cs typeface="Montserrat Bold"/>
                <a:sym typeface="Montserrat Bold"/>
              </a:rPr>
              <a:t>Contexte :</a:t>
            </a:r>
            <a:r>
              <a:rPr lang="en-US" sz="2199">
                <a:solidFill>
                  <a:srgbClr val="414042"/>
                </a:solidFill>
                <a:latin typeface="Montserrat"/>
                <a:ea typeface="Montserrat"/>
                <a:cs typeface="Montserrat"/>
                <a:sym typeface="Montserrat"/>
              </a:rPr>
              <a:t> </a:t>
            </a:r>
            <a:r>
              <a:rPr lang="en-US" sz="2199" i="1">
                <a:solidFill>
                  <a:srgbClr val="414042"/>
                </a:solidFill>
                <a:latin typeface="Montserrat Italics"/>
                <a:ea typeface="Montserrat Italics"/>
                <a:cs typeface="Montserrat Italics"/>
                <a:sym typeface="Montserrat Italics"/>
              </a:rPr>
              <a:t>coopération France - Emirats arabes unis </a:t>
            </a:r>
          </a:p>
          <a:p>
            <a:pPr marL="0" lvl="0" indent="0" algn="l">
              <a:lnSpc>
                <a:spcPts val="3079"/>
              </a:lnSpc>
              <a:spcBef>
                <a:spcPct val="0"/>
              </a:spcBef>
            </a:pPr>
            <a:r>
              <a:rPr lang="en-US" sz="2199" i="1">
                <a:solidFill>
                  <a:srgbClr val="414042"/>
                </a:solidFill>
                <a:latin typeface="Montserrat Italics"/>
                <a:ea typeface="Montserrat Italics"/>
                <a:cs typeface="Montserrat Italics"/>
                <a:sym typeface="Montserrat Italics"/>
              </a:rPr>
              <a:t>                     suite au Sommet de l’IA</a:t>
            </a:r>
          </a:p>
        </p:txBody>
      </p:sp>
      <p:sp>
        <p:nvSpPr>
          <p:cNvPr id="28" name="TextBox 28"/>
          <p:cNvSpPr txBox="1"/>
          <p:nvPr/>
        </p:nvSpPr>
        <p:spPr>
          <a:xfrm>
            <a:off x="1259747" y="8233907"/>
            <a:ext cx="7896860" cy="763270"/>
          </a:xfrm>
          <a:prstGeom prst="rect">
            <a:avLst/>
          </a:prstGeom>
        </p:spPr>
        <p:txBody>
          <a:bodyPr lIns="0" tIns="0" rIns="0" bIns="0" rtlCol="0" anchor="t">
            <a:spAutoFit/>
          </a:bodyPr>
          <a:lstStyle/>
          <a:p>
            <a:pPr algn="l">
              <a:lnSpc>
                <a:spcPts val="3079"/>
              </a:lnSpc>
            </a:pPr>
            <a:r>
              <a:rPr lang="en-US" sz="2199" b="1">
                <a:solidFill>
                  <a:srgbClr val="414042"/>
                </a:solidFill>
                <a:latin typeface="Montserrat Bold"/>
                <a:ea typeface="Montserrat Bold"/>
                <a:cs typeface="Montserrat Bold"/>
                <a:sym typeface="Montserrat Bold"/>
              </a:rPr>
              <a:t>Enjeu :</a:t>
            </a:r>
            <a:r>
              <a:rPr lang="en-US" sz="2199">
                <a:solidFill>
                  <a:srgbClr val="414042"/>
                </a:solidFill>
                <a:latin typeface="Montserrat"/>
                <a:ea typeface="Montserrat"/>
                <a:cs typeface="Montserrat"/>
                <a:sym typeface="Montserrat"/>
              </a:rPr>
              <a:t> </a:t>
            </a:r>
            <a:r>
              <a:rPr lang="en-US" sz="2199" i="1">
                <a:solidFill>
                  <a:srgbClr val="414042"/>
                </a:solidFill>
                <a:latin typeface="Montserrat Italics"/>
                <a:ea typeface="Montserrat Italics"/>
                <a:cs typeface="Montserrat Italics"/>
                <a:sym typeface="Montserrat Italics"/>
              </a:rPr>
              <a:t>Souveraineté et puissance d’IA VS impacts</a:t>
            </a:r>
          </a:p>
          <a:p>
            <a:pPr marL="0" lvl="0" indent="0" algn="l">
              <a:lnSpc>
                <a:spcPts val="3079"/>
              </a:lnSpc>
              <a:spcBef>
                <a:spcPct val="0"/>
              </a:spcBef>
            </a:pPr>
            <a:r>
              <a:rPr lang="en-US" sz="2199" i="1">
                <a:solidFill>
                  <a:srgbClr val="414042"/>
                </a:solidFill>
                <a:latin typeface="Montserrat Italics"/>
                <a:ea typeface="Montserrat Italics"/>
                <a:cs typeface="Montserrat Italics"/>
                <a:sym typeface="Montserrat Italics"/>
              </a:rPr>
              <a:t>              énergétiques, climatiques et acceptabilité locale</a:t>
            </a:r>
          </a:p>
        </p:txBody>
      </p:sp>
      <p:sp>
        <p:nvSpPr>
          <p:cNvPr id="29" name="TextBox 29"/>
          <p:cNvSpPr txBox="1"/>
          <p:nvPr/>
        </p:nvSpPr>
        <p:spPr>
          <a:xfrm>
            <a:off x="4630579" y="6744609"/>
            <a:ext cx="4513421" cy="372745"/>
          </a:xfrm>
          <a:prstGeom prst="rect">
            <a:avLst/>
          </a:prstGeom>
        </p:spPr>
        <p:txBody>
          <a:bodyPr lIns="0" tIns="0" rIns="0" bIns="0" rtlCol="0" anchor="t">
            <a:spAutoFit/>
          </a:bodyPr>
          <a:lstStyle/>
          <a:p>
            <a:pPr marL="0" lvl="0" indent="0" algn="l">
              <a:lnSpc>
                <a:spcPts val="3079"/>
              </a:lnSpc>
              <a:spcBef>
                <a:spcPct val="0"/>
              </a:spcBef>
            </a:pPr>
            <a:r>
              <a:rPr lang="en-US" sz="2199" b="1">
                <a:solidFill>
                  <a:srgbClr val="414042"/>
                </a:solidFill>
                <a:latin typeface="Montserrat Bold"/>
                <a:ea typeface="Montserrat Bold"/>
                <a:cs typeface="Montserrat Bold"/>
                <a:sym typeface="Montserrat Bold"/>
              </a:rPr>
              <a:t>Partenaires clefs : </a:t>
            </a:r>
            <a:r>
              <a:rPr lang="en-US" sz="2199" i="1">
                <a:solidFill>
                  <a:srgbClr val="414042"/>
                </a:solidFill>
                <a:latin typeface="Montserrat Italics"/>
                <a:ea typeface="Montserrat Italics"/>
                <a:cs typeface="Montserrat Italics"/>
                <a:sym typeface="Montserrat Italics"/>
              </a:rPr>
              <a:t>AMD, Core42</a:t>
            </a:r>
          </a:p>
        </p:txBody>
      </p:sp>
      <p:sp>
        <p:nvSpPr>
          <p:cNvPr id="30" name="TextBox 30"/>
          <p:cNvSpPr txBox="1"/>
          <p:nvPr/>
        </p:nvSpPr>
        <p:spPr>
          <a:xfrm>
            <a:off x="9827353" y="3130349"/>
            <a:ext cx="7473222" cy="432298"/>
          </a:xfrm>
          <a:prstGeom prst="rect">
            <a:avLst/>
          </a:prstGeom>
        </p:spPr>
        <p:txBody>
          <a:bodyPr wrap="square" lIns="0" tIns="0" rIns="0" bIns="0" rtlCol="0" anchor="t">
            <a:spAutoFit/>
          </a:bodyPr>
          <a:lstStyle/>
          <a:p>
            <a:pPr algn="l">
              <a:lnSpc>
                <a:spcPts val="3639"/>
              </a:lnSpc>
              <a:spcBef>
                <a:spcPct val="0"/>
              </a:spcBef>
            </a:pPr>
            <a:r>
              <a:rPr lang="en-US" sz="2599" b="1" spc="-62" dirty="0">
                <a:solidFill>
                  <a:srgbClr val="414042"/>
                </a:solidFill>
                <a:latin typeface="Canva Sans Bold"/>
                <a:ea typeface="Canva Sans Bold"/>
                <a:cs typeface="Canva Sans Bold"/>
                <a:sym typeface="Canva Sans Bold"/>
              </a:rPr>
              <a:t>Les questions que le dashboard aide à </a:t>
            </a:r>
            <a:r>
              <a:rPr lang="en-US" sz="2599" b="1" spc="-62" dirty="0" err="1">
                <a:solidFill>
                  <a:srgbClr val="414042"/>
                </a:solidFill>
                <a:latin typeface="Canva Sans Bold"/>
                <a:ea typeface="Canva Sans Bold"/>
                <a:cs typeface="Canva Sans Bold"/>
                <a:sym typeface="Canva Sans Bold"/>
              </a:rPr>
              <a:t>soulever</a:t>
            </a:r>
            <a:endParaRPr lang="en-US" sz="2599" b="1" spc="-62" dirty="0">
              <a:solidFill>
                <a:srgbClr val="414042"/>
              </a:solidFill>
              <a:latin typeface="Canva Sans Bold"/>
              <a:ea typeface="Canva Sans Bold"/>
              <a:cs typeface="Canva Sans Bold"/>
              <a:sym typeface="Canva Sans Bold"/>
            </a:endParaRPr>
          </a:p>
        </p:txBody>
      </p:sp>
      <p:grpSp>
        <p:nvGrpSpPr>
          <p:cNvPr id="31" name="Group 31"/>
          <p:cNvGrpSpPr/>
          <p:nvPr/>
        </p:nvGrpSpPr>
        <p:grpSpPr>
          <a:xfrm>
            <a:off x="9961579" y="5385741"/>
            <a:ext cx="813208" cy="816039"/>
            <a:chOff x="0" y="0"/>
            <a:chExt cx="812800" cy="815630"/>
          </a:xfrm>
        </p:grpSpPr>
        <p:sp>
          <p:nvSpPr>
            <p:cNvPr id="32" name="Freeform 32"/>
            <p:cNvSpPr/>
            <p:nvPr/>
          </p:nvSpPr>
          <p:spPr>
            <a:xfrm>
              <a:off x="0" y="0"/>
              <a:ext cx="812800" cy="815630"/>
            </a:xfrm>
            <a:custGeom>
              <a:avLst/>
              <a:gdLst/>
              <a:ahLst/>
              <a:cxnLst/>
              <a:rect l="l" t="t" r="r" b="b"/>
              <a:pathLst>
                <a:path w="812800" h="815630">
                  <a:moveTo>
                    <a:pt x="406400" y="0"/>
                  </a:moveTo>
                  <a:cubicBezTo>
                    <a:pt x="181951" y="0"/>
                    <a:pt x="0" y="182585"/>
                    <a:pt x="0" y="407815"/>
                  </a:cubicBezTo>
                  <a:cubicBezTo>
                    <a:pt x="0" y="633045"/>
                    <a:pt x="181951" y="815630"/>
                    <a:pt x="406400" y="815630"/>
                  </a:cubicBezTo>
                  <a:cubicBezTo>
                    <a:pt x="630849" y="815630"/>
                    <a:pt x="812800" y="633045"/>
                    <a:pt x="812800" y="407815"/>
                  </a:cubicBezTo>
                  <a:cubicBezTo>
                    <a:pt x="812800" y="182585"/>
                    <a:pt x="630849" y="0"/>
                    <a:pt x="406400" y="0"/>
                  </a:cubicBezTo>
                  <a:close/>
                </a:path>
              </a:pathLst>
            </a:custGeom>
            <a:solidFill>
              <a:srgbClr val="E1F5EE"/>
            </a:solidFill>
            <a:ln w="38100" cap="sq">
              <a:solidFill>
                <a:srgbClr val="0F6E56"/>
              </a:solidFill>
              <a:prstDash val="solid"/>
              <a:miter/>
            </a:ln>
          </p:spPr>
        </p:sp>
        <p:sp>
          <p:nvSpPr>
            <p:cNvPr id="33" name="TextBox 33"/>
            <p:cNvSpPr txBox="1"/>
            <p:nvPr/>
          </p:nvSpPr>
          <p:spPr>
            <a:xfrm>
              <a:off x="76200" y="19315"/>
              <a:ext cx="660400" cy="719849"/>
            </a:xfrm>
            <a:prstGeom prst="rect">
              <a:avLst/>
            </a:prstGeom>
          </p:spPr>
          <p:txBody>
            <a:bodyPr lIns="50800" tIns="50800" rIns="50800" bIns="50800" rtlCol="0" anchor="ctr"/>
            <a:lstStyle/>
            <a:p>
              <a:pPr algn="ctr">
                <a:lnSpc>
                  <a:spcPts val="3639"/>
                </a:lnSpc>
              </a:pPr>
              <a:r>
                <a:rPr lang="en-US" sz="2599" b="1">
                  <a:solidFill>
                    <a:srgbClr val="0F6E56"/>
                  </a:solidFill>
                  <a:latin typeface="Canva Sans Bold"/>
                  <a:ea typeface="Canva Sans Bold"/>
                  <a:cs typeface="Canva Sans Bold"/>
                  <a:sym typeface="Canva Sans Bold"/>
                </a:rPr>
                <a:t>2</a:t>
              </a:r>
            </a:p>
          </p:txBody>
        </p:sp>
      </p:grpSp>
      <p:grpSp>
        <p:nvGrpSpPr>
          <p:cNvPr id="34" name="Group 34"/>
          <p:cNvGrpSpPr/>
          <p:nvPr/>
        </p:nvGrpSpPr>
        <p:grpSpPr>
          <a:xfrm>
            <a:off x="9961579" y="6430379"/>
            <a:ext cx="813208" cy="816039"/>
            <a:chOff x="0" y="0"/>
            <a:chExt cx="812800" cy="815630"/>
          </a:xfrm>
        </p:grpSpPr>
        <p:sp>
          <p:nvSpPr>
            <p:cNvPr id="35" name="Freeform 35"/>
            <p:cNvSpPr/>
            <p:nvPr/>
          </p:nvSpPr>
          <p:spPr>
            <a:xfrm>
              <a:off x="0" y="0"/>
              <a:ext cx="812800" cy="815630"/>
            </a:xfrm>
            <a:custGeom>
              <a:avLst/>
              <a:gdLst/>
              <a:ahLst/>
              <a:cxnLst/>
              <a:rect l="l" t="t" r="r" b="b"/>
              <a:pathLst>
                <a:path w="812800" h="815630">
                  <a:moveTo>
                    <a:pt x="406400" y="0"/>
                  </a:moveTo>
                  <a:cubicBezTo>
                    <a:pt x="181951" y="0"/>
                    <a:pt x="0" y="182585"/>
                    <a:pt x="0" y="407815"/>
                  </a:cubicBezTo>
                  <a:cubicBezTo>
                    <a:pt x="0" y="633045"/>
                    <a:pt x="181951" y="815630"/>
                    <a:pt x="406400" y="815630"/>
                  </a:cubicBezTo>
                  <a:cubicBezTo>
                    <a:pt x="630849" y="815630"/>
                    <a:pt x="812800" y="633045"/>
                    <a:pt x="812800" y="407815"/>
                  </a:cubicBezTo>
                  <a:cubicBezTo>
                    <a:pt x="812800" y="182585"/>
                    <a:pt x="630849" y="0"/>
                    <a:pt x="406400" y="0"/>
                  </a:cubicBezTo>
                  <a:close/>
                </a:path>
              </a:pathLst>
            </a:custGeom>
            <a:solidFill>
              <a:srgbClr val="E1F5EE"/>
            </a:solidFill>
            <a:ln w="38100" cap="sq">
              <a:solidFill>
                <a:srgbClr val="0F6E56"/>
              </a:solidFill>
              <a:prstDash val="solid"/>
              <a:miter/>
            </a:ln>
          </p:spPr>
        </p:sp>
        <p:sp>
          <p:nvSpPr>
            <p:cNvPr id="36" name="TextBox 36"/>
            <p:cNvSpPr txBox="1"/>
            <p:nvPr/>
          </p:nvSpPr>
          <p:spPr>
            <a:xfrm>
              <a:off x="76200" y="19315"/>
              <a:ext cx="660400" cy="719849"/>
            </a:xfrm>
            <a:prstGeom prst="rect">
              <a:avLst/>
            </a:prstGeom>
          </p:spPr>
          <p:txBody>
            <a:bodyPr lIns="50800" tIns="50800" rIns="50800" bIns="50800" rtlCol="0" anchor="ctr"/>
            <a:lstStyle/>
            <a:p>
              <a:pPr algn="ctr">
                <a:lnSpc>
                  <a:spcPts val="3639"/>
                </a:lnSpc>
              </a:pPr>
              <a:r>
                <a:rPr lang="en-US" sz="2599" b="1">
                  <a:solidFill>
                    <a:srgbClr val="0F6E56"/>
                  </a:solidFill>
                  <a:latin typeface="Canva Sans Bold"/>
                  <a:ea typeface="Canva Sans Bold"/>
                  <a:cs typeface="Canva Sans Bold"/>
                  <a:sym typeface="Canva Sans Bold"/>
                </a:rPr>
                <a:t>3</a:t>
              </a:r>
            </a:p>
          </p:txBody>
        </p:sp>
      </p:grpSp>
      <p:grpSp>
        <p:nvGrpSpPr>
          <p:cNvPr id="37" name="Group 37"/>
          <p:cNvGrpSpPr/>
          <p:nvPr/>
        </p:nvGrpSpPr>
        <p:grpSpPr>
          <a:xfrm>
            <a:off x="9961579" y="7475018"/>
            <a:ext cx="813208" cy="816039"/>
            <a:chOff x="0" y="0"/>
            <a:chExt cx="812800" cy="815630"/>
          </a:xfrm>
        </p:grpSpPr>
        <p:sp>
          <p:nvSpPr>
            <p:cNvPr id="38" name="Freeform 38"/>
            <p:cNvSpPr/>
            <p:nvPr/>
          </p:nvSpPr>
          <p:spPr>
            <a:xfrm>
              <a:off x="0" y="0"/>
              <a:ext cx="812800" cy="815630"/>
            </a:xfrm>
            <a:custGeom>
              <a:avLst/>
              <a:gdLst/>
              <a:ahLst/>
              <a:cxnLst/>
              <a:rect l="l" t="t" r="r" b="b"/>
              <a:pathLst>
                <a:path w="812800" h="815630">
                  <a:moveTo>
                    <a:pt x="406400" y="0"/>
                  </a:moveTo>
                  <a:cubicBezTo>
                    <a:pt x="181951" y="0"/>
                    <a:pt x="0" y="182585"/>
                    <a:pt x="0" y="407815"/>
                  </a:cubicBezTo>
                  <a:cubicBezTo>
                    <a:pt x="0" y="633045"/>
                    <a:pt x="181951" y="815630"/>
                    <a:pt x="406400" y="815630"/>
                  </a:cubicBezTo>
                  <a:cubicBezTo>
                    <a:pt x="630849" y="815630"/>
                    <a:pt x="812800" y="633045"/>
                    <a:pt x="812800" y="407815"/>
                  </a:cubicBezTo>
                  <a:cubicBezTo>
                    <a:pt x="812800" y="182585"/>
                    <a:pt x="630849" y="0"/>
                    <a:pt x="406400" y="0"/>
                  </a:cubicBezTo>
                  <a:close/>
                </a:path>
              </a:pathLst>
            </a:custGeom>
            <a:solidFill>
              <a:srgbClr val="E1F5EE"/>
            </a:solidFill>
            <a:ln w="38100" cap="sq">
              <a:solidFill>
                <a:srgbClr val="0F6E56"/>
              </a:solidFill>
              <a:prstDash val="solid"/>
              <a:miter/>
            </a:ln>
          </p:spPr>
        </p:sp>
        <p:sp>
          <p:nvSpPr>
            <p:cNvPr id="39" name="TextBox 39"/>
            <p:cNvSpPr txBox="1"/>
            <p:nvPr/>
          </p:nvSpPr>
          <p:spPr>
            <a:xfrm>
              <a:off x="76200" y="19315"/>
              <a:ext cx="660400" cy="719849"/>
            </a:xfrm>
            <a:prstGeom prst="rect">
              <a:avLst/>
            </a:prstGeom>
          </p:spPr>
          <p:txBody>
            <a:bodyPr lIns="50800" tIns="50800" rIns="50800" bIns="50800" rtlCol="0" anchor="ctr"/>
            <a:lstStyle/>
            <a:p>
              <a:pPr algn="ctr">
                <a:lnSpc>
                  <a:spcPts val="3639"/>
                </a:lnSpc>
              </a:pPr>
              <a:r>
                <a:rPr lang="en-US" sz="2599" b="1">
                  <a:solidFill>
                    <a:srgbClr val="0F6E56"/>
                  </a:solidFill>
                  <a:latin typeface="Canva Sans Bold"/>
                  <a:ea typeface="Canva Sans Bold"/>
                  <a:cs typeface="Canva Sans Bold"/>
                  <a:sym typeface="Canva Sans Bold"/>
                </a:rPr>
                <a:t>4</a:t>
              </a:r>
            </a:p>
          </p:txBody>
        </p:sp>
      </p:grpSp>
      <p:sp>
        <p:nvSpPr>
          <p:cNvPr id="40" name="TextBox 40"/>
          <p:cNvSpPr txBox="1"/>
          <p:nvPr/>
        </p:nvSpPr>
        <p:spPr>
          <a:xfrm>
            <a:off x="10972958" y="4530239"/>
            <a:ext cx="6705442" cy="389255"/>
          </a:xfrm>
          <a:prstGeom prst="rect">
            <a:avLst/>
          </a:prstGeom>
        </p:spPr>
        <p:txBody>
          <a:bodyPr wrap="square" lIns="0" tIns="0" rIns="0" bIns="0" rtlCol="0" anchor="t">
            <a:spAutoFit/>
          </a:bodyPr>
          <a:lstStyle/>
          <a:p>
            <a:pPr algn="l">
              <a:lnSpc>
                <a:spcPts val="3219"/>
              </a:lnSpc>
              <a:spcBef>
                <a:spcPct val="0"/>
              </a:spcBef>
            </a:pPr>
            <a:r>
              <a:rPr lang="en-US" sz="2299" spc="-55" dirty="0" err="1">
                <a:solidFill>
                  <a:srgbClr val="414042"/>
                </a:solidFill>
                <a:latin typeface="Canva Sans"/>
                <a:ea typeface="Canva Sans"/>
                <a:cs typeface="Canva Sans"/>
                <a:sym typeface="Canva Sans"/>
              </a:rPr>
              <a:t>Où</a:t>
            </a:r>
            <a:r>
              <a:rPr lang="en-US" sz="2299" spc="-55" dirty="0">
                <a:solidFill>
                  <a:srgbClr val="414042"/>
                </a:solidFill>
                <a:latin typeface="Canva Sans"/>
                <a:ea typeface="Canva Sans"/>
                <a:cs typeface="Canva Sans"/>
                <a:sym typeface="Canva Sans"/>
              </a:rPr>
              <a:t> </a:t>
            </a:r>
            <a:r>
              <a:rPr lang="en-US" sz="2299" spc="-55" dirty="0" err="1">
                <a:solidFill>
                  <a:srgbClr val="414042"/>
                </a:solidFill>
                <a:latin typeface="Canva Sans"/>
                <a:ea typeface="Canva Sans"/>
                <a:cs typeface="Canva Sans"/>
                <a:sym typeface="Canva Sans"/>
              </a:rPr>
              <a:t>s’installe</a:t>
            </a:r>
            <a:r>
              <a:rPr lang="en-US" sz="2299" spc="-55" dirty="0">
                <a:solidFill>
                  <a:srgbClr val="414042"/>
                </a:solidFill>
                <a:latin typeface="Canva Sans"/>
                <a:ea typeface="Canva Sans"/>
                <a:cs typeface="Canva Sans"/>
                <a:sym typeface="Canva Sans"/>
              </a:rPr>
              <a:t>-t-il, et sur </a:t>
            </a:r>
            <a:r>
              <a:rPr lang="en-US" sz="2299" spc="-55" dirty="0" err="1">
                <a:solidFill>
                  <a:srgbClr val="414042"/>
                </a:solidFill>
                <a:latin typeface="Canva Sans"/>
                <a:ea typeface="Canva Sans"/>
                <a:cs typeface="Canva Sans"/>
                <a:sym typeface="Canva Sans"/>
              </a:rPr>
              <a:t>quel</a:t>
            </a:r>
            <a:r>
              <a:rPr lang="en-US" sz="2299" spc="-55" dirty="0">
                <a:solidFill>
                  <a:srgbClr val="414042"/>
                </a:solidFill>
                <a:latin typeface="Canva Sans"/>
                <a:ea typeface="Canva Sans"/>
                <a:cs typeface="Canva Sans"/>
                <a:sym typeface="Canva Sans"/>
              </a:rPr>
              <a:t> </a:t>
            </a:r>
            <a:r>
              <a:rPr lang="en-US" sz="2299" spc="-55" dirty="0" err="1">
                <a:solidFill>
                  <a:srgbClr val="414042"/>
                </a:solidFill>
                <a:latin typeface="Canva Sans"/>
                <a:ea typeface="Canva Sans"/>
                <a:cs typeface="Canva Sans"/>
                <a:sym typeface="Canva Sans"/>
              </a:rPr>
              <a:t>système</a:t>
            </a:r>
            <a:r>
              <a:rPr lang="en-US" sz="2299" spc="-55" dirty="0">
                <a:solidFill>
                  <a:srgbClr val="414042"/>
                </a:solidFill>
                <a:latin typeface="Canva Sans"/>
                <a:ea typeface="Canva Sans"/>
                <a:cs typeface="Canva Sans"/>
                <a:sym typeface="Canva Sans"/>
              </a:rPr>
              <a:t> </a:t>
            </a:r>
            <a:r>
              <a:rPr lang="en-US" sz="2299" spc="-55" dirty="0" err="1">
                <a:solidFill>
                  <a:srgbClr val="414042"/>
                </a:solidFill>
                <a:latin typeface="Canva Sans"/>
                <a:ea typeface="Canva Sans"/>
                <a:cs typeface="Canva Sans"/>
                <a:sym typeface="Canva Sans"/>
              </a:rPr>
              <a:t>électrique</a:t>
            </a:r>
            <a:r>
              <a:rPr lang="en-US" sz="2299" spc="-55" dirty="0">
                <a:solidFill>
                  <a:srgbClr val="414042"/>
                </a:solidFill>
                <a:latin typeface="Canva Sans"/>
                <a:ea typeface="Canva Sans"/>
                <a:cs typeface="Canva Sans"/>
                <a:sym typeface="Canva Sans"/>
              </a:rPr>
              <a:t> ?</a:t>
            </a:r>
          </a:p>
        </p:txBody>
      </p:sp>
      <p:sp>
        <p:nvSpPr>
          <p:cNvPr id="41" name="TextBox 41"/>
          <p:cNvSpPr txBox="1"/>
          <p:nvPr/>
        </p:nvSpPr>
        <p:spPr>
          <a:xfrm>
            <a:off x="10972958" y="5575320"/>
            <a:ext cx="6705442" cy="389255"/>
          </a:xfrm>
          <a:prstGeom prst="rect">
            <a:avLst/>
          </a:prstGeom>
        </p:spPr>
        <p:txBody>
          <a:bodyPr wrap="square" lIns="0" tIns="0" rIns="0" bIns="0" rtlCol="0" anchor="t">
            <a:spAutoFit/>
          </a:bodyPr>
          <a:lstStyle/>
          <a:p>
            <a:pPr algn="l">
              <a:lnSpc>
                <a:spcPts val="3219"/>
              </a:lnSpc>
              <a:spcBef>
                <a:spcPct val="0"/>
              </a:spcBef>
            </a:pPr>
            <a:r>
              <a:rPr lang="en-US" sz="2299" spc="-55" dirty="0">
                <a:solidFill>
                  <a:srgbClr val="414042"/>
                </a:solidFill>
                <a:latin typeface="Canva Sans"/>
                <a:ea typeface="Canva Sans"/>
                <a:cs typeface="Canva Sans"/>
                <a:sym typeface="Canva Sans"/>
              </a:rPr>
              <a:t>Que </a:t>
            </a:r>
            <a:r>
              <a:rPr lang="en-US" sz="2299" spc="-55" dirty="0" err="1">
                <a:solidFill>
                  <a:srgbClr val="414042"/>
                </a:solidFill>
                <a:latin typeface="Canva Sans"/>
                <a:ea typeface="Canva Sans"/>
                <a:cs typeface="Canva Sans"/>
                <a:sym typeface="Canva Sans"/>
              </a:rPr>
              <a:t>représente</a:t>
            </a:r>
            <a:r>
              <a:rPr lang="en-US" sz="2299" spc="-55" dirty="0">
                <a:solidFill>
                  <a:srgbClr val="414042"/>
                </a:solidFill>
                <a:latin typeface="Canva Sans"/>
                <a:ea typeface="Canva Sans"/>
                <a:cs typeface="Canva Sans"/>
                <a:sym typeface="Canva Sans"/>
              </a:rPr>
              <a:t> 1 GW à </a:t>
            </a:r>
            <a:r>
              <a:rPr lang="en-US" sz="2299" spc="-55" dirty="0" err="1">
                <a:solidFill>
                  <a:srgbClr val="414042"/>
                </a:solidFill>
                <a:latin typeface="Canva Sans"/>
                <a:ea typeface="Canva Sans"/>
                <a:cs typeface="Canva Sans"/>
                <a:sym typeface="Canva Sans"/>
              </a:rPr>
              <a:t>l’échelle</a:t>
            </a:r>
            <a:r>
              <a:rPr lang="en-US" sz="2299" spc="-55" dirty="0">
                <a:solidFill>
                  <a:srgbClr val="414042"/>
                </a:solidFill>
                <a:latin typeface="Canva Sans"/>
                <a:ea typeface="Canva Sans"/>
                <a:cs typeface="Canva Sans"/>
                <a:sym typeface="Canva Sans"/>
              </a:rPr>
              <a:t> du mix national ?</a:t>
            </a:r>
          </a:p>
        </p:txBody>
      </p:sp>
      <p:sp>
        <p:nvSpPr>
          <p:cNvPr id="42" name="TextBox 42"/>
          <p:cNvSpPr txBox="1"/>
          <p:nvPr/>
        </p:nvSpPr>
        <p:spPr>
          <a:xfrm>
            <a:off x="10972958" y="6619959"/>
            <a:ext cx="7060009" cy="389255"/>
          </a:xfrm>
          <a:prstGeom prst="rect">
            <a:avLst/>
          </a:prstGeom>
        </p:spPr>
        <p:txBody>
          <a:bodyPr wrap="square" lIns="0" tIns="0" rIns="0" bIns="0" rtlCol="0" anchor="t">
            <a:spAutoFit/>
          </a:bodyPr>
          <a:lstStyle/>
          <a:p>
            <a:pPr algn="l">
              <a:lnSpc>
                <a:spcPts val="3219"/>
              </a:lnSpc>
              <a:spcBef>
                <a:spcPct val="0"/>
              </a:spcBef>
            </a:pPr>
            <a:r>
              <a:rPr lang="en-US" sz="2299" spc="-55" dirty="0" err="1">
                <a:solidFill>
                  <a:srgbClr val="414042"/>
                </a:solidFill>
                <a:latin typeface="Canva Sans"/>
                <a:ea typeface="Canva Sans"/>
                <a:cs typeface="Canva Sans"/>
                <a:sym typeface="Canva Sans"/>
              </a:rPr>
              <a:t>Quels</a:t>
            </a:r>
            <a:r>
              <a:rPr lang="en-US" sz="2299" spc="-55" dirty="0">
                <a:solidFill>
                  <a:srgbClr val="414042"/>
                </a:solidFill>
                <a:latin typeface="Canva Sans"/>
                <a:ea typeface="Canva Sans"/>
                <a:cs typeface="Canva Sans"/>
                <a:sym typeface="Canva Sans"/>
              </a:rPr>
              <a:t> </a:t>
            </a:r>
            <a:r>
              <a:rPr lang="en-US" sz="2299" spc="-55" dirty="0" err="1">
                <a:solidFill>
                  <a:srgbClr val="414042"/>
                </a:solidFill>
                <a:latin typeface="Canva Sans"/>
                <a:ea typeface="Canva Sans"/>
                <a:cs typeface="Canva Sans"/>
                <a:sym typeface="Canva Sans"/>
              </a:rPr>
              <a:t>effets</a:t>
            </a:r>
            <a:r>
              <a:rPr lang="en-US" sz="2299" spc="-55" dirty="0">
                <a:solidFill>
                  <a:srgbClr val="414042"/>
                </a:solidFill>
                <a:latin typeface="Canva Sans"/>
                <a:ea typeface="Canva Sans"/>
                <a:cs typeface="Canva Sans"/>
                <a:sym typeface="Canva Sans"/>
              </a:rPr>
              <a:t> sur le réseau, le </a:t>
            </a:r>
            <a:r>
              <a:rPr lang="en-US" sz="2299" spc="-55" dirty="0" err="1">
                <a:solidFill>
                  <a:srgbClr val="414042"/>
                </a:solidFill>
                <a:latin typeface="Canva Sans"/>
                <a:ea typeface="Canva Sans"/>
                <a:cs typeface="Canva Sans"/>
                <a:sym typeface="Canva Sans"/>
              </a:rPr>
              <a:t>territoire</a:t>
            </a:r>
            <a:r>
              <a:rPr lang="en-US" sz="2299" spc="-55" dirty="0">
                <a:solidFill>
                  <a:srgbClr val="414042"/>
                </a:solidFill>
                <a:latin typeface="Canva Sans"/>
                <a:ea typeface="Canva Sans"/>
                <a:cs typeface="Canva Sans"/>
                <a:sym typeface="Canva Sans"/>
              </a:rPr>
              <a:t>, le </a:t>
            </a:r>
            <a:r>
              <a:rPr lang="en-US" sz="2299" spc="-55" dirty="0" err="1">
                <a:solidFill>
                  <a:srgbClr val="414042"/>
                </a:solidFill>
                <a:latin typeface="Canva Sans"/>
                <a:ea typeface="Canva Sans"/>
                <a:cs typeface="Canva Sans"/>
                <a:sym typeface="Canva Sans"/>
              </a:rPr>
              <a:t>voisinage</a:t>
            </a:r>
            <a:r>
              <a:rPr lang="en-US" sz="2299" spc="-55" dirty="0">
                <a:solidFill>
                  <a:srgbClr val="414042"/>
                </a:solidFill>
                <a:latin typeface="Canva Sans"/>
                <a:ea typeface="Canva Sans"/>
                <a:cs typeface="Canva Sans"/>
                <a:sym typeface="Canva Sans"/>
              </a:rPr>
              <a:t> ?</a:t>
            </a:r>
          </a:p>
        </p:txBody>
      </p:sp>
      <p:sp>
        <p:nvSpPr>
          <p:cNvPr id="43" name="TextBox 43"/>
          <p:cNvSpPr txBox="1"/>
          <p:nvPr/>
        </p:nvSpPr>
        <p:spPr>
          <a:xfrm>
            <a:off x="11011772" y="7613924"/>
            <a:ext cx="7060009" cy="389255"/>
          </a:xfrm>
          <a:prstGeom prst="rect">
            <a:avLst/>
          </a:prstGeom>
        </p:spPr>
        <p:txBody>
          <a:bodyPr wrap="square" lIns="0" tIns="0" rIns="0" bIns="0" rtlCol="0" anchor="t">
            <a:spAutoFit/>
          </a:bodyPr>
          <a:lstStyle/>
          <a:p>
            <a:pPr algn="l">
              <a:lnSpc>
                <a:spcPts val="3219"/>
              </a:lnSpc>
              <a:spcBef>
                <a:spcPct val="0"/>
              </a:spcBef>
            </a:pPr>
            <a:r>
              <a:rPr lang="en-US" sz="2299" spc="-55" dirty="0" err="1">
                <a:solidFill>
                  <a:srgbClr val="414042"/>
                </a:solidFill>
                <a:latin typeface="Canva Sans"/>
                <a:ea typeface="Canva Sans"/>
                <a:cs typeface="Canva Sans"/>
                <a:sym typeface="Canva Sans"/>
              </a:rPr>
              <a:t>Quelles</a:t>
            </a:r>
            <a:r>
              <a:rPr lang="en-US" sz="2299" spc="-55" dirty="0">
                <a:solidFill>
                  <a:srgbClr val="414042"/>
                </a:solidFill>
                <a:latin typeface="Canva Sans"/>
                <a:ea typeface="Canva Sans"/>
                <a:cs typeface="Canva Sans"/>
                <a:sym typeface="Canva Sans"/>
              </a:rPr>
              <a:t> </a:t>
            </a:r>
            <a:r>
              <a:rPr lang="en-US" sz="2299" spc="-55" dirty="0" err="1">
                <a:solidFill>
                  <a:srgbClr val="414042"/>
                </a:solidFill>
                <a:latin typeface="Canva Sans"/>
                <a:ea typeface="Canva Sans"/>
                <a:cs typeface="Canva Sans"/>
                <a:sym typeface="Canva Sans"/>
              </a:rPr>
              <a:t>autres</a:t>
            </a:r>
            <a:r>
              <a:rPr lang="en-US" sz="2299" spc="-55" dirty="0">
                <a:solidFill>
                  <a:srgbClr val="414042"/>
                </a:solidFill>
                <a:latin typeface="Canva Sans"/>
                <a:ea typeface="Canva Sans"/>
                <a:cs typeface="Canva Sans"/>
                <a:sym typeface="Canva Sans"/>
              </a:rPr>
              <a:t> </a:t>
            </a:r>
            <a:r>
              <a:rPr lang="en-US" sz="2299" spc="-55" dirty="0" err="1">
                <a:solidFill>
                  <a:srgbClr val="414042"/>
                </a:solidFill>
                <a:latin typeface="Canva Sans"/>
                <a:ea typeface="Canva Sans"/>
                <a:cs typeface="Canva Sans"/>
                <a:sym typeface="Canva Sans"/>
              </a:rPr>
              <a:t>ressources</a:t>
            </a:r>
            <a:r>
              <a:rPr lang="en-US" sz="2299" spc="-55" dirty="0">
                <a:solidFill>
                  <a:srgbClr val="414042"/>
                </a:solidFill>
                <a:latin typeface="Canva Sans"/>
                <a:ea typeface="Canva Sans"/>
                <a:cs typeface="Canva Sans"/>
                <a:sym typeface="Canva Sans"/>
              </a:rPr>
              <a:t> </a:t>
            </a:r>
            <a:r>
              <a:rPr lang="en-US" sz="2299" spc="-55" dirty="0" err="1">
                <a:solidFill>
                  <a:srgbClr val="414042"/>
                </a:solidFill>
                <a:latin typeface="Canva Sans"/>
                <a:ea typeface="Canva Sans"/>
                <a:cs typeface="Canva Sans"/>
                <a:sym typeface="Canva Sans"/>
              </a:rPr>
              <a:t>mobilisées</a:t>
            </a:r>
            <a:r>
              <a:rPr lang="en-US" sz="2299" spc="-55" dirty="0">
                <a:solidFill>
                  <a:srgbClr val="414042"/>
                </a:solidFill>
                <a:latin typeface="Canva Sans"/>
                <a:ea typeface="Canva Sans"/>
                <a:cs typeface="Canva Sans"/>
                <a:sym typeface="Canva Sans"/>
              </a:rPr>
              <a:t> (eau, </a:t>
            </a:r>
            <a:r>
              <a:rPr lang="en-US" sz="2299" spc="-55" dirty="0" err="1">
                <a:solidFill>
                  <a:srgbClr val="414042"/>
                </a:solidFill>
                <a:latin typeface="Canva Sans"/>
                <a:ea typeface="Canva Sans"/>
                <a:cs typeface="Canva Sans"/>
                <a:sym typeface="Canva Sans"/>
              </a:rPr>
              <a:t>métaux</a:t>
            </a:r>
            <a:r>
              <a:rPr lang="en-US" sz="2299" spc="-55" dirty="0">
                <a:solidFill>
                  <a:srgbClr val="414042"/>
                </a:solidFill>
                <a:latin typeface="Canva Sans"/>
                <a:ea typeface="Canva Sans"/>
                <a:cs typeface="Canva Sans"/>
                <a:sym typeface="Canva Sans"/>
              </a:rPr>
              <a:t>) ?</a:t>
            </a:r>
          </a:p>
        </p:txBody>
      </p:sp>
      <p:sp>
        <p:nvSpPr>
          <p:cNvPr id="44" name="TextBox 44"/>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4/11</a:t>
            </a:r>
          </a:p>
        </p:txBody>
      </p:sp>
      <p:sp>
        <p:nvSpPr>
          <p:cNvPr id="45" name="TextBox 45"/>
          <p:cNvSpPr txBox="1"/>
          <p:nvPr/>
        </p:nvSpPr>
        <p:spPr>
          <a:xfrm>
            <a:off x="1028700" y="679450"/>
            <a:ext cx="3924300" cy="422275"/>
          </a:xfrm>
          <a:prstGeom prst="rect">
            <a:avLst/>
          </a:prstGeom>
        </p:spPr>
        <p:txBody>
          <a:bodyPr wrap="square" lIns="0" tIns="0" rIns="0" bIns="0" rtlCol="0" anchor="t">
            <a:spAutoFit/>
          </a:bodyPr>
          <a:lstStyle/>
          <a:p>
            <a:pPr algn="l">
              <a:lnSpc>
                <a:spcPts val="3499"/>
              </a:lnSpc>
              <a:spcBef>
                <a:spcPct val="0"/>
              </a:spcBef>
            </a:pPr>
            <a:r>
              <a:rPr lang="en-US" sz="2499" spc="462" dirty="0" err="1">
                <a:solidFill>
                  <a:srgbClr val="5F5E5A"/>
                </a:solidFill>
                <a:latin typeface="Canva Sans"/>
                <a:ea typeface="Canva Sans"/>
                <a:cs typeface="Canva Sans"/>
                <a:sym typeface="Canva Sans"/>
              </a:rPr>
              <a:t>II.a</a:t>
            </a:r>
            <a:r>
              <a:rPr lang="en-US" sz="2499" spc="462" dirty="0">
                <a:solidFill>
                  <a:srgbClr val="5F5E5A"/>
                </a:solidFill>
                <a:latin typeface="Canva Sans"/>
                <a:ea typeface="Canva Sans"/>
                <a:cs typeface="Canva Sans"/>
                <a:sym typeface="Canva Sans"/>
              </a:rPr>
              <a:t> CAS D’ÉTUDE</a:t>
            </a:r>
          </a:p>
        </p:txBody>
      </p:sp>
      <p:sp>
        <p:nvSpPr>
          <p:cNvPr id="46" name="TextBox 46"/>
          <p:cNvSpPr txBox="1"/>
          <p:nvPr/>
        </p:nvSpPr>
        <p:spPr>
          <a:xfrm>
            <a:off x="10558242" y="8508271"/>
            <a:ext cx="8240321" cy="335541"/>
          </a:xfrm>
          <a:prstGeom prst="rect">
            <a:avLst/>
          </a:prstGeom>
        </p:spPr>
        <p:txBody>
          <a:bodyPr lIns="0" tIns="0" rIns="0" bIns="0" rtlCol="0" anchor="t">
            <a:spAutoFit/>
          </a:bodyPr>
          <a:lstStyle/>
          <a:p>
            <a:pPr algn="l">
              <a:lnSpc>
                <a:spcPts val="2800"/>
              </a:lnSpc>
              <a:spcBef>
                <a:spcPct val="0"/>
              </a:spcBef>
            </a:pPr>
            <a:r>
              <a:rPr lang="en-US" sz="2000" i="1" spc="-48" dirty="0">
                <a:solidFill>
                  <a:srgbClr val="414042"/>
                </a:solidFill>
                <a:latin typeface="Canva Sans Italics"/>
                <a:ea typeface="Canva Sans Italics"/>
                <a:cs typeface="Canva Sans Italics"/>
                <a:sym typeface="Canva Sans Italics"/>
              </a:rPr>
              <a:t>* Les </a:t>
            </a:r>
            <a:r>
              <a:rPr lang="en-US" sz="2000" i="1" spc="-48" dirty="0" err="1">
                <a:solidFill>
                  <a:srgbClr val="414042"/>
                </a:solidFill>
                <a:latin typeface="Canva Sans Italics"/>
                <a:ea typeface="Canva Sans Italics"/>
                <a:cs typeface="Canva Sans Italics"/>
                <a:sym typeface="Canva Sans Italics"/>
              </a:rPr>
              <a:t>objectifs</a:t>
            </a:r>
            <a:r>
              <a:rPr lang="en-US" sz="2000" i="1" spc="-48" dirty="0">
                <a:solidFill>
                  <a:srgbClr val="414042"/>
                </a:solidFill>
                <a:latin typeface="Canva Sans Italics"/>
                <a:ea typeface="Canva Sans Italics"/>
                <a:cs typeface="Canva Sans Italics"/>
                <a:sym typeface="Canva Sans Italics"/>
              </a:rPr>
              <a:t> de puissance </a:t>
            </a:r>
            <a:r>
              <a:rPr lang="en-US" sz="2000" i="1" spc="-48" dirty="0" err="1">
                <a:solidFill>
                  <a:srgbClr val="414042"/>
                </a:solidFill>
                <a:latin typeface="Canva Sans Italics"/>
                <a:ea typeface="Canva Sans Italics"/>
                <a:cs typeface="Canva Sans Italics"/>
                <a:sym typeface="Canva Sans Italics"/>
              </a:rPr>
              <a:t>ont</a:t>
            </a:r>
            <a:r>
              <a:rPr lang="en-US" sz="2000" i="1" spc="-48" dirty="0">
                <a:solidFill>
                  <a:srgbClr val="414042"/>
                </a:solidFill>
                <a:latin typeface="Canva Sans Italics"/>
                <a:ea typeface="Canva Sans Italics"/>
                <a:cs typeface="Canva Sans Italics"/>
                <a:sym typeface="Canva Sans Italics"/>
              </a:rPr>
              <a:t> </a:t>
            </a:r>
            <a:r>
              <a:rPr lang="en-US" sz="2000" i="1" spc="-48" dirty="0" err="1">
                <a:solidFill>
                  <a:srgbClr val="414042"/>
                </a:solidFill>
                <a:latin typeface="Canva Sans Italics"/>
                <a:ea typeface="Canva Sans Italics"/>
                <a:cs typeface="Canva Sans Italics"/>
                <a:sym typeface="Canva Sans Italics"/>
              </a:rPr>
              <a:t>depuis</a:t>
            </a:r>
            <a:r>
              <a:rPr lang="en-US" sz="2000" i="1" spc="-48" dirty="0">
                <a:solidFill>
                  <a:srgbClr val="414042"/>
                </a:solidFill>
                <a:latin typeface="Canva Sans Italics"/>
                <a:ea typeface="Canva Sans Italics"/>
                <a:cs typeface="Canva Sans Italics"/>
                <a:sym typeface="Canva Sans Italics"/>
              </a:rPr>
              <a:t> </a:t>
            </a:r>
            <a:r>
              <a:rPr lang="en-US" sz="2000" i="1" spc="-48" dirty="0" err="1">
                <a:solidFill>
                  <a:srgbClr val="414042"/>
                </a:solidFill>
                <a:latin typeface="Canva Sans Italics"/>
                <a:ea typeface="Canva Sans Italics"/>
                <a:cs typeface="Canva Sans Italics"/>
                <a:sym typeface="Canva Sans Italics"/>
              </a:rPr>
              <a:t>été</a:t>
            </a:r>
            <a:r>
              <a:rPr lang="en-US" sz="2000" i="1" spc="-48" dirty="0">
                <a:solidFill>
                  <a:srgbClr val="414042"/>
                </a:solidFill>
                <a:latin typeface="Canva Sans Italics"/>
                <a:ea typeface="Canva Sans Italics"/>
                <a:cs typeface="Canva Sans Italics"/>
                <a:sym typeface="Canva Sans Italics"/>
              </a:rPr>
              <a:t> </a:t>
            </a:r>
            <a:r>
              <a:rPr lang="en-US" sz="2000" i="1" spc="-48" dirty="0" err="1">
                <a:solidFill>
                  <a:srgbClr val="414042"/>
                </a:solidFill>
                <a:latin typeface="Canva Sans Italics"/>
                <a:ea typeface="Canva Sans Italics"/>
                <a:cs typeface="Canva Sans Italics"/>
                <a:sym typeface="Canva Sans Italics"/>
              </a:rPr>
              <a:t>revus</a:t>
            </a:r>
            <a:r>
              <a:rPr lang="en-US" sz="2000" i="1" spc="-48" dirty="0">
                <a:solidFill>
                  <a:srgbClr val="414042"/>
                </a:solidFill>
                <a:latin typeface="Canva Sans Italics"/>
                <a:ea typeface="Canva Sans Italics"/>
                <a:cs typeface="Canva Sans Italics"/>
                <a:sym typeface="Canva Sans Italics"/>
              </a:rPr>
              <a:t> à la </a:t>
            </a:r>
            <a:r>
              <a:rPr lang="en-US" sz="2000" i="1" spc="-48" dirty="0" err="1">
                <a:solidFill>
                  <a:srgbClr val="414042"/>
                </a:solidFill>
                <a:latin typeface="Canva Sans Italics"/>
                <a:ea typeface="Canva Sans Italics"/>
                <a:cs typeface="Canva Sans Italics"/>
                <a:sym typeface="Canva Sans Italics"/>
              </a:rPr>
              <a:t>baisse</a:t>
            </a:r>
            <a:endParaRPr lang="en-US" sz="2000" i="1" spc="-48" dirty="0">
              <a:solidFill>
                <a:srgbClr val="414042"/>
              </a:solidFill>
              <a:latin typeface="Canva Sans Italics"/>
              <a:ea typeface="Canva Sans Italics"/>
              <a:cs typeface="Canva Sans Italics"/>
              <a:sym typeface="Canva Sans Italics"/>
            </a:endParaRPr>
          </a:p>
        </p:txBody>
      </p:sp>
      <p:sp>
        <p:nvSpPr>
          <p:cNvPr id="47" name="TextBox 47"/>
          <p:cNvSpPr txBox="1"/>
          <p:nvPr/>
        </p:nvSpPr>
        <p:spPr>
          <a:xfrm>
            <a:off x="12080202" y="8906490"/>
            <a:ext cx="8240321" cy="349250"/>
          </a:xfrm>
          <a:prstGeom prst="rect">
            <a:avLst/>
          </a:prstGeom>
        </p:spPr>
        <p:txBody>
          <a:bodyPr lIns="0" tIns="0" rIns="0" bIns="0" rtlCol="0" anchor="t">
            <a:spAutoFit/>
          </a:bodyPr>
          <a:lstStyle/>
          <a:p>
            <a:pPr algn="l">
              <a:lnSpc>
                <a:spcPts val="2800"/>
              </a:lnSpc>
              <a:spcBef>
                <a:spcPct val="0"/>
              </a:spcBef>
            </a:pPr>
            <a:r>
              <a:rPr lang="en-US" sz="2000" i="1" spc="-48">
                <a:solidFill>
                  <a:srgbClr val="414042"/>
                </a:solidFill>
                <a:latin typeface="Canva Sans Italics"/>
                <a:ea typeface="Canva Sans Italics"/>
                <a:cs typeface="Canva Sans Italics"/>
                <a:sym typeface="Canva Sans Italics"/>
              </a:rPr>
              <a:t>1 GW ⟶ 200 MW (divisé par 5 !)</a:t>
            </a:r>
          </a:p>
        </p:txBody>
      </p:sp>
      <p:sp>
        <p:nvSpPr>
          <p:cNvPr id="48" name="TextBox 48"/>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49" name="TextBox 4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50" name="Freeform 50"/>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6" name="TextBox 6"/>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5/11</a:t>
            </a:r>
          </a:p>
        </p:txBody>
      </p:sp>
      <p:sp>
        <p:nvSpPr>
          <p:cNvPr id="7" name="TextBox 7"/>
          <p:cNvSpPr txBox="1"/>
          <p:nvPr/>
        </p:nvSpPr>
        <p:spPr>
          <a:xfrm>
            <a:off x="1028700" y="679450"/>
            <a:ext cx="7182167" cy="422275"/>
          </a:xfrm>
          <a:prstGeom prst="rect">
            <a:avLst/>
          </a:prstGeom>
        </p:spPr>
        <p:txBody>
          <a:bodyPr lIns="0" tIns="0" rIns="0" bIns="0" rtlCol="0" anchor="t">
            <a:spAutoFit/>
          </a:bodyPr>
          <a:lstStyle/>
          <a:p>
            <a:pPr algn="l">
              <a:lnSpc>
                <a:spcPts val="3499"/>
              </a:lnSpc>
              <a:spcBef>
                <a:spcPct val="0"/>
              </a:spcBef>
            </a:pPr>
            <a:r>
              <a:rPr lang="en-US" sz="2499" spc="462">
                <a:solidFill>
                  <a:srgbClr val="5F5E5A"/>
                </a:solidFill>
                <a:latin typeface="Canva Sans"/>
                <a:ea typeface="Canva Sans"/>
                <a:cs typeface="Canva Sans"/>
                <a:sym typeface="Canva Sans"/>
              </a:rPr>
              <a:t>II.b STRATÉGIE NATIONALE DE L’IA</a:t>
            </a:r>
          </a:p>
        </p:txBody>
      </p:sp>
      <p:sp>
        <p:nvSpPr>
          <p:cNvPr id="8" name="TextBox 8"/>
          <p:cNvSpPr txBox="1"/>
          <p:nvPr/>
        </p:nvSpPr>
        <p:spPr>
          <a:xfrm>
            <a:off x="1028700" y="939874"/>
            <a:ext cx="12441473" cy="903606"/>
          </a:xfrm>
          <a:prstGeom prst="rect">
            <a:avLst/>
          </a:prstGeom>
        </p:spPr>
        <p:txBody>
          <a:bodyPr wrap="square"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 Plug, baby, plug » : </a:t>
            </a:r>
            <a:r>
              <a:rPr lang="en-US" sz="5299" b="1" dirty="0" err="1">
                <a:solidFill>
                  <a:srgbClr val="F45317"/>
                </a:solidFill>
                <a:latin typeface="Canva Sans Bold"/>
                <a:ea typeface="Canva Sans Bold"/>
                <a:cs typeface="Canva Sans Bold"/>
                <a:sym typeface="Canva Sans Bold"/>
              </a:rPr>
              <a:t>l’IA</a:t>
            </a:r>
            <a:r>
              <a:rPr lang="en-US" sz="5299" b="1" dirty="0">
                <a:solidFill>
                  <a:srgbClr val="F45317"/>
                </a:solidFill>
                <a:latin typeface="Canva Sans Bold"/>
                <a:ea typeface="Canva Sans Bold"/>
                <a:cs typeface="Canva Sans Bold"/>
                <a:sym typeface="Canva Sans Bold"/>
              </a:rPr>
              <a:t> bas </a:t>
            </a:r>
            <a:r>
              <a:rPr lang="en-US" sz="5299" b="1" dirty="0" err="1">
                <a:solidFill>
                  <a:srgbClr val="F45317"/>
                </a:solidFill>
                <a:latin typeface="Canva Sans Bold"/>
                <a:ea typeface="Canva Sans Bold"/>
                <a:cs typeface="Canva Sans Bold"/>
                <a:sym typeface="Canva Sans Bold"/>
              </a:rPr>
              <a:t>carbone</a:t>
            </a:r>
            <a:endParaRPr lang="en-US" sz="5299" b="1" dirty="0">
              <a:solidFill>
                <a:srgbClr val="F45317"/>
              </a:solidFill>
              <a:latin typeface="Canva Sans Bold"/>
              <a:ea typeface="Canva Sans Bold"/>
              <a:cs typeface="Canva Sans Bold"/>
              <a:sym typeface="Canva Sans Bold"/>
            </a:endParaRPr>
          </a:p>
        </p:txBody>
      </p:sp>
      <p:sp>
        <p:nvSpPr>
          <p:cNvPr id="9" name="TextBox 9"/>
          <p:cNvSpPr txBox="1"/>
          <p:nvPr/>
        </p:nvSpPr>
        <p:spPr>
          <a:xfrm>
            <a:off x="1028700" y="1972112"/>
            <a:ext cx="13373100" cy="335541"/>
          </a:xfrm>
          <a:prstGeom prst="rect">
            <a:avLst/>
          </a:prstGeom>
        </p:spPr>
        <p:txBody>
          <a:bodyPr wrap="square" lIns="0" tIns="0" rIns="0" bIns="0" rtlCol="0" anchor="t">
            <a:spAutoFit/>
          </a:bodyPr>
          <a:lstStyle/>
          <a:p>
            <a:pPr algn="l">
              <a:lnSpc>
                <a:spcPts val="2800"/>
              </a:lnSpc>
              <a:spcBef>
                <a:spcPct val="0"/>
              </a:spcBef>
            </a:pPr>
            <a:r>
              <a:rPr lang="en-US" sz="2000" spc="222" dirty="0">
                <a:solidFill>
                  <a:srgbClr val="5F5E5A"/>
                </a:solidFill>
                <a:latin typeface="Canva Sans"/>
                <a:ea typeface="Canva Sans"/>
                <a:cs typeface="Canva Sans"/>
                <a:sym typeface="Canva Sans"/>
              </a:rPr>
              <a:t>Au Sommet IA de Paris, </a:t>
            </a:r>
            <a:r>
              <a:rPr lang="en-US" sz="2000" spc="222" dirty="0" err="1">
                <a:solidFill>
                  <a:srgbClr val="5F5E5A"/>
                </a:solidFill>
                <a:latin typeface="Canva Sans"/>
                <a:ea typeface="Canva Sans"/>
                <a:cs typeface="Canva Sans"/>
                <a:sym typeface="Canva Sans"/>
              </a:rPr>
              <a:t>l’État</a:t>
            </a:r>
            <a:r>
              <a:rPr lang="en-US" sz="2000" spc="222" dirty="0">
                <a:solidFill>
                  <a:srgbClr val="5F5E5A"/>
                </a:solidFill>
                <a:latin typeface="Canva Sans"/>
                <a:ea typeface="Canva Sans"/>
                <a:cs typeface="Canva Sans"/>
                <a:sym typeface="Canva Sans"/>
              </a:rPr>
              <a:t> fait du mix </a:t>
            </a:r>
            <a:r>
              <a:rPr lang="en-US" sz="2000" spc="222" dirty="0" err="1">
                <a:solidFill>
                  <a:srgbClr val="5F5E5A"/>
                </a:solidFill>
                <a:latin typeface="Canva Sans"/>
                <a:ea typeface="Canva Sans"/>
                <a:cs typeface="Canva Sans"/>
                <a:sym typeface="Canva Sans"/>
              </a:rPr>
              <a:t>électrique</a:t>
            </a:r>
            <a:r>
              <a:rPr lang="en-US" sz="2000" spc="222" dirty="0">
                <a:solidFill>
                  <a:srgbClr val="5F5E5A"/>
                </a:solidFill>
                <a:latin typeface="Canva Sans"/>
                <a:ea typeface="Canva Sans"/>
                <a:cs typeface="Canva Sans"/>
                <a:sym typeface="Canva Sans"/>
              </a:rPr>
              <a:t> français un argument </a:t>
            </a:r>
            <a:r>
              <a:rPr lang="en-US" sz="2000" spc="222" dirty="0" err="1">
                <a:solidFill>
                  <a:srgbClr val="5F5E5A"/>
                </a:solidFill>
                <a:latin typeface="Canva Sans"/>
                <a:ea typeface="Canva Sans"/>
                <a:cs typeface="Canva Sans"/>
                <a:sym typeface="Canva Sans"/>
              </a:rPr>
              <a:t>d’attractivité</a:t>
            </a:r>
            <a:endParaRPr lang="en-US" sz="2000" spc="222" dirty="0">
              <a:solidFill>
                <a:srgbClr val="5F5E5A"/>
              </a:solidFill>
              <a:latin typeface="Canva Sans"/>
              <a:ea typeface="Canva Sans"/>
              <a:cs typeface="Canva Sans"/>
              <a:sym typeface="Canva Sans"/>
            </a:endParaRPr>
          </a:p>
        </p:txBody>
      </p:sp>
      <p:sp>
        <p:nvSpPr>
          <p:cNvPr id="10" name="TextBox 10"/>
          <p:cNvSpPr txBox="1"/>
          <p:nvPr/>
        </p:nvSpPr>
        <p:spPr>
          <a:xfrm>
            <a:off x="1028700" y="3254287"/>
            <a:ext cx="16230600" cy="1780541"/>
          </a:xfrm>
          <a:prstGeom prst="rect">
            <a:avLst/>
          </a:prstGeom>
        </p:spPr>
        <p:txBody>
          <a:bodyPr lIns="0" tIns="0" rIns="0" bIns="0" rtlCol="0" anchor="t">
            <a:spAutoFit/>
          </a:bodyPr>
          <a:lstStyle/>
          <a:p>
            <a:pPr algn="ctr">
              <a:lnSpc>
                <a:spcPts val="4759"/>
              </a:lnSpc>
              <a:spcBef>
                <a:spcPct val="0"/>
              </a:spcBef>
            </a:pPr>
            <a:r>
              <a:rPr lang="en-US" sz="3399" i="1" spc="-81">
                <a:solidFill>
                  <a:srgbClr val="5F5E5A"/>
                </a:solidFill>
                <a:latin typeface="Canva Sans Italics"/>
                <a:ea typeface="Canva Sans Italics"/>
                <a:cs typeface="Canva Sans Italics"/>
                <a:sym typeface="Canva Sans Italics"/>
              </a:rPr>
              <a:t>« Et si nous parvenons à nous placer ainsi au cœur de l’hébergement des grandes infrastructures mondiales, la France réduira l’empreinte globale du secteur, grâce à notre mix énergétique bas carbone. »</a:t>
            </a:r>
          </a:p>
        </p:txBody>
      </p:sp>
      <p:sp>
        <p:nvSpPr>
          <p:cNvPr id="11" name="TextBox 11"/>
          <p:cNvSpPr txBox="1"/>
          <p:nvPr/>
        </p:nvSpPr>
        <p:spPr>
          <a:xfrm>
            <a:off x="6740842" y="5266852"/>
            <a:ext cx="10518458" cy="372745"/>
          </a:xfrm>
          <a:prstGeom prst="rect">
            <a:avLst/>
          </a:prstGeom>
        </p:spPr>
        <p:txBody>
          <a:bodyPr lIns="0" tIns="0" rIns="0" bIns="0" rtlCol="0" anchor="t">
            <a:spAutoFit/>
          </a:bodyPr>
          <a:lstStyle/>
          <a:p>
            <a:pPr algn="r">
              <a:lnSpc>
                <a:spcPts val="3079"/>
              </a:lnSpc>
              <a:spcBef>
                <a:spcPct val="0"/>
              </a:spcBef>
            </a:pPr>
            <a:r>
              <a:rPr lang="en-US" sz="2199" spc="244">
                <a:solidFill>
                  <a:srgbClr val="5F5E5A"/>
                </a:solidFill>
                <a:latin typeface="Canva Sans"/>
                <a:ea typeface="Canva Sans"/>
                <a:cs typeface="Canva Sans"/>
                <a:sym typeface="Canva Sans"/>
              </a:rPr>
              <a:t>Éditorial du Président de la République, février 2025</a:t>
            </a:r>
          </a:p>
        </p:txBody>
      </p:sp>
      <p:sp>
        <p:nvSpPr>
          <p:cNvPr id="12" name="TextBox 12"/>
          <p:cNvSpPr txBox="1"/>
          <p:nvPr/>
        </p:nvSpPr>
        <p:spPr>
          <a:xfrm>
            <a:off x="1028700" y="8867921"/>
            <a:ext cx="5273199" cy="280670"/>
          </a:xfrm>
          <a:prstGeom prst="rect">
            <a:avLst/>
          </a:prstGeom>
        </p:spPr>
        <p:txBody>
          <a:bodyPr lIns="0" tIns="0" rIns="0" bIns="0" rtlCol="0" anchor="t">
            <a:spAutoFit/>
          </a:bodyPr>
          <a:lstStyle/>
          <a:p>
            <a:pPr algn="l">
              <a:lnSpc>
                <a:spcPts val="2380"/>
              </a:lnSpc>
              <a:spcBef>
                <a:spcPct val="0"/>
              </a:spcBef>
            </a:pPr>
            <a:r>
              <a:rPr lang="en-US" sz="1700" i="1">
                <a:solidFill>
                  <a:srgbClr val="5F5E5A"/>
                </a:solidFill>
                <a:latin typeface="Canva Sans Italics"/>
                <a:ea typeface="Canva Sans Italics"/>
                <a:cs typeface="Canva Sans Italics"/>
                <a:sym typeface="Canva Sans Italics"/>
              </a:rPr>
              <a:t>Sources : Faire de la France une puissance IA 2025</a:t>
            </a:r>
          </a:p>
        </p:txBody>
      </p:sp>
      <p:grpSp>
        <p:nvGrpSpPr>
          <p:cNvPr id="13" name="Group 13"/>
          <p:cNvGrpSpPr/>
          <p:nvPr/>
        </p:nvGrpSpPr>
        <p:grpSpPr>
          <a:xfrm>
            <a:off x="1028700" y="6115882"/>
            <a:ext cx="5115053" cy="2407168"/>
            <a:chOff x="0" y="0"/>
            <a:chExt cx="1347174" cy="633987"/>
          </a:xfrm>
        </p:grpSpPr>
        <p:sp>
          <p:nvSpPr>
            <p:cNvPr id="14" name="Freeform 14"/>
            <p:cNvSpPr/>
            <p:nvPr/>
          </p:nvSpPr>
          <p:spPr>
            <a:xfrm>
              <a:off x="0" y="0"/>
              <a:ext cx="1347174" cy="633987"/>
            </a:xfrm>
            <a:custGeom>
              <a:avLst/>
              <a:gdLst/>
              <a:ahLst/>
              <a:cxnLst/>
              <a:rect l="l" t="t" r="r" b="b"/>
              <a:pathLst>
                <a:path w="1347174" h="633987">
                  <a:moveTo>
                    <a:pt x="0" y="0"/>
                  </a:moveTo>
                  <a:lnTo>
                    <a:pt x="1347174" y="0"/>
                  </a:lnTo>
                  <a:lnTo>
                    <a:pt x="1347174" y="633987"/>
                  </a:lnTo>
                  <a:lnTo>
                    <a:pt x="0" y="633987"/>
                  </a:lnTo>
                  <a:close/>
                </a:path>
              </a:pathLst>
            </a:custGeom>
            <a:solidFill>
              <a:srgbClr val="F8F7F2"/>
            </a:solidFill>
            <a:ln w="38100" cap="sq">
              <a:solidFill>
                <a:srgbClr val="D3D1C7"/>
              </a:solidFill>
              <a:prstDash val="solid"/>
              <a:miter/>
            </a:ln>
          </p:spPr>
        </p:sp>
        <p:sp>
          <p:nvSpPr>
            <p:cNvPr id="15" name="TextBox 15"/>
            <p:cNvSpPr txBox="1"/>
            <p:nvPr/>
          </p:nvSpPr>
          <p:spPr>
            <a:xfrm>
              <a:off x="0" y="-47625"/>
              <a:ext cx="1347174" cy="681612"/>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a:off x="6586473" y="6115882"/>
            <a:ext cx="5115053" cy="2407168"/>
            <a:chOff x="0" y="0"/>
            <a:chExt cx="1347174" cy="633987"/>
          </a:xfrm>
        </p:grpSpPr>
        <p:sp>
          <p:nvSpPr>
            <p:cNvPr id="17" name="Freeform 17"/>
            <p:cNvSpPr/>
            <p:nvPr/>
          </p:nvSpPr>
          <p:spPr>
            <a:xfrm>
              <a:off x="0" y="0"/>
              <a:ext cx="1347174" cy="633987"/>
            </a:xfrm>
            <a:custGeom>
              <a:avLst/>
              <a:gdLst/>
              <a:ahLst/>
              <a:cxnLst/>
              <a:rect l="l" t="t" r="r" b="b"/>
              <a:pathLst>
                <a:path w="1347174" h="633987">
                  <a:moveTo>
                    <a:pt x="0" y="0"/>
                  </a:moveTo>
                  <a:lnTo>
                    <a:pt x="1347174" y="0"/>
                  </a:lnTo>
                  <a:lnTo>
                    <a:pt x="1347174" y="633987"/>
                  </a:lnTo>
                  <a:lnTo>
                    <a:pt x="0" y="633987"/>
                  </a:lnTo>
                  <a:close/>
                </a:path>
              </a:pathLst>
            </a:custGeom>
            <a:solidFill>
              <a:srgbClr val="F8F7F2"/>
            </a:solidFill>
            <a:ln w="38100" cap="sq">
              <a:solidFill>
                <a:srgbClr val="D3D1C7"/>
              </a:solidFill>
              <a:prstDash val="solid"/>
              <a:miter/>
            </a:ln>
          </p:spPr>
        </p:sp>
        <p:sp>
          <p:nvSpPr>
            <p:cNvPr id="18" name="TextBox 18"/>
            <p:cNvSpPr txBox="1"/>
            <p:nvPr/>
          </p:nvSpPr>
          <p:spPr>
            <a:xfrm>
              <a:off x="0" y="-47625"/>
              <a:ext cx="1347174" cy="681612"/>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12144247" y="6115882"/>
            <a:ext cx="5115053" cy="2407168"/>
            <a:chOff x="0" y="0"/>
            <a:chExt cx="1347174" cy="633987"/>
          </a:xfrm>
        </p:grpSpPr>
        <p:sp>
          <p:nvSpPr>
            <p:cNvPr id="20" name="Freeform 20"/>
            <p:cNvSpPr/>
            <p:nvPr/>
          </p:nvSpPr>
          <p:spPr>
            <a:xfrm>
              <a:off x="0" y="0"/>
              <a:ext cx="1347174" cy="633987"/>
            </a:xfrm>
            <a:custGeom>
              <a:avLst/>
              <a:gdLst/>
              <a:ahLst/>
              <a:cxnLst/>
              <a:rect l="l" t="t" r="r" b="b"/>
              <a:pathLst>
                <a:path w="1347174" h="633987">
                  <a:moveTo>
                    <a:pt x="0" y="0"/>
                  </a:moveTo>
                  <a:lnTo>
                    <a:pt x="1347174" y="0"/>
                  </a:lnTo>
                  <a:lnTo>
                    <a:pt x="1347174" y="633987"/>
                  </a:lnTo>
                  <a:lnTo>
                    <a:pt x="0" y="633987"/>
                  </a:lnTo>
                  <a:close/>
                </a:path>
              </a:pathLst>
            </a:custGeom>
            <a:solidFill>
              <a:srgbClr val="F8F7F2"/>
            </a:solidFill>
            <a:ln w="38100" cap="sq">
              <a:solidFill>
                <a:srgbClr val="D3D1C7"/>
              </a:solidFill>
              <a:prstDash val="solid"/>
              <a:miter/>
            </a:ln>
          </p:spPr>
        </p:sp>
        <p:sp>
          <p:nvSpPr>
            <p:cNvPr id="21" name="TextBox 21"/>
            <p:cNvSpPr txBox="1"/>
            <p:nvPr/>
          </p:nvSpPr>
          <p:spPr>
            <a:xfrm>
              <a:off x="0" y="-47625"/>
              <a:ext cx="1347174" cy="681612"/>
            </a:xfrm>
            <a:prstGeom prst="rect">
              <a:avLst/>
            </a:prstGeom>
          </p:spPr>
          <p:txBody>
            <a:bodyPr lIns="50800" tIns="50800" rIns="50800" bIns="50800" rtlCol="0" anchor="ctr"/>
            <a:lstStyle/>
            <a:p>
              <a:pPr algn="ctr">
                <a:lnSpc>
                  <a:spcPts val="2800"/>
                </a:lnSpc>
              </a:pPr>
              <a:endParaRPr/>
            </a:p>
          </p:txBody>
        </p:sp>
      </p:grpSp>
      <p:sp>
        <p:nvSpPr>
          <p:cNvPr id="22" name="TextBox 22"/>
          <p:cNvSpPr txBox="1"/>
          <p:nvPr/>
        </p:nvSpPr>
        <p:spPr>
          <a:xfrm>
            <a:off x="2289198" y="6247197"/>
            <a:ext cx="2399619" cy="755016"/>
          </a:xfrm>
          <a:prstGeom prst="rect">
            <a:avLst/>
          </a:prstGeom>
        </p:spPr>
        <p:txBody>
          <a:bodyPr lIns="0" tIns="0" rIns="0" bIns="0" rtlCol="0" anchor="t">
            <a:spAutoFit/>
          </a:bodyPr>
          <a:lstStyle/>
          <a:p>
            <a:pPr algn="ctr">
              <a:lnSpc>
                <a:spcPts val="6159"/>
              </a:lnSpc>
              <a:spcBef>
                <a:spcPct val="0"/>
              </a:spcBef>
            </a:pPr>
            <a:r>
              <a:rPr lang="en-US" sz="4399" b="1" spc="-105">
                <a:solidFill>
                  <a:srgbClr val="000000"/>
                </a:solidFill>
                <a:latin typeface="Canva Sans Bold"/>
                <a:ea typeface="Canva Sans Bold"/>
                <a:cs typeface="Canva Sans Bold"/>
                <a:sym typeface="Canva Sans Bold"/>
              </a:rPr>
              <a:t>35 sites</a:t>
            </a:r>
          </a:p>
        </p:txBody>
      </p:sp>
      <p:sp>
        <p:nvSpPr>
          <p:cNvPr id="23" name="TextBox 23"/>
          <p:cNvSpPr txBox="1"/>
          <p:nvPr/>
        </p:nvSpPr>
        <p:spPr>
          <a:xfrm>
            <a:off x="7516585" y="6247197"/>
            <a:ext cx="3254830" cy="755016"/>
          </a:xfrm>
          <a:prstGeom prst="rect">
            <a:avLst/>
          </a:prstGeom>
        </p:spPr>
        <p:txBody>
          <a:bodyPr lIns="0" tIns="0" rIns="0" bIns="0" rtlCol="0" anchor="t">
            <a:spAutoFit/>
          </a:bodyPr>
          <a:lstStyle/>
          <a:p>
            <a:pPr algn="l">
              <a:lnSpc>
                <a:spcPts val="6159"/>
              </a:lnSpc>
              <a:spcBef>
                <a:spcPct val="0"/>
              </a:spcBef>
            </a:pPr>
            <a:r>
              <a:rPr lang="en-US" sz="4399" b="1" spc="-105">
                <a:solidFill>
                  <a:srgbClr val="000000"/>
                </a:solidFill>
                <a:latin typeface="Canva Sans Bold"/>
                <a:ea typeface="Canva Sans Bold"/>
                <a:cs typeface="Canva Sans Bold"/>
                <a:sym typeface="Canva Sans Bold"/>
              </a:rPr>
              <a:t>&gt; 109 Mds €</a:t>
            </a:r>
          </a:p>
        </p:txBody>
      </p:sp>
      <p:sp>
        <p:nvSpPr>
          <p:cNvPr id="24" name="TextBox 24"/>
          <p:cNvSpPr txBox="1"/>
          <p:nvPr/>
        </p:nvSpPr>
        <p:spPr>
          <a:xfrm>
            <a:off x="13470173" y="6247197"/>
            <a:ext cx="2463201" cy="755016"/>
          </a:xfrm>
          <a:prstGeom prst="rect">
            <a:avLst/>
          </a:prstGeom>
        </p:spPr>
        <p:txBody>
          <a:bodyPr lIns="0" tIns="0" rIns="0" bIns="0" rtlCol="0" anchor="t">
            <a:spAutoFit/>
          </a:bodyPr>
          <a:lstStyle/>
          <a:p>
            <a:pPr algn="ctr">
              <a:lnSpc>
                <a:spcPts val="6159"/>
              </a:lnSpc>
              <a:spcBef>
                <a:spcPct val="0"/>
              </a:spcBef>
            </a:pPr>
            <a:r>
              <a:rPr lang="en-US" sz="4399" b="1" spc="-105">
                <a:solidFill>
                  <a:srgbClr val="000000"/>
                </a:solidFill>
                <a:latin typeface="Canva Sans Bold"/>
                <a:ea typeface="Canva Sans Bold"/>
                <a:cs typeface="Canva Sans Bold"/>
                <a:sym typeface="Canva Sans Bold"/>
              </a:rPr>
              <a:t>+ 89 TWh</a:t>
            </a:r>
          </a:p>
        </p:txBody>
      </p:sp>
      <p:sp>
        <p:nvSpPr>
          <p:cNvPr id="25" name="TextBox 25"/>
          <p:cNvSpPr txBox="1"/>
          <p:nvPr/>
        </p:nvSpPr>
        <p:spPr>
          <a:xfrm>
            <a:off x="1246498" y="7271841"/>
            <a:ext cx="4485019" cy="422275"/>
          </a:xfrm>
          <a:prstGeom prst="rect">
            <a:avLst/>
          </a:prstGeom>
        </p:spPr>
        <p:txBody>
          <a:bodyPr lIns="0" tIns="0" rIns="0" bIns="0" rtlCol="0" anchor="t">
            <a:spAutoFit/>
          </a:bodyPr>
          <a:lstStyle/>
          <a:p>
            <a:pPr algn="ctr">
              <a:lnSpc>
                <a:spcPts val="3499"/>
              </a:lnSpc>
              <a:spcBef>
                <a:spcPct val="0"/>
              </a:spcBef>
            </a:pPr>
            <a:r>
              <a:rPr lang="en-US" sz="2499" spc="124">
                <a:solidFill>
                  <a:srgbClr val="5F5E5A"/>
                </a:solidFill>
                <a:latin typeface="Canva Sans"/>
                <a:ea typeface="Canva Sans"/>
                <a:cs typeface="Canva Sans"/>
                <a:sym typeface="Canva Sans"/>
              </a:rPr>
              <a:t>« clé en main » identifiés</a:t>
            </a:r>
          </a:p>
        </p:txBody>
      </p:sp>
      <p:sp>
        <p:nvSpPr>
          <p:cNvPr id="26" name="TextBox 26"/>
          <p:cNvSpPr txBox="1"/>
          <p:nvPr/>
        </p:nvSpPr>
        <p:spPr>
          <a:xfrm>
            <a:off x="7256749" y="7271841"/>
            <a:ext cx="3991321" cy="422275"/>
          </a:xfrm>
          <a:prstGeom prst="rect">
            <a:avLst/>
          </a:prstGeom>
        </p:spPr>
        <p:txBody>
          <a:bodyPr lIns="0" tIns="0" rIns="0" bIns="0" rtlCol="0" anchor="t">
            <a:spAutoFit/>
          </a:bodyPr>
          <a:lstStyle/>
          <a:p>
            <a:pPr algn="ctr">
              <a:lnSpc>
                <a:spcPts val="3499"/>
              </a:lnSpc>
              <a:spcBef>
                <a:spcPct val="0"/>
              </a:spcBef>
            </a:pPr>
            <a:r>
              <a:rPr lang="en-US" sz="2499" spc="124">
                <a:solidFill>
                  <a:srgbClr val="5F5E5A"/>
                </a:solidFill>
                <a:latin typeface="Canva Sans"/>
                <a:ea typeface="Canva Sans"/>
                <a:cs typeface="Canva Sans"/>
                <a:sym typeface="Canva Sans"/>
              </a:rPr>
              <a:t>investissement total</a:t>
            </a:r>
          </a:p>
        </p:txBody>
      </p:sp>
      <p:sp>
        <p:nvSpPr>
          <p:cNvPr id="27" name="TextBox 27"/>
          <p:cNvSpPr txBox="1"/>
          <p:nvPr/>
        </p:nvSpPr>
        <p:spPr>
          <a:xfrm>
            <a:off x="12668784" y="7271841"/>
            <a:ext cx="4065978" cy="422275"/>
          </a:xfrm>
          <a:prstGeom prst="rect">
            <a:avLst/>
          </a:prstGeom>
        </p:spPr>
        <p:txBody>
          <a:bodyPr lIns="0" tIns="0" rIns="0" bIns="0" rtlCol="0" anchor="t">
            <a:spAutoFit/>
          </a:bodyPr>
          <a:lstStyle/>
          <a:p>
            <a:pPr algn="ctr">
              <a:lnSpc>
                <a:spcPts val="3499"/>
              </a:lnSpc>
              <a:spcBef>
                <a:spcPct val="0"/>
              </a:spcBef>
            </a:pPr>
            <a:r>
              <a:rPr lang="en-US" sz="2499" spc="124">
                <a:solidFill>
                  <a:srgbClr val="5F5E5A"/>
                </a:solidFill>
                <a:latin typeface="Canva Sans"/>
                <a:ea typeface="Canva Sans"/>
                <a:cs typeface="Canva Sans"/>
                <a:sym typeface="Canva Sans"/>
              </a:rPr>
              <a:t>solde électrique record</a:t>
            </a:r>
          </a:p>
        </p:txBody>
      </p:sp>
      <p:sp>
        <p:nvSpPr>
          <p:cNvPr id="28" name="TextBox 28"/>
          <p:cNvSpPr txBox="1"/>
          <p:nvPr/>
        </p:nvSpPr>
        <p:spPr>
          <a:xfrm>
            <a:off x="1343717" y="7827466"/>
            <a:ext cx="4485019" cy="349250"/>
          </a:xfrm>
          <a:prstGeom prst="rect">
            <a:avLst/>
          </a:prstGeom>
        </p:spPr>
        <p:txBody>
          <a:bodyPr lIns="0" tIns="0" rIns="0" bIns="0" rtlCol="0" anchor="t">
            <a:spAutoFit/>
          </a:bodyPr>
          <a:lstStyle/>
          <a:p>
            <a:pPr algn="ctr">
              <a:lnSpc>
                <a:spcPts val="2800"/>
              </a:lnSpc>
              <a:spcBef>
                <a:spcPct val="0"/>
              </a:spcBef>
            </a:pPr>
            <a:r>
              <a:rPr lang="en-US" sz="2000" i="1" spc="100">
                <a:solidFill>
                  <a:srgbClr val="737373"/>
                </a:solidFill>
                <a:latin typeface="Canva Sans Italics"/>
                <a:ea typeface="Canva Sans Italics"/>
                <a:cs typeface="Canva Sans Italics"/>
                <a:sym typeface="Canva Sans Italics"/>
              </a:rPr>
              <a:t>jusqu’à 1 GW</a:t>
            </a:r>
          </a:p>
        </p:txBody>
      </p:sp>
      <p:sp>
        <p:nvSpPr>
          <p:cNvPr id="29" name="TextBox 29"/>
          <p:cNvSpPr txBox="1"/>
          <p:nvPr/>
        </p:nvSpPr>
        <p:spPr>
          <a:xfrm>
            <a:off x="7009900" y="7725866"/>
            <a:ext cx="4485019" cy="701675"/>
          </a:xfrm>
          <a:prstGeom prst="rect">
            <a:avLst/>
          </a:prstGeom>
        </p:spPr>
        <p:txBody>
          <a:bodyPr lIns="0" tIns="0" rIns="0" bIns="0" rtlCol="0" anchor="t">
            <a:spAutoFit/>
          </a:bodyPr>
          <a:lstStyle/>
          <a:p>
            <a:pPr algn="ctr">
              <a:lnSpc>
                <a:spcPts val="2800"/>
              </a:lnSpc>
              <a:spcBef>
                <a:spcPct val="0"/>
              </a:spcBef>
            </a:pPr>
            <a:r>
              <a:rPr lang="en-US" sz="2000" i="1" spc="100">
                <a:solidFill>
                  <a:srgbClr val="737373"/>
                </a:solidFill>
                <a:latin typeface="Canva Sans Italics"/>
                <a:ea typeface="Canva Sans Italics"/>
                <a:cs typeface="Canva Sans Italics"/>
                <a:sym typeface="Canva Sans Italics"/>
              </a:rPr>
              <a:t>dont 30-50 € Mds la part émiratie</a:t>
            </a:r>
          </a:p>
        </p:txBody>
      </p:sp>
      <p:sp>
        <p:nvSpPr>
          <p:cNvPr id="30" name="TextBox 30"/>
          <p:cNvSpPr txBox="1"/>
          <p:nvPr/>
        </p:nvSpPr>
        <p:spPr>
          <a:xfrm>
            <a:off x="12568302" y="7725866"/>
            <a:ext cx="4485019" cy="701675"/>
          </a:xfrm>
          <a:prstGeom prst="rect">
            <a:avLst/>
          </a:prstGeom>
        </p:spPr>
        <p:txBody>
          <a:bodyPr lIns="0" tIns="0" rIns="0" bIns="0" rtlCol="0" anchor="t">
            <a:spAutoFit/>
          </a:bodyPr>
          <a:lstStyle/>
          <a:p>
            <a:pPr algn="ctr">
              <a:lnSpc>
                <a:spcPts val="2800"/>
              </a:lnSpc>
              <a:spcBef>
                <a:spcPct val="0"/>
              </a:spcBef>
            </a:pPr>
            <a:r>
              <a:rPr lang="en-US" sz="2000" i="1" spc="100">
                <a:solidFill>
                  <a:srgbClr val="737373"/>
                </a:solidFill>
                <a:latin typeface="Canva Sans Italics"/>
                <a:ea typeface="Canva Sans Italics"/>
                <a:cs typeface="Canva Sans Italics"/>
                <a:sym typeface="Canva Sans Italics"/>
              </a:rPr>
              <a:t>plus grand exportateur net en Europe</a:t>
            </a:r>
          </a:p>
        </p:txBody>
      </p:sp>
      <p:sp>
        <p:nvSpPr>
          <p:cNvPr id="31" name="TextBox 31"/>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32" name="TextBox 32"/>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33" name="Freeform 33"/>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29750"/>
            <a:ext cx="18504819" cy="993441"/>
            <a:chOff x="0" y="0"/>
            <a:chExt cx="4873697" cy="261647"/>
          </a:xfrm>
        </p:grpSpPr>
        <p:sp>
          <p:nvSpPr>
            <p:cNvPr id="3" name="Freeform 3"/>
            <p:cNvSpPr/>
            <p:nvPr/>
          </p:nvSpPr>
          <p:spPr>
            <a:xfrm>
              <a:off x="0" y="0"/>
              <a:ext cx="4873697" cy="261647"/>
            </a:xfrm>
            <a:custGeom>
              <a:avLst/>
              <a:gdLst/>
              <a:ahLst/>
              <a:cxnLst/>
              <a:rect l="l" t="t" r="r" b="b"/>
              <a:pathLst>
                <a:path w="4873697" h="261647">
                  <a:moveTo>
                    <a:pt x="0" y="0"/>
                  </a:moveTo>
                  <a:lnTo>
                    <a:pt x="4873697" y="0"/>
                  </a:lnTo>
                  <a:lnTo>
                    <a:pt x="4873697" y="261647"/>
                  </a:lnTo>
                  <a:lnTo>
                    <a:pt x="0" y="261647"/>
                  </a:lnTo>
                  <a:close/>
                </a:path>
              </a:pathLst>
            </a:custGeom>
            <a:solidFill>
              <a:srgbClr val="F45317"/>
            </a:solidFill>
          </p:spPr>
        </p:sp>
        <p:sp>
          <p:nvSpPr>
            <p:cNvPr id="4" name="TextBox 4"/>
            <p:cNvSpPr txBox="1"/>
            <p:nvPr/>
          </p:nvSpPr>
          <p:spPr>
            <a:xfrm>
              <a:off x="0" y="-47625"/>
              <a:ext cx="4873697" cy="309272"/>
            </a:xfrm>
            <a:prstGeom prst="rect">
              <a:avLst/>
            </a:prstGeom>
          </p:spPr>
          <p:txBody>
            <a:bodyPr lIns="50800" tIns="50800" rIns="50800" bIns="50800" rtlCol="0" anchor="ctr"/>
            <a:lstStyle/>
            <a:p>
              <a:pPr algn="ctr">
                <a:lnSpc>
                  <a:spcPts val="2800"/>
                </a:lnSpc>
              </a:pPr>
              <a:endParaRPr/>
            </a:p>
          </p:txBody>
        </p:sp>
      </p:grpSp>
      <p:sp>
        <p:nvSpPr>
          <p:cNvPr id="5" name="Freeform 5"/>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6" name="TextBox 6"/>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6/11</a:t>
            </a:r>
          </a:p>
        </p:txBody>
      </p:sp>
      <p:sp>
        <p:nvSpPr>
          <p:cNvPr id="7" name="TextBox 7"/>
          <p:cNvSpPr txBox="1"/>
          <p:nvPr/>
        </p:nvSpPr>
        <p:spPr>
          <a:xfrm>
            <a:off x="1028699" y="679450"/>
            <a:ext cx="5666183" cy="422275"/>
          </a:xfrm>
          <a:prstGeom prst="rect">
            <a:avLst/>
          </a:prstGeom>
        </p:spPr>
        <p:txBody>
          <a:bodyPr wrap="square" lIns="0" tIns="0" rIns="0" bIns="0" rtlCol="0" anchor="t">
            <a:spAutoFit/>
          </a:bodyPr>
          <a:lstStyle/>
          <a:p>
            <a:pPr algn="l">
              <a:lnSpc>
                <a:spcPts val="3499"/>
              </a:lnSpc>
              <a:spcBef>
                <a:spcPct val="0"/>
              </a:spcBef>
            </a:pPr>
            <a:r>
              <a:rPr lang="en-US" sz="2499" spc="462" dirty="0" err="1">
                <a:solidFill>
                  <a:srgbClr val="5F5E5A"/>
                </a:solidFill>
                <a:latin typeface="Canva Sans"/>
                <a:ea typeface="Canva Sans"/>
                <a:cs typeface="Canva Sans"/>
                <a:sym typeface="Canva Sans"/>
              </a:rPr>
              <a:t>II.c</a:t>
            </a:r>
            <a:r>
              <a:rPr lang="en-US" sz="2499" spc="462" dirty="0">
                <a:solidFill>
                  <a:srgbClr val="5F5E5A"/>
                </a:solidFill>
                <a:latin typeface="Canva Sans"/>
                <a:ea typeface="Canva Sans"/>
                <a:cs typeface="Canva Sans"/>
                <a:sym typeface="Canva Sans"/>
              </a:rPr>
              <a:t> CHANGER D’ÉCHELLE</a:t>
            </a:r>
          </a:p>
        </p:txBody>
      </p:sp>
      <p:sp>
        <p:nvSpPr>
          <p:cNvPr id="8" name="TextBox 8"/>
          <p:cNvSpPr txBox="1"/>
          <p:nvPr/>
        </p:nvSpPr>
        <p:spPr>
          <a:xfrm>
            <a:off x="1028700" y="939874"/>
            <a:ext cx="13906500" cy="903606"/>
          </a:xfrm>
          <a:prstGeom prst="rect">
            <a:avLst/>
          </a:prstGeom>
        </p:spPr>
        <p:txBody>
          <a:bodyPr wrap="square" lIns="0" tIns="0" rIns="0" bIns="0" rtlCol="0" anchor="t">
            <a:spAutoFit/>
          </a:bodyPr>
          <a:lstStyle/>
          <a:p>
            <a:pPr algn="l">
              <a:lnSpc>
                <a:spcPts val="7419"/>
              </a:lnSpc>
              <a:spcBef>
                <a:spcPct val="0"/>
              </a:spcBef>
            </a:pPr>
            <a:r>
              <a:rPr lang="en-US" sz="5299" b="1" dirty="0">
                <a:solidFill>
                  <a:srgbClr val="F45317"/>
                </a:solidFill>
                <a:latin typeface="Canva Sans Bold"/>
                <a:ea typeface="Canva Sans Bold"/>
                <a:cs typeface="Canva Sans Bold"/>
                <a:sym typeface="Canva Sans Bold"/>
              </a:rPr>
              <a:t>Du </a:t>
            </a:r>
            <a:r>
              <a:rPr lang="en-US" sz="5299" b="1" dirty="0" err="1">
                <a:solidFill>
                  <a:srgbClr val="F45317"/>
                </a:solidFill>
                <a:latin typeface="Canva Sans Bold"/>
                <a:ea typeface="Canva Sans Bold"/>
                <a:cs typeface="Canva Sans Bold"/>
                <a:sym typeface="Canva Sans Bold"/>
              </a:rPr>
              <a:t>cas</a:t>
            </a:r>
            <a:r>
              <a:rPr lang="en-US" sz="5299" b="1" dirty="0">
                <a:solidFill>
                  <a:srgbClr val="F45317"/>
                </a:solidFill>
                <a:latin typeface="Canva Sans Bold"/>
                <a:ea typeface="Canva Sans Bold"/>
                <a:cs typeface="Canva Sans Bold"/>
                <a:sym typeface="Canva Sans Bold"/>
              </a:rPr>
              <a:t> à la tendance : changer </a:t>
            </a:r>
            <a:r>
              <a:rPr lang="en-US" sz="5299" b="1" dirty="0" err="1">
                <a:solidFill>
                  <a:srgbClr val="F45317"/>
                </a:solidFill>
                <a:latin typeface="Canva Sans Bold"/>
                <a:ea typeface="Canva Sans Bold"/>
                <a:cs typeface="Canva Sans Bold"/>
                <a:sym typeface="Canva Sans Bold"/>
              </a:rPr>
              <a:t>d’échelle</a:t>
            </a:r>
            <a:endParaRPr lang="en-US" sz="5299" b="1" dirty="0">
              <a:solidFill>
                <a:srgbClr val="F45317"/>
              </a:solidFill>
              <a:latin typeface="Canva Sans Bold"/>
              <a:ea typeface="Canva Sans Bold"/>
              <a:cs typeface="Canva Sans Bold"/>
              <a:sym typeface="Canva Sans Bold"/>
            </a:endParaRPr>
          </a:p>
        </p:txBody>
      </p:sp>
      <p:sp>
        <p:nvSpPr>
          <p:cNvPr id="9" name="TextBox 9"/>
          <p:cNvSpPr txBox="1"/>
          <p:nvPr/>
        </p:nvSpPr>
        <p:spPr>
          <a:xfrm>
            <a:off x="1028700" y="1972112"/>
            <a:ext cx="9867900" cy="335541"/>
          </a:xfrm>
          <a:prstGeom prst="rect">
            <a:avLst/>
          </a:prstGeom>
        </p:spPr>
        <p:txBody>
          <a:bodyPr wrap="square" lIns="0" tIns="0" rIns="0" bIns="0" rtlCol="0" anchor="t">
            <a:spAutoFit/>
          </a:bodyPr>
          <a:lstStyle/>
          <a:p>
            <a:pPr algn="l">
              <a:lnSpc>
                <a:spcPts val="2800"/>
              </a:lnSpc>
              <a:spcBef>
                <a:spcPct val="0"/>
              </a:spcBef>
            </a:pPr>
            <a:r>
              <a:rPr lang="en-US" sz="2000" spc="222" dirty="0">
                <a:solidFill>
                  <a:srgbClr val="5F5E5A"/>
                </a:solidFill>
                <a:latin typeface="Canva Sans"/>
                <a:ea typeface="Canva Sans"/>
                <a:cs typeface="Canva Sans"/>
                <a:sym typeface="Canva Sans"/>
              </a:rPr>
              <a:t>Le </a:t>
            </a:r>
            <a:r>
              <a:rPr lang="en-US" sz="2000" spc="222" dirty="0" err="1">
                <a:solidFill>
                  <a:srgbClr val="5F5E5A"/>
                </a:solidFill>
                <a:latin typeface="Canva Sans"/>
                <a:ea typeface="Canva Sans"/>
                <a:cs typeface="Canva Sans"/>
                <a:sym typeface="Canva Sans"/>
              </a:rPr>
              <a:t>cas</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capte</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l’attention</a:t>
            </a:r>
            <a:r>
              <a:rPr lang="en-US" sz="2000" spc="222" dirty="0">
                <a:solidFill>
                  <a:srgbClr val="5F5E5A"/>
                </a:solidFill>
                <a:latin typeface="Canva Sans"/>
                <a:ea typeface="Canva Sans"/>
                <a:cs typeface="Canva Sans"/>
                <a:sym typeface="Canva Sans"/>
              </a:rPr>
              <a:t>, la tendance </a:t>
            </a:r>
            <a:r>
              <a:rPr lang="en-US" sz="2000" spc="222" dirty="0" err="1">
                <a:solidFill>
                  <a:srgbClr val="5F5E5A"/>
                </a:solidFill>
                <a:latin typeface="Canva Sans"/>
                <a:ea typeface="Canva Sans"/>
                <a:cs typeface="Canva Sans"/>
                <a:sym typeface="Canva Sans"/>
              </a:rPr>
              <a:t>est</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l’objet</a:t>
            </a:r>
            <a:r>
              <a:rPr lang="en-US" sz="2000" spc="222" dirty="0">
                <a:solidFill>
                  <a:srgbClr val="5F5E5A"/>
                </a:solidFill>
                <a:latin typeface="Canva Sans"/>
                <a:ea typeface="Canva Sans"/>
                <a:cs typeface="Canva Sans"/>
                <a:sym typeface="Canva Sans"/>
              </a:rPr>
              <a:t> </a:t>
            </a:r>
            <a:r>
              <a:rPr lang="en-US" sz="2000" spc="222" dirty="0" err="1">
                <a:solidFill>
                  <a:srgbClr val="5F5E5A"/>
                </a:solidFill>
                <a:latin typeface="Canva Sans"/>
                <a:ea typeface="Canva Sans"/>
                <a:cs typeface="Canva Sans"/>
                <a:sym typeface="Canva Sans"/>
              </a:rPr>
              <a:t>d’analyse</a:t>
            </a:r>
            <a:endParaRPr lang="en-US" sz="2000" spc="222" dirty="0">
              <a:solidFill>
                <a:srgbClr val="5F5E5A"/>
              </a:solidFill>
              <a:latin typeface="Canva Sans"/>
              <a:ea typeface="Canva Sans"/>
              <a:cs typeface="Canva Sans"/>
              <a:sym typeface="Canva Sans"/>
            </a:endParaRPr>
          </a:p>
        </p:txBody>
      </p:sp>
      <p:grpSp>
        <p:nvGrpSpPr>
          <p:cNvPr id="10" name="Group 10"/>
          <p:cNvGrpSpPr/>
          <p:nvPr/>
        </p:nvGrpSpPr>
        <p:grpSpPr>
          <a:xfrm>
            <a:off x="1137110" y="2736332"/>
            <a:ext cx="5115053" cy="4451984"/>
            <a:chOff x="0" y="0"/>
            <a:chExt cx="1347174" cy="1172539"/>
          </a:xfrm>
        </p:grpSpPr>
        <p:sp>
          <p:nvSpPr>
            <p:cNvPr id="11" name="Freeform 11"/>
            <p:cNvSpPr/>
            <p:nvPr/>
          </p:nvSpPr>
          <p:spPr>
            <a:xfrm>
              <a:off x="0" y="0"/>
              <a:ext cx="1347174" cy="1172539"/>
            </a:xfrm>
            <a:custGeom>
              <a:avLst/>
              <a:gdLst/>
              <a:ahLst/>
              <a:cxnLst/>
              <a:rect l="l" t="t" r="r" b="b"/>
              <a:pathLst>
                <a:path w="1347174" h="1172539">
                  <a:moveTo>
                    <a:pt x="0" y="0"/>
                  </a:moveTo>
                  <a:lnTo>
                    <a:pt x="1347174" y="0"/>
                  </a:lnTo>
                  <a:lnTo>
                    <a:pt x="1347174" y="1172539"/>
                  </a:lnTo>
                  <a:lnTo>
                    <a:pt x="0" y="1172539"/>
                  </a:lnTo>
                  <a:close/>
                </a:path>
              </a:pathLst>
            </a:custGeom>
            <a:solidFill>
              <a:srgbClr val="F8F7F2"/>
            </a:solidFill>
            <a:ln w="38100" cap="sq">
              <a:solidFill>
                <a:srgbClr val="D3D1C7"/>
              </a:solidFill>
              <a:prstDash val="solid"/>
              <a:miter/>
            </a:ln>
          </p:spPr>
        </p:sp>
        <p:sp>
          <p:nvSpPr>
            <p:cNvPr id="12" name="TextBox 12"/>
            <p:cNvSpPr txBox="1"/>
            <p:nvPr/>
          </p:nvSpPr>
          <p:spPr>
            <a:xfrm>
              <a:off x="0" y="-47625"/>
              <a:ext cx="1347174" cy="1220164"/>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6694883" y="2736332"/>
            <a:ext cx="5115053" cy="4451984"/>
            <a:chOff x="0" y="0"/>
            <a:chExt cx="1347174" cy="1172539"/>
          </a:xfrm>
        </p:grpSpPr>
        <p:sp>
          <p:nvSpPr>
            <p:cNvPr id="14" name="Freeform 14"/>
            <p:cNvSpPr/>
            <p:nvPr/>
          </p:nvSpPr>
          <p:spPr>
            <a:xfrm>
              <a:off x="0" y="0"/>
              <a:ext cx="1347174" cy="1172539"/>
            </a:xfrm>
            <a:custGeom>
              <a:avLst/>
              <a:gdLst/>
              <a:ahLst/>
              <a:cxnLst/>
              <a:rect l="l" t="t" r="r" b="b"/>
              <a:pathLst>
                <a:path w="1347174" h="1172539">
                  <a:moveTo>
                    <a:pt x="0" y="0"/>
                  </a:moveTo>
                  <a:lnTo>
                    <a:pt x="1347174" y="0"/>
                  </a:lnTo>
                  <a:lnTo>
                    <a:pt x="1347174" y="1172539"/>
                  </a:lnTo>
                  <a:lnTo>
                    <a:pt x="0" y="1172539"/>
                  </a:lnTo>
                  <a:close/>
                </a:path>
              </a:pathLst>
            </a:custGeom>
            <a:solidFill>
              <a:srgbClr val="F8F7F2"/>
            </a:solidFill>
            <a:ln w="38100" cap="sq">
              <a:solidFill>
                <a:srgbClr val="D3D1C7"/>
              </a:solidFill>
              <a:prstDash val="solid"/>
              <a:miter/>
            </a:ln>
          </p:spPr>
        </p:sp>
        <p:sp>
          <p:nvSpPr>
            <p:cNvPr id="15" name="TextBox 15"/>
            <p:cNvSpPr txBox="1"/>
            <p:nvPr/>
          </p:nvSpPr>
          <p:spPr>
            <a:xfrm>
              <a:off x="0" y="-47625"/>
              <a:ext cx="1347174" cy="1220164"/>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a:off x="12252657" y="2736332"/>
            <a:ext cx="5115053" cy="4451984"/>
            <a:chOff x="0" y="0"/>
            <a:chExt cx="1347174" cy="1172539"/>
          </a:xfrm>
        </p:grpSpPr>
        <p:sp>
          <p:nvSpPr>
            <p:cNvPr id="17" name="Freeform 17"/>
            <p:cNvSpPr/>
            <p:nvPr/>
          </p:nvSpPr>
          <p:spPr>
            <a:xfrm>
              <a:off x="0" y="0"/>
              <a:ext cx="1347174" cy="1172539"/>
            </a:xfrm>
            <a:custGeom>
              <a:avLst/>
              <a:gdLst/>
              <a:ahLst/>
              <a:cxnLst/>
              <a:rect l="l" t="t" r="r" b="b"/>
              <a:pathLst>
                <a:path w="1347174" h="1172539">
                  <a:moveTo>
                    <a:pt x="0" y="0"/>
                  </a:moveTo>
                  <a:lnTo>
                    <a:pt x="1347174" y="0"/>
                  </a:lnTo>
                  <a:lnTo>
                    <a:pt x="1347174" y="1172539"/>
                  </a:lnTo>
                  <a:lnTo>
                    <a:pt x="0" y="1172539"/>
                  </a:lnTo>
                  <a:close/>
                </a:path>
              </a:pathLst>
            </a:custGeom>
            <a:solidFill>
              <a:srgbClr val="F8F7F2"/>
            </a:solidFill>
            <a:ln w="38100" cap="sq">
              <a:solidFill>
                <a:srgbClr val="D3D1C7"/>
              </a:solidFill>
              <a:prstDash val="solid"/>
              <a:miter/>
            </a:ln>
          </p:spPr>
        </p:sp>
        <p:sp>
          <p:nvSpPr>
            <p:cNvPr id="18" name="TextBox 18"/>
            <p:cNvSpPr txBox="1"/>
            <p:nvPr/>
          </p:nvSpPr>
          <p:spPr>
            <a:xfrm>
              <a:off x="0" y="-47625"/>
              <a:ext cx="1347174" cy="1220164"/>
            </a:xfrm>
            <a:prstGeom prst="rect">
              <a:avLst/>
            </a:prstGeom>
          </p:spPr>
          <p:txBody>
            <a:bodyPr lIns="50800" tIns="50800" rIns="50800" bIns="50800" rtlCol="0" anchor="ctr"/>
            <a:lstStyle/>
            <a:p>
              <a:pPr algn="ctr">
                <a:lnSpc>
                  <a:spcPts val="2800"/>
                </a:lnSpc>
              </a:pPr>
              <a:endParaRPr/>
            </a:p>
          </p:txBody>
        </p:sp>
      </p:grpSp>
      <p:sp>
        <p:nvSpPr>
          <p:cNvPr id="19" name="TextBox 19"/>
          <p:cNvSpPr txBox="1"/>
          <p:nvPr/>
        </p:nvSpPr>
        <p:spPr>
          <a:xfrm>
            <a:off x="1356429" y="3378637"/>
            <a:ext cx="4842441" cy="464820"/>
          </a:xfrm>
          <a:prstGeom prst="rect">
            <a:avLst/>
          </a:prstGeom>
        </p:spPr>
        <p:txBody>
          <a:bodyPr lIns="0" tIns="0" rIns="0" bIns="0" rtlCol="0" anchor="t">
            <a:spAutoFit/>
          </a:bodyPr>
          <a:lstStyle/>
          <a:p>
            <a:pPr algn="just">
              <a:lnSpc>
                <a:spcPts val="3779"/>
              </a:lnSpc>
              <a:spcBef>
                <a:spcPct val="0"/>
              </a:spcBef>
            </a:pPr>
            <a:r>
              <a:rPr lang="en-US" sz="2699" b="1" spc="-64">
                <a:solidFill>
                  <a:srgbClr val="000000"/>
                </a:solidFill>
                <a:latin typeface="Canva Sans Bold"/>
                <a:ea typeface="Canva Sans Bold"/>
                <a:cs typeface="Canva Sans Bold"/>
                <a:sym typeface="Canva Sans Bold"/>
              </a:rPr>
              <a:t>DataOne à Eybens</a:t>
            </a:r>
          </a:p>
        </p:txBody>
      </p:sp>
      <p:sp>
        <p:nvSpPr>
          <p:cNvPr id="20" name="TextBox 20"/>
          <p:cNvSpPr txBox="1"/>
          <p:nvPr/>
        </p:nvSpPr>
        <p:spPr>
          <a:xfrm>
            <a:off x="6906934" y="3378637"/>
            <a:ext cx="4245780" cy="464820"/>
          </a:xfrm>
          <a:prstGeom prst="rect">
            <a:avLst/>
          </a:prstGeom>
        </p:spPr>
        <p:txBody>
          <a:bodyPr lIns="0" tIns="0" rIns="0" bIns="0" rtlCol="0" anchor="t">
            <a:spAutoFit/>
          </a:bodyPr>
          <a:lstStyle/>
          <a:p>
            <a:pPr algn="just">
              <a:lnSpc>
                <a:spcPts val="3779"/>
              </a:lnSpc>
              <a:spcBef>
                <a:spcPct val="0"/>
              </a:spcBef>
            </a:pPr>
            <a:r>
              <a:rPr lang="en-US" sz="2699" b="1" spc="-64">
                <a:solidFill>
                  <a:srgbClr val="000000"/>
                </a:solidFill>
                <a:latin typeface="Canva Sans Bold"/>
                <a:ea typeface="Canva Sans Bold"/>
                <a:cs typeface="Canva Sans Bold"/>
                <a:sym typeface="Canva Sans Bold"/>
              </a:rPr>
              <a:t>La stratégie nationale IA</a:t>
            </a:r>
          </a:p>
        </p:txBody>
      </p:sp>
      <p:sp>
        <p:nvSpPr>
          <p:cNvPr id="21" name="TextBox 21"/>
          <p:cNvSpPr txBox="1"/>
          <p:nvPr/>
        </p:nvSpPr>
        <p:spPr>
          <a:xfrm>
            <a:off x="12467161" y="3378637"/>
            <a:ext cx="3579986" cy="941070"/>
          </a:xfrm>
          <a:prstGeom prst="rect">
            <a:avLst/>
          </a:prstGeom>
        </p:spPr>
        <p:txBody>
          <a:bodyPr lIns="0" tIns="0" rIns="0" bIns="0" rtlCol="0" anchor="t">
            <a:spAutoFit/>
          </a:bodyPr>
          <a:lstStyle/>
          <a:p>
            <a:pPr algn="l">
              <a:lnSpc>
                <a:spcPts val="3779"/>
              </a:lnSpc>
              <a:spcBef>
                <a:spcPct val="0"/>
              </a:spcBef>
            </a:pPr>
            <a:r>
              <a:rPr lang="en-US" sz="2699" b="1" spc="-64">
                <a:solidFill>
                  <a:srgbClr val="000000"/>
                </a:solidFill>
                <a:latin typeface="Canva Sans Bold"/>
                <a:ea typeface="Canva Sans Bold"/>
                <a:cs typeface="Canva Sans Bold"/>
                <a:sym typeface="Canva Sans Bold"/>
              </a:rPr>
              <a:t>Le système électrique européen</a:t>
            </a:r>
          </a:p>
        </p:txBody>
      </p:sp>
      <p:sp>
        <p:nvSpPr>
          <p:cNvPr id="22" name="TextBox 22"/>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23" name="TextBox 23"/>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24" name="TextBox 24"/>
          <p:cNvSpPr txBox="1"/>
          <p:nvPr/>
        </p:nvSpPr>
        <p:spPr>
          <a:xfrm>
            <a:off x="1334827" y="2889454"/>
            <a:ext cx="4842441" cy="372745"/>
          </a:xfrm>
          <a:prstGeom prst="rect">
            <a:avLst/>
          </a:prstGeom>
        </p:spPr>
        <p:txBody>
          <a:bodyPr lIns="0" tIns="0" rIns="0" bIns="0" rtlCol="0" anchor="t">
            <a:spAutoFit/>
          </a:bodyPr>
          <a:lstStyle/>
          <a:p>
            <a:pPr algn="just">
              <a:lnSpc>
                <a:spcPts val="3079"/>
              </a:lnSpc>
              <a:spcBef>
                <a:spcPct val="0"/>
              </a:spcBef>
            </a:pPr>
            <a:r>
              <a:rPr lang="en-US" sz="2199" spc="406">
                <a:solidFill>
                  <a:srgbClr val="D44728"/>
                </a:solidFill>
                <a:latin typeface="Canva Sans"/>
                <a:ea typeface="Canva Sans"/>
                <a:cs typeface="Canva Sans"/>
                <a:sym typeface="Canva Sans"/>
              </a:rPr>
              <a:t>ÉCHELLE 1 - LE SITE</a:t>
            </a:r>
          </a:p>
        </p:txBody>
      </p:sp>
      <p:sp>
        <p:nvSpPr>
          <p:cNvPr id="25" name="TextBox 25"/>
          <p:cNvSpPr txBox="1"/>
          <p:nvPr/>
        </p:nvSpPr>
        <p:spPr>
          <a:xfrm>
            <a:off x="6906934" y="2889454"/>
            <a:ext cx="4842441" cy="372745"/>
          </a:xfrm>
          <a:prstGeom prst="rect">
            <a:avLst/>
          </a:prstGeom>
        </p:spPr>
        <p:txBody>
          <a:bodyPr lIns="0" tIns="0" rIns="0" bIns="0" rtlCol="0" anchor="t">
            <a:spAutoFit/>
          </a:bodyPr>
          <a:lstStyle/>
          <a:p>
            <a:pPr algn="just">
              <a:lnSpc>
                <a:spcPts val="3079"/>
              </a:lnSpc>
              <a:spcBef>
                <a:spcPct val="0"/>
              </a:spcBef>
            </a:pPr>
            <a:r>
              <a:rPr lang="en-US" sz="2199" spc="406">
                <a:solidFill>
                  <a:srgbClr val="D44728"/>
                </a:solidFill>
                <a:latin typeface="Canva Sans"/>
                <a:ea typeface="Canva Sans"/>
                <a:cs typeface="Canva Sans"/>
                <a:sym typeface="Canva Sans"/>
              </a:rPr>
              <a:t>ÉCHELLE 2 - LE PAYS</a:t>
            </a:r>
          </a:p>
        </p:txBody>
      </p:sp>
      <p:sp>
        <p:nvSpPr>
          <p:cNvPr id="26" name="TextBox 26"/>
          <p:cNvSpPr txBox="1"/>
          <p:nvPr/>
        </p:nvSpPr>
        <p:spPr>
          <a:xfrm>
            <a:off x="12467161" y="2889454"/>
            <a:ext cx="4842441" cy="372745"/>
          </a:xfrm>
          <a:prstGeom prst="rect">
            <a:avLst/>
          </a:prstGeom>
        </p:spPr>
        <p:txBody>
          <a:bodyPr lIns="0" tIns="0" rIns="0" bIns="0" rtlCol="0" anchor="t">
            <a:spAutoFit/>
          </a:bodyPr>
          <a:lstStyle/>
          <a:p>
            <a:pPr algn="just">
              <a:lnSpc>
                <a:spcPts val="3079"/>
              </a:lnSpc>
              <a:spcBef>
                <a:spcPct val="0"/>
              </a:spcBef>
            </a:pPr>
            <a:r>
              <a:rPr lang="en-US" sz="2199" spc="406">
                <a:solidFill>
                  <a:srgbClr val="D44728"/>
                </a:solidFill>
                <a:latin typeface="Canva Sans"/>
                <a:ea typeface="Canva Sans"/>
                <a:cs typeface="Canva Sans"/>
                <a:sym typeface="Canva Sans"/>
              </a:rPr>
              <a:t>ÉCHELLE 3 - LE SYSTÈME</a:t>
            </a:r>
          </a:p>
        </p:txBody>
      </p:sp>
      <p:sp>
        <p:nvSpPr>
          <p:cNvPr id="27" name="TextBox 27"/>
          <p:cNvSpPr txBox="1"/>
          <p:nvPr/>
        </p:nvSpPr>
        <p:spPr>
          <a:xfrm>
            <a:off x="1334827" y="4475402"/>
            <a:ext cx="4842441" cy="1758950"/>
          </a:xfrm>
          <a:prstGeom prst="rect">
            <a:avLst/>
          </a:prstGeom>
        </p:spPr>
        <p:txBody>
          <a:bodyPr lIns="0" tIns="0" rIns="0" bIns="0" rtlCol="0" anchor="t">
            <a:spAutoFit/>
          </a:bodyPr>
          <a:lstStyle/>
          <a:p>
            <a:pPr marL="431801" lvl="1" indent="-215900" algn="l">
              <a:lnSpc>
                <a:spcPts val="2800"/>
              </a:lnSpc>
              <a:buFont typeface="Arial"/>
              <a:buChar char="•"/>
            </a:pPr>
            <a:r>
              <a:rPr lang="en-US" sz="2000" spc="100">
                <a:solidFill>
                  <a:srgbClr val="5F5E5A"/>
                </a:solidFill>
                <a:latin typeface="Canva Sans"/>
                <a:ea typeface="Canva Sans"/>
                <a:cs typeface="Canva Sans"/>
                <a:sym typeface="Canva Sans"/>
              </a:rPr>
              <a:t>200 MW annoncés (1 GW initialement)</a:t>
            </a:r>
          </a:p>
          <a:p>
            <a:pPr marL="431801" lvl="1" indent="-215900" algn="l">
              <a:lnSpc>
                <a:spcPts val="2800"/>
              </a:lnSpc>
              <a:buFont typeface="Arial"/>
              <a:buChar char="•"/>
            </a:pPr>
            <a:r>
              <a:rPr lang="en-US" sz="2000" spc="100">
                <a:solidFill>
                  <a:srgbClr val="5F5E5A"/>
                </a:solidFill>
                <a:latin typeface="Canva Sans"/>
                <a:ea typeface="Canva Sans"/>
                <a:cs typeface="Canva Sans"/>
                <a:sym typeface="Canva Sans"/>
              </a:rPr>
              <a:t>~ 1,75 TWh/an à pleine charge</a:t>
            </a:r>
          </a:p>
          <a:p>
            <a:pPr marL="431801" lvl="1" indent="-215900" algn="l">
              <a:lnSpc>
                <a:spcPts val="2800"/>
              </a:lnSpc>
              <a:spcBef>
                <a:spcPct val="0"/>
              </a:spcBef>
              <a:buFont typeface="Arial"/>
              <a:buChar char="•"/>
            </a:pPr>
            <a:r>
              <a:rPr lang="en-US" sz="2000" spc="100">
                <a:solidFill>
                  <a:srgbClr val="5F5E5A"/>
                </a:solidFill>
                <a:latin typeface="Canva Sans"/>
                <a:ea typeface="Canva Sans"/>
                <a:cs typeface="Canva Sans"/>
                <a:sym typeface="Canva Sans"/>
              </a:rPr>
              <a:t>~ 0,3 % de la production française</a:t>
            </a:r>
          </a:p>
        </p:txBody>
      </p:sp>
      <p:sp>
        <p:nvSpPr>
          <p:cNvPr id="28" name="TextBox 28"/>
          <p:cNvSpPr txBox="1"/>
          <p:nvPr/>
        </p:nvSpPr>
        <p:spPr>
          <a:xfrm>
            <a:off x="1776755" y="6399212"/>
            <a:ext cx="3835762" cy="349250"/>
          </a:xfrm>
          <a:prstGeom prst="rect">
            <a:avLst/>
          </a:prstGeom>
        </p:spPr>
        <p:txBody>
          <a:bodyPr lIns="0" tIns="0" rIns="0" bIns="0" rtlCol="0" anchor="t">
            <a:spAutoFit/>
          </a:bodyPr>
          <a:lstStyle/>
          <a:p>
            <a:pPr algn="ctr">
              <a:lnSpc>
                <a:spcPts val="2800"/>
              </a:lnSpc>
              <a:spcBef>
                <a:spcPct val="0"/>
              </a:spcBef>
            </a:pPr>
            <a:r>
              <a:rPr lang="en-US" sz="2000" b="1" spc="100">
                <a:solidFill>
                  <a:srgbClr val="D44728"/>
                </a:solidFill>
                <a:latin typeface="Canva Sans Bold"/>
                <a:ea typeface="Canva Sans Bold"/>
                <a:cs typeface="Canva Sans Bold"/>
                <a:sym typeface="Canva Sans Bold"/>
              </a:rPr>
              <a:t>« Absorbable isolément »</a:t>
            </a:r>
          </a:p>
        </p:txBody>
      </p:sp>
      <p:sp>
        <p:nvSpPr>
          <p:cNvPr id="29" name="TextBox 29"/>
          <p:cNvSpPr txBox="1"/>
          <p:nvPr/>
        </p:nvSpPr>
        <p:spPr>
          <a:xfrm>
            <a:off x="6906934" y="4443532"/>
            <a:ext cx="4842441" cy="1758950"/>
          </a:xfrm>
          <a:prstGeom prst="rect">
            <a:avLst/>
          </a:prstGeom>
        </p:spPr>
        <p:txBody>
          <a:bodyPr lIns="0" tIns="0" rIns="0" bIns="0" rtlCol="0" anchor="t">
            <a:spAutoFit/>
          </a:bodyPr>
          <a:lstStyle/>
          <a:p>
            <a:pPr marL="431801" lvl="1" indent="-215900" algn="l">
              <a:lnSpc>
                <a:spcPts val="2800"/>
              </a:lnSpc>
              <a:buFont typeface="Arial"/>
              <a:buChar char="•"/>
            </a:pPr>
            <a:r>
              <a:rPr lang="en-US" sz="2000" spc="100">
                <a:solidFill>
                  <a:srgbClr val="5F5E5A"/>
                </a:solidFill>
                <a:latin typeface="Canva Sans"/>
                <a:ea typeface="Canva Sans"/>
                <a:cs typeface="Canva Sans"/>
                <a:sym typeface="Canva Sans"/>
              </a:rPr>
              <a:t>35 sites « clé en main »</a:t>
            </a:r>
          </a:p>
          <a:p>
            <a:pPr marL="431801" lvl="1" indent="-215900" algn="l">
              <a:lnSpc>
                <a:spcPts val="2800"/>
              </a:lnSpc>
              <a:buFont typeface="Arial"/>
              <a:buChar char="•"/>
            </a:pPr>
            <a:r>
              <a:rPr lang="en-US" sz="2000" spc="100">
                <a:solidFill>
                  <a:srgbClr val="5F5E5A"/>
                </a:solidFill>
                <a:latin typeface="Canva Sans"/>
                <a:ea typeface="Canva Sans"/>
                <a:cs typeface="Canva Sans"/>
                <a:sym typeface="Canva Sans"/>
              </a:rPr>
              <a:t>&gt; 109 Mds € d’investissements annoncés</a:t>
            </a:r>
          </a:p>
          <a:p>
            <a:pPr marL="431801" lvl="1" indent="-215900" algn="l">
              <a:lnSpc>
                <a:spcPts val="2800"/>
              </a:lnSpc>
              <a:spcBef>
                <a:spcPct val="0"/>
              </a:spcBef>
              <a:buFont typeface="Arial"/>
              <a:buChar char="•"/>
            </a:pPr>
            <a:r>
              <a:rPr lang="en-US" sz="2000" spc="100">
                <a:solidFill>
                  <a:srgbClr val="5F5E5A"/>
                </a:solidFill>
                <a:latin typeface="Canva Sans"/>
                <a:ea typeface="Canva Sans"/>
                <a:cs typeface="Canva Sans"/>
                <a:sym typeface="Canva Sans"/>
              </a:rPr>
              <a:t>Potentiel : des dizaines de TWh/an</a:t>
            </a:r>
          </a:p>
        </p:txBody>
      </p:sp>
      <p:sp>
        <p:nvSpPr>
          <p:cNvPr id="30" name="TextBox 30"/>
          <p:cNvSpPr txBox="1"/>
          <p:nvPr/>
        </p:nvSpPr>
        <p:spPr>
          <a:xfrm>
            <a:off x="7150739" y="6399212"/>
            <a:ext cx="4354831" cy="349250"/>
          </a:xfrm>
          <a:prstGeom prst="rect">
            <a:avLst/>
          </a:prstGeom>
        </p:spPr>
        <p:txBody>
          <a:bodyPr lIns="0" tIns="0" rIns="0" bIns="0" rtlCol="0" anchor="t">
            <a:spAutoFit/>
          </a:bodyPr>
          <a:lstStyle/>
          <a:p>
            <a:pPr algn="ctr">
              <a:lnSpc>
                <a:spcPts val="2800"/>
              </a:lnSpc>
              <a:spcBef>
                <a:spcPct val="0"/>
              </a:spcBef>
            </a:pPr>
            <a:r>
              <a:rPr lang="en-US" sz="2000" b="1" spc="100">
                <a:solidFill>
                  <a:srgbClr val="D44728"/>
                </a:solidFill>
                <a:latin typeface="Canva Sans Bold"/>
                <a:ea typeface="Canva Sans Bold"/>
                <a:cs typeface="Canva Sans Bold"/>
                <a:sym typeface="Canva Sans Bold"/>
              </a:rPr>
              <a:t>« Une dynamique, plus un cas »</a:t>
            </a:r>
          </a:p>
        </p:txBody>
      </p:sp>
      <p:sp>
        <p:nvSpPr>
          <p:cNvPr id="31" name="TextBox 31"/>
          <p:cNvSpPr txBox="1"/>
          <p:nvPr/>
        </p:nvSpPr>
        <p:spPr>
          <a:xfrm>
            <a:off x="12467161" y="4475402"/>
            <a:ext cx="4842441" cy="1406525"/>
          </a:xfrm>
          <a:prstGeom prst="rect">
            <a:avLst/>
          </a:prstGeom>
        </p:spPr>
        <p:txBody>
          <a:bodyPr lIns="0" tIns="0" rIns="0" bIns="0" rtlCol="0" anchor="t">
            <a:spAutoFit/>
          </a:bodyPr>
          <a:lstStyle/>
          <a:p>
            <a:pPr marL="431801" lvl="1" indent="-215900" algn="l">
              <a:lnSpc>
                <a:spcPts val="2800"/>
              </a:lnSpc>
              <a:buFont typeface="Arial"/>
              <a:buChar char="•"/>
            </a:pPr>
            <a:r>
              <a:rPr lang="en-US" sz="2000" spc="100">
                <a:solidFill>
                  <a:srgbClr val="5F5E5A"/>
                </a:solidFill>
                <a:latin typeface="Canva Sans"/>
                <a:ea typeface="Canva Sans"/>
                <a:cs typeface="Canva Sans"/>
                <a:sym typeface="Canva Sans"/>
              </a:rPr>
              <a:t>Solde exportateur record</a:t>
            </a:r>
          </a:p>
          <a:p>
            <a:pPr marL="431801" lvl="1" indent="-215900" algn="l">
              <a:lnSpc>
                <a:spcPts val="2800"/>
              </a:lnSpc>
              <a:buFont typeface="Arial"/>
              <a:buChar char="•"/>
            </a:pPr>
            <a:r>
              <a:rPr lang="en-US" sz="2000" spc="100">
                <a:solidFill>
                  <a:srgbClr val="5F5E5A"/>
                </a:solidFill>
                <a:latin typeface="Canva Sans"/>
                <a:ea typeface="Canva Sans"/>
                <a:cs typeface="Canva Sans"/>
                <a:sym typeface="Canva Sans"/>
              </a:rPr>
              <a:t>Interconnexions, mix, intensité carbone </a:t>
            </a:r>
          </a:p>
          <a:p>
            <a:pPr marL="431801" lvl="1" indent="-215900" algn="l">
              <a:lnSpc>
                <a:spcPts val="2800"/>
              </a:lnSpc>
              <a:spcBef>
                <a:spcPct val="0"/>
              </a:spcBef>
              <a:buFont typeface="Arial"/>
              <a:buChar char="•"/>
            </a:pPr>
            <a:r>
              <a:rPr lang="en-US" sz="2000" spc="100">
                <a:solidFill>
                  <a:srgbClr val="5F5E5A"/>
                </a:solidFill>
                <a:latin typeface="Canva Sans"/>
                <a:ea typeface="Canva Sans"/>
                <a:cs typeface="Canva Sans"/>
                <a:sym typeface="Canva Sans"/>
              </a:rPr>
              <a:t>Concentration : hubs FLAP-D</a:t>
            </a:r>
          </a:p>
        </p:txBody>
      </p:sp>
      <p:sp>
        <p:nvSpPr>
          <p:cNvPr id="32" name="TextBox 32"/>
          <p:cNvSpPr txBox="1"/>
          <p:nvPr/>
        </p:nvSpPr>
        <p:spPr>
          <a:xfrm>
            <a:off x="12632768" y="6399212"/>
            <a:ext cx="4354831" cy="349250"/>
          </a:xfrm>
          <a:prstGeom prst="rect">
            <a:avLst/>
          </a:prstGeom>
        </p:spPr>
        <p:txBody>
          <a:bodyPr lIns="0" tIns="0" rIns="0" bIns="0" rtlCol="0" anchor="t">
            <a:spAutoFit/>
          </a:bodyPr>
          <a:lstStyle/>
          <a:p>
            <a:pPr algn="ctr">
              <a:lnSpc>
                <a:spcPts val="2800"/>
              </a:lnSpc>
              <a:spcBef>
                <a:spcPct val="0"/>
              </a:spcBef>
            </a:pPr>
            <a:r>
              <a:rPr lang="en-US" sz="2000" b="1" spc="100">
                <a:solidFill>
                  <a:srgbClr val="D44728"/>
                </a:solidFill>
                <a:latin typeface="Canva Sans Bold"/>
                <a:ea typeface="Canva Sans Bold"/>
                <a:cs typeface="Canva Sans Bold"/>
                <a:sym typeface="Canva Sans Bold"/>
              </a:rPr>
              <a:t>« Là où se joue la tendance »</a:t>
            </a:r>
          </a:p>
        </p:txBody>
      </p:sp>
      <p:sp>
        <p:nvSpPr>
          <p:cNvPr id="33" name="AutoShape 33"/>
          <p:cNvSpPr/>
          <p:nvPr/>
        </p:nvSpPr>
        <p:spPr>
          <a:xfrm>
            <a:off x="6252163" y="4962324"/>
            <a:ext cx="442720" cy="0"/>
          </a:xfrm>
          <a:prstGeom prst="line">
            <a:avLst/>
          </a:prstGeom>
          <a:ln w="66675" cap="flat">
            <a:solidFill>
              <a:srgbClr val="D44728"/>
            </a:solidFill>
            <a:prstDash val="solid"/>
            <a:headEnd type="none" w="sm" len="sm"/>
            <a:tailEnd type="triangle" w="lg" len="med"/>
          </a:ln>
        </p:spPr>
      </p:sp>
      <p:sp>
        <p:nvSpPr>
          <p:cNvPr id="34" name="AutoShape 34"/>
          <p:cNvSpPr/>
          <p:nvPr/>
        </p:nvSpPr>
        <p:spPr>
          <a:xfrm>
            <a:off x="11809936" y="4995662"/>
            <a:ext cx="442720" cy="0"/>
          </a:xfrm>
          <a:prstGeom prst="line">
            <a:avLst/>
          </a:prstGeom>
          <a:ln w="66675" cap="flat">
            <a:solidFill>
              <a:srgbClr val="D44728"/>
            </a:solidFill>
            <a:prstDash val="solid"/>
            <a:headEnd type="none" w="sm" len="sm"/>
            <a:tailEnd type="triangle" w="lg" len="med"/>
          </a:ln>
        </p:spPr>
      </p:sp>
      <p:sp>
        <p:nvSpPr>
          <p:cNvPr id="35" name="TextBox 35"/>
          <p:cNvSpPr txBox="1"/>
          <p:nvPr/>
        </p:nvSpPr>
        <p:spPr>
          <a:xfrm>
            <a:off x="3581923" y="7759817"/>
            <a:ext cx="11124155" cy="662941"/>
          </a:xfrm>
          <a:prstGeom prst="rect">
            <a:avLst/>
          </a:prstGeom>
        </p:spPr>
        <p:txBody>
          <a:bodyPr lIns="0" tIns="0" rIns="0" bIns="0" rtlCol="0" anchor="t">
            <a:spAutoFit/>
          </a:bodyPr>
          <a:lstStyle/>
          <a:p>
            <a:pPr algn="ctr">
              <a:lnSpc>
                <a:spcPts val="5459"/>
              </a:lnSpc>
              <a:spcBef>
                <a:spcPct val="0"/>
              </a:spcBef>
            </a:pPr>
            <a:r>
              <a:rPr lang="en-US" sz="3899" b="1" i="1" spc="194">
                <a:solidFill>
                  <a:srgbClr val="363570"/>
                </a:solidFill>
                <a:latin typeface="Canva Sans Bold Italics"/>
                <a:ea typeface="Canva Sans Bold Italics"/>
                <a:cs typeface="Canva Sans Bold Italics"/>
                <a:sym typeface="Canva Sans Bold Italics"/>
              </a:rPr>
              <a:t>Le cas illustre, la tendance interroge</a:t>
            </a:r>
          </a:p>
        </p:txBody>
      </p:sp>
      <p:sp>
        <p:nvSpPr>
          <p:cNvPr id="36" name="Freeform 36"/>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5339439" y="5892843"/>
            <a:ext cx="45719" cy="741419"/>
          </a:xfrm>
          <a:custGeom>
            <a:avLst/>
            <a:gdLst/>
            <a:ahLst/>
            <a:cxnLst/>
            <a:rect l="l" t="t" r="r" b="b"/>
            <a:pathLst>
              <a:path w="1258" h="342541">
                <a:moveTo>
                  <a:pt x="1258" y="0"/>
                </a:moveTo>
                <a:lnTo>
                  <a:pt x="1258" y="170642"/>
                </a:lnTo>
                <a:cubicBezTo>
                  <a:pt x="1258" y="170809"/>
                  <a:pt x="1191" y="170969"/>
                  <a:pt x="1074" y="171087"/>
                </a:cubicBezTo>
                <a:cubicBezTo>
                  <a:pt x="956" y="171205"/>
                  <a:pt x="796" y="171271"/>
                  <a:pt x="629" y="171271"/>
                </a:cubicBezTo>
                <a:lnTo>
                  <a:pt x="629" y="171271"/>
                </a:lnTo>
                <a:cubicBezTo>
                  <a:pt x="462" y="171271"/>
                  <a:pt x="302" y="171337"/>
                  <a:pt x="184" y="171455"/>
                </a:cubicBezTo>
                <a:cubicBezTo>
                  <a:pt x="66" y="171573"/>
                  <a:pt x="0" y="171733"/>
                  <a:pt x="0" y="171900"/>
                </a:cubicBezTo>
                <a:lnTo>
                  <a:pt x="0" y="342541"/>
                </a:lnTo>
              </a:path>
            </a:pathLst>
          </a:custGeom>
          <a:ln w="28575" cap="flat">
            <a:solidFill>
              <a:srgbClr val="000000"/>
            </a:solidFill>
            <a:prstDash val="solid"/>
            <a:headEnd type="none" w="sm" len="sm"/>
            <a:tailEnd type="none" w="sm" len="sm"/>
          </a:ln>
        </p:spPr>
      </p:sp>
      <p:sp>
        <p:nvSpPr>
          <p:cNvPr id="40" name="Freeform 40"/>
          <p:cNvSpPr/>
          <p:nvPr/>
        </p:nvSpPr>
        <p:spPr>
          <a:xfrm>
            <a:off x="5383899" y="7237302"/>
            <a:ext cx="45719" cy="316536"/>
          </a:xfrm>
          <a:custGeom>
            <a:avLst/>
            <a:gdLst/>
            <a:ahLst/>
            <a:cxnLst/>
            <a:rect l="l" t="t" r="r" b="b"/>
            <a:pathLst>
              <a:path w="1258" h="146906">
                <a:moveTo>
                  <a:pt x="0" y="0"/>
                </a:moveTo>
                <a:lnTo>
                  <a:pt x="0" y="72825"/>
                </a:lnTo>
                <a:cubicBezTo>
                  <a:pt x="0" y="73172"/>
                  <a:pt x="281" y="73453"/>
                  <a:pt x="629" y="73453"/>
                </a:cubicBezTo>
                <a:lnTo>
                  <a:pt x="629" y="73453"/>
                </a:lnTo>
                <a:cubicBezTo>
                  <a:pt x="976" y="73453"/>
                  <a:pt x="1258" y="73735"/>
                  <a:pt x="1258" y="74082"/>
                </a:cubicBezTo>
                <a:lnTo>
                  <a:pt x="1258" y="146906"/>
                </a:lnTo>
              </a:path>
            </a:pathLst>
          </a:custGeom>
          <a:ln w="28575" cap="flat">
            <a:solidFill>
              <a:srgbClr val="000000"/>
            </a:solidFill>
            <a:prstDash val="solid"/>
            <a:headEnd type="none" w="sm" len="sm"/>
            <a:tailEnd type="none" w="sm" len="sm"/>
          </a:ln>
        </p:spPr>
      </p:sp>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569865" cy="993441"/>
            <a:chOff x="0" y="0"/>
            <a:chExt cx="4890829" cy="261647"/>
          </a:xfrm>
        </p:grpSpPr>
        <p:sp>
          <p:nvSpPr>
            <p:cNvPr id="8" name="Freeform 8"/>
            <p:cNvSpPr/>
            <p:nvPr/>
          </p:nvSpPr>
          <p:spPr>
            <a:xfrm>
              <a:off x="0" y="0"/>
              <a:ext cx="4890829" cy="261647"/>
            </a:xfrm>
            <a:custGeom>
              <a:avLst/>
              <a:gdLst/>
              <a:ahLst/>
              <a:cxnLst/>
              <a:rect l="l" t="t" r="r" b="b"/>
              <a:pathLst>
                <a:path w="4890829" h="261647">
                  <a:moveTo>
                    <a:pt x="0" y="0"/>
                  </a:moveTo>
                  <a:lnTo>
                    <a:pt x="4890829" y="0"/>
                  </a:lnTo>
                  <a:lnTo>
                    <a:pt x="4890829" y="261647"/>
                  </a:lnTo>
                  <a:lnTo>
                    <a:pt x="0" y="261647"/>
                  </a:lnTo>
                  <a:close/>
                </a:path>
              </a:pathLst>
            </a:custGeom>
            <a:solidFill>
              <a:srgbClr val="F45317"/>
            </a:solidFill>
          </p:spPr>
        </p:sp>
        <p:sp>
          <p:nvSpPr>
            <p:cNvPr id="9" name="TextBox 9"/>
            <p:cNvSpPr txBox="1"/>
            <p:nvPr/>
          </p:nvSpPr>
          <p:spPr>
            <a:xfrm>
              <a:off x="0" y="-47625"/>
              <a:ext cx="4890829"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grpSp>
        <p:nvGrpSpPr>
          <p:cNvPr id="11" name="Group 11"/>
          <p:cNvGrpSpPr/>
          <p:nvPr/>
        </p:nvGrpSpPr>
        <p:grpSpPr>
          <a:xfrm>
            <a:off x="1028700" y="1967306"/>
            <a:ext cx="16230600" cy="1859210"/>
            <a:chOff x="0" y="0"/>
            <a:chExt cx="4274726" cy="489668"/>
          </a:xfrm>
        </p:grpSpPr>
        <p:sp>
          <p:nvSpPr>
            <p:cNvPr id="12" name="Freeform 12"/>
            <p:cNvSpPr/>
            <p:nvPr/>
          </p:nvSpPr>
          <p:spPr>
            <a:xfrm>
              <a:off x="0" y="0"/>
              <a:ext cx="4274726" cy="489669"/>
            </a:xfrm>
            <a:custGeom>
              <a:avLst/>
              <a:gdLst/>
              <a:ahLst/>
              <a:cxnLst/>
              <a:rect l="l" t="t" r="r" b="b"/>
              <a:pathLst>
                <a:path w="4274726" h="489669">
                  <a:moveTo>
                    <a:pt x="0" y="0"/>
                  </a:moveTo>
                  <a:lnTo>
                    <a:pt x="4274726" y="0"/>
                  </a:lnTo>
                  <a:lnTo>
                    <a:pt x="4274726" y="489669"/>
                  </a:lnTo>
                  <a:lnTo>
                    <a:pt x="0" y="489669"/>
                  </a:lnTo>
                  <a:close/>
                </a:path>
              </a:pathLst>
            </a:custGeom>
            <a:solidFill>
              <a:srgbClr val="E6F1FB"/>
            </a:solidFill>
            <a:ln w="38100" cap="sq">
              <a:solidFill>
                <a:srgbClr val="185FA5"/>
              </a:solidFill>
              <a:prstDash val="solid"/>
              <a:miter/>
            </a:ln>
          </p:spPr>
        </p:sp>
        <p:sp>
          <p:nvSpPr>
            <p:cNvPr id="13" name="TextBox 13"/>
            <p:cNvSpPr txBox="1"/>
            <p:nvPr/>
          </p:nvSpPr>
          <p:spPr>
            <a:xfrm>
              <a:off x="0" y="-47625"/>
              <a:ext cx="4274726" cy="537293"/>
            </a:xfrm>
            <a:prstGeom prst="rect">
              <a:avLst/>
            </a:prstGeom>
          </p:spPr>
          <p:txBody>
            <a:bodyPr lIns="50800" tIns="50800" rIns="50800" bIns="50800" rtlCol="0" anchor="ctr"/>
            <a:lstStyle/>
            <a:p>
              <a:pPr algn="ctr">
                <a:lnSpc>
                  <a:spcPts val="2800"/>
                </a:lnSpc>
              </a:pPr>
              <a:endParaRPr/>
            </a:p>
          </p:txBody>
        </p:sp>
      </p:grpSp>
      <p:grpSp>
        <p:nvGrpSpPr>
          <p:cNvPr id="14" name="Group 14"/>
          <p:cNvGrpSpPr/>
          <p:nvPr/>
        </p:nvGrpSpPr>
        <p:grpSpPr>
          <a:xfrm>
            <a:off x="4611435" y="4311834"/>
            <a:ext cx="8699252" cy="772010"/>
            <a:chOff x="0" y="0"/>
            <a:chExt cx="3033379" cy="269195"/>
          </a:xfrm>
        </p:grpSpPr>
        <p:sp>
          <p:nvSpPr>
            <p:cNvPr id="15" name="Freeform 15"/>
            <p:cNvSpPr/>
            <p:nvPr/>
          </p:nvSpPr>
          <p:spPr>
            <a:xfrm>
              <a:off x="0" y="0"/>
              <a:ext cx="3033379" cy="269195"/>
            </a:xfrm>
            <a:custGeom>
              <a:avLst/>
              <a:gdLst/>
              <a:ahLst/>
              <a:cxnLst/>
              <a:rect l="l" t="t" r="r" b="b"/>
              <a:pathLst>
                <a:path w="3033379" h="269195">
                  <a:moveTo>
                    <a:pt x="19579" y="0"/>
                  </a:moveTo>
                  <a:lnTo>
                    <a:pt x="3013800" y="0"/>
                  </a:lnTo>
                  <a:cubicBezTo>
                    <a:pt x="3024613" y="0"/>
                    <a:pt x="3033379" y="8766"/>
                    <a:pt x="3033379" y="19579"/>
                  </a:cubicBezTo>
                  <a:lnTo>
                    <a:pt x="3033379" y="249616"/>
                  </a:lnTo>
                  <a:cubicBezTo>
                    <a:pt x="3033379" y="254809"/>
                    <a:pt x="3031316" y="259789"/>
                    <a:pt x="3027645" y="263461"/>
                  </a:cubicBezTo>
                  <a:cubicBezTo>
                    <a:pt x="3023973" y="267133"/>
                    <a:pt x="3018993" y="269195"/>
                    <a:pt x="3013800" y="269195"/>
                  </a:cubicBezTo>
                  <a:lnTo>
                    <a:pt x="19579" y="269195"/>
                  </a:lnTo>
                  <a:cubicBezTo>
                    <a:pt x="14386" y="269195"/>
                    <a:pt x="9406" y="267133"/>
                    <a:pt x="5735" y="263461"/>
                  </a:cubicBezTo>
                  <a:cubicBezTo>
                    <a:pt x="2063" y="259789"/>
                    <a:pt x="0" y="254809"/>
                    <a:pt x="0" y="249616"/>
                  </a:cubicBezTo>
                  <a:lnTo>
                    <a:pt x="0" y="19579"/>
                  </a:lnTo>
                  <a:cubicBezTo>
                    <a:pt x="0" y="14386"/>
                    <a:pt x="2063" y="9406"/>
                    <a:pt x="5735" y="5735"/>
                  </a:cubicBezTo>
                  <a:cubicBezTo>
                    <a:pt x="9406" y="2063"/>
                    <a:pt x="14386" y="0"/>
                    <a:pt x="19579" y="0"/>
                  </a:cubicBezTo>
                  <a:close/>
                </a:path>
              </a:pathLst>
            </a:custGeom>
            <a:solidFill>
              <a:srgbClr val="E6F1FB"/>
            </a:solidFill>
            <a:ln w="28575" cap="rnd">
              <a:solidFill>
                <a:srgbClr val="185FA5"/>
              </a:solidFill>
              <a:prstDash val="solid"/>
              <a:round/>
            </a:ln>
          </p:spPr>
        </p:sp>
        <p:sp>
          <p:nvSpPr>
            <p:cNvPr id="16" name="TextBox 16"/>
            <p:cNvSpPr txBox="1"/>
            <p:nvPr/>
          </p:nvSpPr>
          <p:spPr>
            <a:xfrm>
              <a:off x="0" y="-57150"/>
              <a:ext cx="3033379" cy="326345"/>
            </a:xfrm>
            <a:prstGeom prst="rect">
              <a:avLst/>
            </a:prstGeom>
          </p:spPr>
          <p:txBody>
            <a:bodyPr lIns="37469" tIns="37469" rIns="37469" bIns="37469" rtlCol="0" anchor="ctr"/>
            <a:lstStyle/>
            <a:p>
              <a:pPr algn="ctr">
                <a:lnSpc>
                  <a:spcPts val="3930"/>
                </a:lnSpc>
                <a:spcBef>
                  <a:spcPct val="0"/>
                </a:spcBef>
              </a:pPr>
              <a:r>
                <a:rPr lang="en-US" sz="2807" b="1">
                  <a:solidFill>
                    <a:srgbClr val="000000"/>
                  </a:solidFill>
                  <a:latin typeface="Canva Sans Bold"/>
                  <a:ea typeface="Canva Sans Bold"/>
                  <a:cs typeface="Canva Sans Bold"/>
                  <a:sym typeface="Canva Sans Bold"/>
                </a:rPr>
                <a:t>Matérialité de l’implantation d’un data center</a:t>
              </a:r>
            </a:p>
          </p:txBody>
        </p:sp>
      </p:grpSp>
      <p:grpSp>
        <p:nvGrpSpPr>
          <p:cNvPr id="17" name="Group 17"/>
          <p:cNvGrpSpPr/>
          <p:nvPr/>
        </p:nvGrpSpPr>
        <p:grpSpPr>
          <a:xfrm>
            <a:off x="417687" y="5688681"/>
            <a:ext cx="2966315" cy="603040"/>
            <a:chOff x="0" y="0"/>
            <a:chExt cx="1034337" cy="210277"/>
          </a:xfrm>
        </p:grpSpPr>
        <p:sp>
          <p:nvSpPr>
            <p:cNvPr id="18" name="Freeform 18"/>
            <p:cNvSpPr/>
            <p:nvPr/>
          </p:nvSpPr>
          <p:spPr>
            <a:xfrm>
              <a:off x="0" y="0"/>
              <a:ext cx="1034337" cy="210277"/>
            </a:xfrm>
            <a:custGeom>
              <a:avLst/>
              <a:gdLst/>
              <a:ahLst/>
              <a:cxnLst/>
              <a:rect l="l" t="t" r="r" b="b"/>
              <a:pathLst>
                <a:path w="1034337" h="210277">
                  <a:moveTo>
                    <a:pt x="57419" y="0"/>
                  </a:moveTo>
                  <a:lnTo>
                    <a:pt x="976918" y="0"/>
                  </a:lnTo>
                  <a:cubicBezTo>
                    <a:pt x="992147" y="0"/>
                    <a:pt x="1006751" y="6049"/>
                    <a:pt x="1017520" y="16818"/>
                  </a:cubicBezTo>
                  <a:cubicBezTo>
                    <a:pt x="1028288" y="27586"/>
                    <a:pt x="1034337" y="42190"/>
                    <a:pt x="1034337" y="57419"/>
                  </a:cubicBezTo>
                  <a:lnTo>
                    <a:pt x="1034337" y="152858"/>
                  </a:lnTo>
                  <a:cubicBezTo>
                    <a:pt x="1034337" y="168086"/>
                    <a:pt x="1028288" y="182691"/>
                    <a:pt x="1017520" y="193459"/>
                  </a:cubicBezTo>
                  <a:cubicBezTo>
                    <a:pt x="1006751" y="204227"/>
                    <a:pt x="992147" y="210277"/>
                    <a:pt x="976918" y="210277"/>
                  </a:cubicBezTo>
                  <a:lnTo>
                    <a:pt x="57419" y="210277"/>
                  </a:lnTo>
                  <a:cubicBezTo>
                    <a:pt x="42190" y="210277"/>
                    <a:pt x="27586" y="204227"/>
                    <a:pt x="16818" y="193459"/>
                  </a:cubicBezTo>
                  <a:cubicBezTo>
                    <a:pt x="6049" y="182691"/>
                    <a:pt x="0" y="168086"/>
                    <a:pt x="0" y="152858"/>
                  </a:cubicBezTo>
                  <a:lnTo>
                    <a:pt x="0" y="57419"/>
                  </a:lnTo>
                  <a:cubicBezTo>
                    <a:pt x="0" y="42190"/>
                    <a:pt x="6049" y="27586"/>
                    <a:pt x="16818" y="16818"/>
                  </a:cubicBezTo>
                  <a:cubicBezTo>
                    <a:pt x="27586" y="6049"/>
                    <a:pt x="42190" y="0"/>
                    <a:pt x="57419" y="0"/>
                  </a:cubicBezTo>
                  <a:close/>
                </a:path>
              </a:pathLst>
            </a:custGeom>
            <a:solidFill>
              <a:srgbClr val="DDDDDD"/>
            </a:solidFill>
            <a:ln w="28575" cap="rnd">
              <a:solidFill>
                <a:srgbClr val="000000"/>
              </a:solidFill>
              <a:prstDash val="solid"/>
              <a:round/>
            </a:ln>
          </p:spPr>
        </p:sp>
        <p:sp>
          <p:nvSpPr>
            <p:cNvPr id="19" name="TextBox 19"/>
            <p:cNvSpPr txBox="1"/>
            <p:nvPr/>
          </p:nvSpPr>
          <p:spPr>
            <a:xfrm>
              <a:off x="0" y="-57150"/>
              <a:ext cx="1034337" cy="267427"/>
            </a:xfrm>
            <a:prstGeom prst="rect">
              <a:avLst/>
            </a:prstGeom>
          </p:spPr>
          <p:txBody>
            <a:bodyPr lIns="37469" tIns="37469" rIns="37469" bIns="37469" rtlCol="0" anchor="ctr"/>
            <a:lstStyle/>
            <a:p>
              <a:pPr algn="ctr">
                <a:lnSpc>
                  <a:spcPts val="3510"/>
                </a:lnSpc>
                <a:spcBef>
                  <a:spcPct val="0"/>
                </a:spcBef>
              </a:pPr>
              <a:r>
                <a:rPr lang="en-US" sz="2507" b="1">
                  <a:solidFill>
                    <a:srgbClr val="000000"/>
                  </a:solidFill>
                  <a:latin typeface="Canva Sans Bold"/>
                  <a:ea typeface="Canva Sans Bold"/>
                  <a:cs typeface="Canva Sans Bold"/>
                  <a:sym typeface="Canva Sans Bold"/>
                </a:rPr>
                <a:t>Extraction</a:t>
              </a:r>
            </a:p>
          </p:txBody>
        </p:sp>
      </p:grpSp>
      <p:grpSp>
        <p:nvGrpSpPr>
          <p:cNvPr id="20" name="Group 20"/>
          <p:cNvGrpSpPr/>
          <p:nvPr/>
        </p:nvGrpSpPr>
        <p:grpSpPr>
          <a:xfrm>
            <a:off x="7419123" y="5688681"/>
            <a:ext cx="3083875" cy="603040"/>
            <a:chOff x="0" y="0"/>
            <a:chExt cx="1075330" cy="210277"/>
          </a:xfrm>
        </p:grpSpPr>
        <p:sp>
          <p:nvSpPr>
            <p:cNvPr id="21" name="Freeform 21"/>
            <p:cNvSpPr/>
            <p:nvPr/>
          </p:nvSpPr>
          <p:spPr>
            <a:xfrm>
              <a:off x="0" y="0"/>
              <a:ext cx="1075330" cy="210277"/>
            </a:xfrm>
            <a:custGeom>
              <a:avLst/>
              <a:gdLst/>
              <a:ahLst/>
              <a:cxnLst/>
              <a:rect l="l" t="t" r="r" b="b"/>
              <a:pathLst>
                <a:path w="1075330" h="210277">
                  <a:moveTo>
                    <a:pt x="55230" y="0"/>
                  </a:moveTo>
                  <a:lnTo>
                    <a:pt x="1020100" y="0"/>
                  </a:lnTo>
                  <a:cubicBezTo>
                    <a:pt x="1050602" y="0"/>
                    <a:pt x="1075330" y="24727"/>
                    <a:pt x="1075330" y="55230"/>
                  </a:cubicBezTo>
                  <a:lnTo>
                    <a:pt x="1075330" y="155047"/>
                  </a:lnTo>
                  <a:cubicBezTo>
                    <a:pt x="1075330" y="185549"/>
                    <a:pt x="1050602" y="210277"/>
                    <a:pt x="1020100" y="210277"/>
                  </a:cubicBezTo>
                  <a:lnTo>
                    <a:pt x="55230" y="210277"/>
                  </a:lnTo>
                  <a:cubicBezTo>
                    <a:pt x="24727" y="210277"/>
                    <a:pt x="0" y="185549"/>
                    <a:pt x="0" y="155047"/>
                  </a:cubicBezTo>
                  <a:lnTo>
                    <a:pt x="0" y="55230"/>
                  </a:lnTo>
                  <a:cubicBezTo>
                    <a:pt x="0" y="24727"/>
                    <a:pt x="24727" y="0"/>
                    <a:pt x="55230" y="0"/>
                  </a:cubicBezTo>
                  <a:close/>
                </a:path>
              </a:pathLst>
            </a:custGeom>
            <a:solidFill>
              <a:srgbClr val="EAEAE8"/>
            </a:solidFill>
            <a:ln w="28575" cap="rnd">
              <a:solidFill>
                <a:srgbClr val="D3D1C7"/>
              </a:solidFill>
              <a:prstDash val="solid"/>
              <a:round/>
            </a:ln>
          </p:spPr>
        </p:sp>
        <p:sp>
          <p:nvSpPr>
            <p:cNvPr id="22" name="TextBox 22"/>
            <p:cNvSpPr txBox="1"/>
            <p:nvPr/>
          </p:nvSpPr>
          <p:spPr>
            <a:xfrm>
              <a:off x="0" y="-57150"/>
              <a:ext cx="1075330" cy="267427"/>
            </a:xfrm>
            <a:prstGeom prst="rect">
              <a:avLst/>
            </a:prstGeom>
          </p:spPr>
          <p:txBody>
            <a:bodyPr lIns="37469" tIns="37469" rIns="37469" bIns="37469" rtlCol="0" anchor="ctr"/>
            <a:lstStyle/>
            <a:p>
              <a:pPr algn="ctr">
                <a:lnSpc>
                  <a:spcPts val="3510"/>
                </a:lnSpc>
                <a:spcBef>
                  <a:spcPct val="0"/>
                </a:spcBef>
              </a:pPr>
              <a:r>
                <a:rPr lang="en-US" sz="2507" b="1">
                  <a:solidFill>
                    <a:srgbClr val="898989"/>
                  </a:solidFill>
                  <a:latin typeface="Canva Sans Bold"/>
                  <a:ea typeface="Canva Sans Bold"/>
                  <a:cs typeface="Canva Sans Bold"/>
                  <a:sym typeface="Canva Sans Bold"/>
                </a:rPr>
                <a:t>Transport</a:t>
              </a:r>
            </a:p>
          </p:txBody>
        </p:sp>
      </p:grpSp>
      <p:grpSp>
        <p:nvGrpSpPr>
          <p:cNvPr id="23" name="Group 23"/>
          <p:cNvGrpSpPr/>
          <p:nvPr/>
        </p:nvGrpSpPr>
        <p:grpSpPr>
          <a:xfrm>
            <a:off x="417687" y="6634262"/>
            <a:ext cx="2966315" cy="1041190"/>
            <a:chOff x="0" y="0"/>
            <a:chExt cx="1034337" cy="363057"/>
          </a:xfrm>
        </p:grpSpPr>
        <p:sp>
          <p:nvSpPr>
            <p:cNvPr id="24" name="Freeform 24"/>
            <p:cNvSpPr/>
            <p:nvPr/>
          </p:nvSpPr>
          <p:spPr>
            <a:xfrm>
              <a:off x="0" y="0"/>
              <a:ext cx="1034337" cy="363057"/>
            </a:xfrm>
            <a:custGeom>
              <a:avLst/>
              <a:gdLst/>
              <a:ahLst/>
              <a:cxnLst/>
              <a:rect l="l" t="t" r="r" b="b"/>
              <a:pathLst>
                <a:path w="1034337" h="363057">
                  <a:moveTo>
                    <a:pt x="57419" y="0"/>
                  </a:moveTo>
                  <a:lnTo>
                    <a:pt x="976918" y="0"/>
                  </a:lnTo>
                  <a:cubicBezTo>
                    <a:pt x="992147" y="0"/>
                    <a:pt x="1006751" y="6049"/>
                    <a:pt x="1017520" y="16818"/>
                  </a:cubicBezTo>
                  <a:cubicBezTo>
                    <a:pt x="1028288" y="27586"/>
                    <a:pt x="1034337" y="42190"/>
                    <a:pt x="1034337" y="57419"/>
                  </a:cubicBezTo>
                  <a:lnTo>
                    <a:pt x="1034337" y="305638"/>
                  </a:lnTo>
                  <a:cubicBezTo>
                    <a:pt x="1034337" y="320867"/>
                    <a:pt x="1028288" y="335471"/>
                    <a:pt x="1017520" y="346239"/>
                  </a:cubicBezTo>
                  <a:cubicBezTo>
                    <a:pt x="1006751" y="357008"/>
                    <a:pt x="992147" y="363057"/>
                    <a:pt x="976918" y="363057"/>
                  </a:cubicBezTo>
                  <a:lnTo>
                    <a:pt x="57419" y="363057"/>
                  </a:lnTo>
                  <a:cubicBezTo>
                    <a:pt x="42190" y="363057"/>
                    <a:pt x="27586" y="357008"/>
                    <a:pt x="16818" y="346239"/>
                  </a:cubicBezTo>
                  <a:cubicBezTo>
                    <a:pt x="6049" y="335471"/>
                    <a:pt x="0" y="320867"/>
                    <a:pt x="0" y="305638"/>
                  </a:cubicBezTo>
                  <a:lnTo>
                    <a:pt x="0" y="57419"/>
                  </a:lnTo>
                  <a:cubicBezTo>
                    <a:pt x="0" y="42190"/>
                    <a:pt x="6049" y="27586"/>
                    <a:pt x="16818" y="16818"/>
                  </a:cubicBezTo>
                  <a:cubicBezTo>
                    <a:pt x="27586" y="6049"/>
                    <a:pt x="42190" y="0"/>
                    <a:pt x="57419" y="0"/>
                  </a:cubicBezTo>
                  <a:close/>
                </a:path>
              </a:pathLst>
            </a:custGeom>
            <a:solidFill>
              <a:srgbClr val="F8F7F2"/>
            </a:solidFill>
            <a:ln w="28575" cap="rnd">
              <a:solidFill>
                <a:srgbClr val="000000"/>
              </a:solidFill>
              <a:prstDash val="solid"/>
              <a:round/>
            </a:ln>
          </p:spPr>
        </p:sp>
        <p:sp>
          <p:nvSpPr>
            <p:cNvPr id="25" name="TextBox 25"/>
            <p:cNvSpPr txBox="1"/>
            <p:nvPr/>
          </p:nvSpPr>
          <p:spPr>
            <a:xfrm>
              <a:off x="0" y="-47625"/>
              <a:ext cx="1034337" cy="410682"/>
            </a:xfrm>
            <a:prstGeom prst="rect">
              <a:avLst/>
            </a:prstGeom>
          </p:spPr>
          <p:txBody>
            <a:bodyPr lIns="37469" tIns="37469" rIns="37469" bIns="37469" rtlCol="0" anchor="ctr"/>
            <a:lstStyle/>
            <a:p>
              <a:pPr algn="ctr">
                <a:lnSpc>
                  <a:spcPts val="3230"/>
                </a:lnSpc>
                <a:spcBef>
                  <a:spcPct val="0"/>
                </a:spcBef>
              </a:pPr>
              <a:r>
                <a:rPr lang="en-US" sz="2307">
                  <a:solidFill>
                    <a:srgbClr val="000000"/>
                  </a:solidFill>
                  <a:latin typeface="Canva Sans"/>
                  <a:ea typeface="Canva Sans"/>
                  <a:cs typeface="Canva Sans"/>
                  <a:sym typeface="Canva Sans"/>
                </a:rPr>
                <a:t>Matières premières</a:t>
              </a:r>
            </a:p>
          </p:txBody>
        </p:sp>
      </p:grpSp>
      <p:sp>
        <p:nvSpPr>
          <p:cNvPr id="26" name="Freeform 26"/>
          <p:cNvSpPr/>
          <p:nvPr/>
        </p:nvSpPr>
        <p:spPr>
          <a:xfrm>
            <a:off x="1900845" y="5083844"/>
            <a:ext cx="2710590" cy="604838"/>
          </a:xfrm>
          <a:custGeom>
            <a:avLst/>
            <a:gdLst/>
            <a:ahLst/>
            <a:cxnLst/>
            <a:rect l="l" t="t" r="r" b="b"/>
            <a:pathLst>
              <a:path w="7060216" h="604838">
                <a:moveTo>
                  <a:pt x="7060216" y="0"/>
                </a:moveTo>
                <a:lnTo>
                  <a:pt x="3701558" y="0"/>
                </a:lnTo>
                <a:cubicBezTo>
                  <a:pt x="3606869" y="0"/>
                  <a:pt x="3530108" y="76761"/>
                  <a:pt x="3530108" y="171450"/>
                </a:cubicBezTo>
                <a:lnTo>
                  <a:pt x="3530108" y="433387"/>
                </a:lnTo>
                <a:cubicBezTo>
                  <a:pt x="3530108" y="528077"/>
                  <a:pt x="3453347" y="604837"/>
                  <a:pt x="3358658" y="604837"/>
                </a:cubicBezTo>
                <a:lnTo>
                  <a:pt x="0" y="604837"/>
                </a:lnTo>
              </a:path>
            </a:pathLst>
          </a:custGeom>
          <a:ln w="28575" cap="flat">
            <a:solidFill>
              <a:srgbClr val="000000"/>
            </a:solidFill>
            <a:prstDash val="solid"/>
            <a:headEnd type="none" w="sm" len="sm"/>
            <a:tailEnd type="none" w="sm" len="sm"/>
          </a:ln>
        </p:spPr>
      </p:sp>
      <p:sp>
        <p:nvSpPr>
          <p:cNvPr id="27" name="Freeform 27"/>
          <p:cNvSpPr/>
          <p:nvPr/>
        </p:nvSpPr>
        <p:spPr>
          <a:xfrm>
            <a:off x="1855126" y="6291722"/>
            <a:ext cx="45719" cy="342542"/>
          </a:xfrm>
          <a:custGeom>
            <a:avLst/>
            <a:gdLst/>
            <a:ahLst/>
            <a:cxnLst/>
            <a:rect l="l" t="t" r="r" b="b"/>
            <a:pathLst>
              <a:path h="171271">
                <a:moveTo>
                  <a:pt x="0" y="0"/>
                </a:moveTo>
                <a:lnTo>
                  <a:pt x="0" y="171270"/>
                </a:lnTo>
              </a:path>
            </a:pathLst>
          </a:custGeom>
          <a:ln w="28575" cap="flat">
            <a:solidFill>
              <a:srgbClr val="000000"/>
            </a:solidFill>
            <a:prstDash val="solid"/>
            <a:headEnd type="none" w="sm" len="sm"/>
            <a:tailEnd type="none" w="sm" len="sm"/>
          </a:ln>
        </p:spPr>
      </p:sp>
      <p:sp>
        <p:nvSpPr>
          <p:cNvPr id="28" name="Freeform 28"/>
          <p:cNvSpPr/>
          <p:nvPr/>
        </p:nvSpPr>
        <p:spPr>
          <a:xfrm>
            <a:off x="8910241" y="5093953"/>
            <a:ext cx="50820" cy="594729"/>
          </a:xfrm>
          <a:custGeom>
            <a:avLst/>
            <a:gdLst/>
            <a:ahLst/>
            <a:cxnLst/>
            <a:rect l="l" t="t" r="r" b="b"/>
            <a:pathLst>
              <a:path h="302419">
                <a:moveTo>
                  <a:pt x="0" y="0"/>
                </a:moveTo>
                <a:lnTo>
                  <a:pt x="0" y="302418"/>
                </a:lnTo>
              </a:path>
            </a:pathLst>
          </a:custGeom>
          <a:ln w="28575" cap="flat">
            <a:solidFill>
              <a:srgbClr val="000000"/>
            </a:solidFill>
            <a:prstDash val="solid"/>
            <a:headEnd type="none" w="sm" len="sm"/>
            <a:tailEnd type="none" w="sm" len="sm"/>
          </a:ln>
        </p:spPr>
      </p:sp>
      <p:grpSp>
        <p:nvGrpSpPr>
          <p:cNvPr id="29" name="Group 29"/>
          <p:cNvGrpSpPr/>
          <p:nvPr/>
        </p:nvGrpSpPr>
        <p:grpSpPr>
          <a:xfrm>
            <a:off x="3902000" y="5688681"/>
            <a:ext cx="2966315" cy="603040"/>
            <a:chOff x="0" y="0"/>
            <a:chExt cx="1034337" cy="210277"/>
          </a:xfrm>
        </p:grpSpPr>
        <p:sp>
          <p:nvSpPr>
            <p:cNvPr id="30" name="Freeform 30"/>
            <p:cNvSpPr/>
            <p:nvPr/>
          </p:nvSpPr>
          <p:spPr>
            <a:xfrm>
              <a:off x="0" y="0"/>
              <a:ext cx="1034337" cy="210277"/>
            </a:xfrm>
            <a:custGeom>
              <a:avLst/>
              <a:gdLst/>
              <a:ahLst/>
              <a:cxnLst/>
              <a:rect l="l" t="t" r="r" b="b"/>
              <a:pathLst>
                <a:path w="1034337" h="210277">
                  <a:moveTo>
                    <a:pt x="57419" y="0"/>
                  </a:moveTo>
                  <a:lnTo>
                    <a:pt x="976918" y="0"/>
                  </a:lnTo>
                  <a:cubicBezTo>
                    <a:pt x="992147" y="0"/>
                    <a:pt x="1006751" y="6049"/>
                    <a:pt x="1017520" y="16818"/>
                  </a:cubicBezTo>
                  <a:cubicBezTo>
                    <a:pt x="1028288" y="27586"/>
                    <a:pt x="1034337" y="42190"/>
                    <a:pt x="1034337" y="57419"/>
                  </a:cubicBezTo>
                  <a:lnTo>
                    <a:pt x="1034337" y="152858"/>
                  </a:lnTo>
                  <a:cubicBezTo>
                    <a:pt x="1034337" y="168086"/>
                    <a:pt x="1028288" y="182691"/>
                    <a:pt x="1017520" y="193459"/>
                  </a:cubicBezTo>
                  <a:cubicBezTo>
                    <a:pt x="1006751" y="204227"/>
                    <a:pt x="992147" y="210277"/>
                    <a:pt x="976918" y="210277"/>
                  </a:cubicBezTo>
                  <a:lnTo>
                    <a:pt x="57419" y="210277"/>
                  </a:lnTo>
                  <a:cubicBezTo>
                    <a:pt x="42190" y="210277"/>
                    <a:pt x="27586" y="204227"/>
                    <a:pt x="16818" y="193459"/>
                  </a:cubicBezTo>
                  <a:cubicBezTo>
                    <a:pt x="6049" y="182691"/>
                    <a:pt x="0" y="168086"/>
                    <a:pt x="0" y="152858"/>
                  </a:cubicBezTo>
                  <a:lnTo>
                    <a:pt x="0" y="57419"/>
                  </a:lnTo>
                  <a:cubicBezTo>
                    <a:pt x="0" y="42190"/>
                    <a:pt x="6049" y="27586"/>
                    <a:pt x="16818" y="16818"/>
                  </a:cubicBezTo>
                  <a:cubicBezTo>
                    <a:pt x="27586" y="6049"/>
                    <a:pt x="42190" y="0"/>
                    <a:pt x="57419" y="0"/>
                  </a:cubicBezTo>
                  <a:close/>
                </a:path>
              </a:pathLst>
            </a:custGeom>
            <a:solidFill>
              <a:srgbClr val="DDDDDD"/>
            </a:solidFill>
            <a:ln w="28575" cap="rnd">
              <a:solidFill>
                <a:srgbClr val="000000"/>
              </a:solidFill>
              <a:prstDash val="solid"/>
              <a:round/>
            </a:ln>
          </p:spPr>
        </p:sp>
        <p:sp>
          <p:nvSpPr>
            <p:cNvPr id="31" name="TextBox 31"/>
            <p:cNvSpPr txBox="1"/>
            <p:nvPr/>
          </p:nvSpPr>
          <p:spPr>
            <a:xfrm>
              <a:off x="0" y="-57150"/>
              <a:ext cx="1034337" cy="267427"/>
            </a:xfrm>
            <a:prstGeom prst="rect">
              <a:avLst/>
            </a:prstGeom>
          </p:spPr>
          <p:txBody>
            <a:bodyPr lIns="37469" tIns="37469" rIns="37469" bIns="37469" rtlCol="0" anchor="ctr"/>
            <a:lstStyle/>
            <a:p>
              <a:pPr algn="ctr">
                <a:lnSpc>
                  <a:spcPts val="3510"/>
                </a:lnSpc>
                <a:spcBef>
                  <a:spcPct val="0"/>
                </a:spcBef>
              </a:pPr>
              <a:r>
                <a:rPr lang="en-US" sz="2507" b="1">
                  <a:solidFill>
                    <a:srgbClr val="000000"/>
                  </a:solidFill>
                  <a:latin typeface="Canva Sans Bold"/>
                  <a:ea typeface="Canva Sans Bold"/>
                  <a:cs typeface="Canva Sans Bold"/>
                  <a:sym typeface="Canva Sans Bold"/>
                </a:rPr>
                <a:t>Fabrication</a:t>
              </a:r>
            </a:p>
          </p:txBody>
        </p:sp>
      </p:grpSp>
      <p:grpSp>
        <p:nvGrpSpPr>
          <p:cNvPr id="32" name="Group 32"/>
          <p:cNvGrpSpPr/>
          <p:nvPr/>
        </p:nvGrpSpPr>
        <p:grpSpPr>
          <a:xfrm>
            <a:off x="3899484" y="6634262"/>
            <a:ext cx="2968831" cy="603040"/>
            <a:chOff x="0" y="0"/>
            <a:chExt cx="1035214" cy="210277"/>
          </a:xfrm>
        </p:grpSpPr>
        <p:sp>
          <p:nvSpPr>
            <p:cNvPr id="33" name="Freeform 33"/>
            <p:cNvSpPr/>
            <p:nvPr/>
          </p:nvSpPr>
          <p:spPr>
            <a:xfrm>
              <a:off x="0" y="0"/>
              <a:ext cx="1035214" cy="210277"/>
            </a:xfrm>
            <a:custGeom>
              <a:avLst/>
              <a:gdLst/>
              <a:ahLst/>
              <a:cxnLst/>
              <a:rect l="l" t="t" r="r" b="b"/>
              <a:pathLst>
                <a:path w="1035214" h="210277">
                  <a:moveTo>
                    <a:pt x="57370" y="0"/>
                  </a:moveTo>
                  <a:lnTo>
                    <a:pt x="977844" y="0"/>
                  </a:lnTo>
                  <a:cubicBezTo>
                    <a:pt x="1009529" y="0"/>
                    <a:pt x="1035214" y="25685"/>
                    <a:pt x="1035214" y="57370"/>
                  </a:cubicBezTo>
                  <a:lnTo>
                    <a:pt x="1035214" y="152906"/>
                  </a:lnTo>
                  <a:cubicBezTo>
                    <a:pt x="1035214" y="168122"/>
                    <a:pt x="1029170" y="182714"/>
                    <a:pt x="1018411" y="193473"/>
                  </a:cubicBezTo>
                  <a:cubicBezTo>
                    <a:pt x="1007652" y="204232"/>
                    <a:pt x="993060" y="210277"/>
                    <a:pt x="977844" y="210277"/>
                  </a:cubicBezTo>
                  <a:lnTo>
                    <a:pt x="57370" y="210277"/>
                  </a:lnTo>
                  <a:cubicBezTo>
                    <a:pt x="25685" y="210277"/>
                    <a:pt x="0" y="184591"/>
                    <a:pt x="0" y="152906"/>
                  </a:cubicBezTo>
                  <a:lnTo>
                    <a:pt x="0" y="57370"/>
                  </a:lnTo>
                  <a:cubicBezTo>
                    <a:pt x="0" y="25685"/>
                    <a:pt x="25685" y="0"/>
                    <a:pt x="57370" y="0"/>
                  </a:cubicBezTo>
                  <a:close/>
                </a:path>
              </a:pathLst>
            </a:custGeom>
            <a:solidFill>
              <a:srgbClr val="F8F7F2"/>
            </a:solidFill>
            <a:ln w="28575" cap="rnd">
              <a:solidFill>
                <a:srgbClr val="000000"/>
              </a:solidFill>
              <a:prstDash val="solid"/>
              <a:round/>
            </a:ln>
          </p:spPr>
        </p:sp>
        <p:sp>
          <p:nvSpPr>
            <p:cNvPr id="34" name="TextBox 34"/>
            <p:cNvSpPr txBox="1"/>
            <p:nvPr/>
          </p:nvSpPr>
          <p:spPr>
            <a:xfrm>
              <a:off x="0" y="-47625"/>
              <a:ext cx="1035214" cy="257902"/>
            </a:xfrm>
            <a:prstGeom prst="rect">
              <a:avLst/>
            </a:prstGeom>
          </p:spPr>
          <p:txBody>
            <a:bodyPr lIns="37469" tIns="37469" rIns="37469" bIns="37469" rtlCol="0" anchor="ctr"/>
            <a:lstStyle/>
            <a:p>
              <a:pPr algn="ctr">
                <a:lnSpc>
                  <a:spcPts val="3230"/>
                </a:lnSpc>
                <a:spcBef>
                  <a:spcPct val="0"/>
                </a:spcBef>
              </a:pPr>
              <a:r>
                <a:rPr lang="en-US" sz="2307">
                  <a:solidFill>
                    <a:srgbClr val="000000"/>
                  </a:solidFill>
                  <a:latin typeface="Canva Sans"/>
                  <a:ea typeface="Canva Sans"/>
                  <a:cs typeface="Canva Sans"/>
                  <a:sym typeface="Canva Sans"/>
                </a:rPr>
                <a:t>Purification</a:t>
              </a:r>
            </a:p>
          </p:txBody>
        </p:sp>
      </p:grpSp>
      <p:grpSp>
        <p:nvGrpSpPr>
          <p:cNvPr id="35" name="Group 35"/>
          <p:cNvGrpSpPr/>
          <p:nvPr/>
        </p:nvGrpSpPr>
        <p:grpSpPr>
          <a:xfrm>
            <a:off x="3902000" y="7384208"/>
            <a:ext cx="2966315" cy="1041190"/>
            <a:chOff x="0" y="0"/>
            <a:chExt cx="1034337" cy="363057"/>
          </a:xfrm>
        </p:grpSpPr>
        <p:sp>
          <p:nvSpPr>
            <p:cNvPr id="36" name="Freeform 36"/>
            <p:cNvSpPr/>
            <p:nvPr/>
          </p:nvSpPr>
          <p:spPr>
            <a:xfrm>
              <a:off x="0" y="0"/>
              <a:ext cx="1034337" cy="363057"/>
            </a:xfrm>
            <a:custGeom>
              <a:avLst/>
              <a:gdLst/>
              <a:ahLst/>
              <a:cxnLst/>
              <a:rect l="l" t="t" r="r" b="b"/>
              <a:pathLst>
                <a:path w="1034337" h="363057">
                  <a:moveTo>
                    <a:pt x="57419" y="0"/>
                  </a:moveTo>
                  <a:lnTo>
                    <a:pt x="976918" y="0"/>
                  </a:lnTo>
                  <a:cubicBezTo>
                    <a:pt x="992147" y="0"/>
                    <a:pt x="1006751" y="6049"/>
                    <a:pt x="1017520" y="16818"/>
                  </a:cubicBezTo>
                  <a:cubicBezTo>
                    <a:pt x="1028288" y="27586"/>
                    <a:pt x="1034337" y="42190"/>
                    <a:pt x="1034337" y="57419"/>
                  </a:cubicBezTo>
                  <a:lnTo>
                    <a:pt x="1034337" y="305638"/>
                  </a:lnTo>
                  <a:cubicBezTo>
                    <a:pt x="1034337" y="320867"/>
                    <a:pt x="1028288" y="335471"/>
                    <a:pt x="1017520" y="346239"/>
                  </a:cubicBezTo>
                  <a:cubicBezTo>
                    <a:pt x="1006751" y="357008"/>
                    <a:pt x="992147" y="363057"/>
                    <a:pt x="976918" y="363057"/>
                  </a:cubicBezTo>
                  <a:lnTo>
                    <a:pt x="57419" y="363057"/>
                  </a:lnTo>
                  <a:cubicBezTo>
                    <a:pt x="42190" y="363057"/>
                    <a:pt x="27586" y="357008"/>
                    <a:pt x="16818" y="346239"/>
                  </a:cubicBezTo>
                  <a:cubicBezTo>
                    <a:pt x="6049" y="335471"/>
                    <a:pt x="0" y="320867"/>
                    <a:pt x="0" y="305638"/>
                  </a:cubicBezTo>
                  <a:lnTo>
                    <a:pt x="0" y="57419"/>
                  </a:lnTo>
                  <a:cubicBezTo>
                    <a:pt x="0" y="42190"/>
                    <a:pt x="6049" y="27586"/>
                    <a:pt x="16818" y="16818"/>
                  </a:cubicBezTo>
                  <a:cubicBezTo>
                    <a:pt x="27586" y="6049"/>
                    <a:pt x="42190" y="0"/>
                    <a:pt x="57419" y="0"/>
                  </a:cubicBezTo>
                  <a:close/>
                </a:path>
              </a:pathLst>
            </a:custGeom>
            <a:solidFill>
              <a:srgbClr val="F8F7F2"/>
            </a:solidFill>
            <a:ln w="28575" cap="rnd">
              <a:solidFill>
                <a:srgbClr val="000000"/>
              </a:solidFill>
              <a:prstDash val="solid"/>
              <a:round/>
            </a:ln>
          </p:spPr>
        </p:sp>
        <p:sp>
          <p:nvSpPr>
            <p:cNvPr id="37" name="TextBox 37"/>
            <p:cNvSpPr txBox="1"/>
            <p:nvPr/>
          </p:nvSpPr>
          <p:spPr>
            <a:xfrm>
              <a:off x="0" y="-47625"/>
              <a:ext cx="1034337" cy="410682"/>
            </a:xfrm>
            <a:prstGeom prst="rect">
              <a:avLst/>
            </a:prstGeom>
          </p:spPr>
          <p:txBody>
            <a:bodyPr lIns="37469" tIns="37469" rIns="37469" bIns="37469" rtlCol="0" anchor="ctr"/>
            <a:lstStyle/>
            <a:p>
              <a:pPr algn="ctr">
                <a:lnSpc>
                  <a:spcPts val="3230"/>
                </a:lnSpc>
                <a:spcBef>
                  <a:spcPct val="0"/>
                </a:spcBef>
              </a:pPr>
              <a:r>
                <a:rPr lang="en-US" sz="2307">
                  <a:solidFill>
                    <a:srgbClr val="000000"/>
                  </a:solidFill>
                  <a:latin typeface="Canva Sans"/>
                  <a:ea typeface="Canva Sans"/>
                  <a:cs typeface="Canva Sans"/>
                  <a:sym typeface="Canva Sans"/>
                </a:rPr>
                <a:t>Composants</a:t>
              </a:r>
            </a:p>
          </p:txBody>
        </p:sp>
      </p:grpSp>
      <p:sp>
        <p:nvSpPr>
          <p:cNvPr id="38" name="Freeform 38"/>
          <p:cNvSpPr/>
          <p:nvPr/>
        </p:nvSpPr>
        <p:spPr>
          <a:xfrm>
            <a:off x="5385158" y="5083844"/>
            <a:ext cx="3575903" cy="604838"/>
          </a:xfrm>
          <a:custGeom>
            <a:avLst/>
            <a:gdLst/>
            <a:ahLst/>
            <a:cxnLst/>
            <a:rect l="l" t="t" r="r" b="b"/>
            <a:pathLst>
              <a:path w="3575903" h="604838">
                <a:moveTo>
                  <a:pt x="3575903" y="0"/>
                </a:moveTo>
                <a:lnTo>
                  <a:pt x="1959401" y="0"/>
                </a:lnTo>
                <a:cubicBezTo>
                  <a:pt x="1864712" y="0"/>
                  <a:pt x="1787951" y="76761"/>
                  <a:pt x="1787951" y="171450"/>
                </a:cubicBezTo>
                <a:lnTo>
                  <a:pt x="1787951" y="433387"/>
                </a:lnTo>
                <a:cubicBezTo>
                  <a:pt x="1787951" y="528077"/>
                  <a:pt x="1711191" y="604837"/>
                  <a:pt x="1616501" y="604837"/>
                </a:cubicBezTo>
                <a:lnTo>
                  <a:pt x="0" y="604837"/>
                </a:lnTo>
              </a:path>
            </a:pathLst>
          </a:custGeom>
          <a:ln w="28575" cap="flat">
            <a:solidFill>
              <a:srgbClr val="000000"/>
            </a:solidFill>
            <a:prstDash val="solid"/>
            <a:headEnd type="none" w="sm" len="sm"/>
            <a:tailEnd type="none" w="sm" len="sm"/>
          </a:ln>
        </p:spPr>
      </p:sp>
      <p:grpSp>
        <p:nvGrpSpPr>
          <p:cNvPr id="41" name="Group 41"/>
          <p:cNvGrpSpPr/>
          <p:nvPr/>
        </p:nvGrpSpPr>
        <p:grpSpPr>
          <a:xfrm>
            <a:off x="415172" y="8560010"/>
            <a:ext cx="17607499" cy="603040"/>
            <a:chOff x="0" y="0"/>
            <a:chExt cx="6139634" cy="210277"/>
          </a:xfrm>
        </p:grpSpPr>
        <p:sp>
          <p:nvSpPr>
            <p:cNvPr id="42" name="Freeform 42"/>
            <p:cNvSpPr/>
            <p:nvPr/>
          </p:nvSpPr>
          <p:spPr>
            <a:xfrm>
              <a:off x="0" y="0"/>
              <a:ext cx="6139634" cy="210277"/>
            </a:xfrm>
            <a:custGeom>
              <a:avLst/>
              <a:gdLst/>
              <a:ahLst/>
              <a:cxnLst/>
              <a:rect l="l" t="t" r="r" b="b"/>
              <a:pathLst>
                <a:path w="6139634" h="210277">
                  <a:moveTo>
                    <a:pt x="9673" y="0"/>
                  </a:moveTo>
                  <a:lnTo>
                    <a:pt x="6129960" y="0"/>
                  </a:lnTo>
                  <a:cubicBezTo>
                    <a:pt x="6132526" y="0"/>
                    <a:pt x="6134986" y="1019"/>
                    <a:pt x="6136801" y="2833"/>
                  </a:cubicBezTo>
                  <a:cubicBezTo>
                    <a:pt x="6138614" y="4647"/>
                    <a:pt x="6139634" y="7108"/>
                    <a:pt x="6139634" y="9673"/>
                  </a:cubicBezTo>
                  <a:lnTo>
                    <a:pt x="6139634" y="200603"/>
                  </a:lnTo>
                  <a:cubicBezTo>
                    <a:pt x="6139634" y="203169"/>
                    <a:pt x="6138614" y="205629"/>
                    <a:pt x="6136801" y="207443"/>
                  </a:cubicBezTo>
                  <a:cubicBezTo>
                    <a:pt x="6134986" y="209257"/>
                    <a:pt x="6132526" y="210277"/>
                    <a:pt x="6129960" y="210277"/>
                  </a:cubicBezTo>
                  <a:lnTo>
                    <a:pt x="9673" y="210277"/>
                  </a:lnTo>
                  <a:cubicBezTo>
                    <a:pt x="7108" y="210277"/>
                    <a:pt x="4647" y="209257"/>
                    <a:pt x="2833" y="207443"/>
                  </a:cubicBezTo>
                  <a:cubicBezTo>
                    <a:pt x="1019" y="205629"/>
                    <a:pt x="0" y="203169"/>
                    <a:pt x="0" y="200603"/>
                  </a:cubicBezTo>
                  <a:lnTo>
                    <a:pt x="0" y="9673"/>
                  </a:lnTo>
                  <a:cubicBezTo>
                    <a:pt x="0" y="7108"/>
                    <a:pt x="1019" y="4647"/>
                    <a:pt x="2833" y="2833"/>
                  </a:cubicBezTo>
                  <a:cubicBezTo>
                    <a:pt x="4647" y="1019"/>
                    <a:pt x="7108" y="0"/>
                    <a:pt x="9673" y="0"/>
                  </a:cubicBezTo>
                  <a:close/>
                </a:path>
              </a:pathLst>
            </a:custGeom>
            <a:solidFill>
              <a:srgbClr val="F8F7F2"/>
            </a:solidFill>
            <a:ln w="28575" cap="rnd">
              <a:solidFill>
                <a:srgbClr val="000000"/>
              </a:solidFill>
              <a:prstDash val="solid"/>
              <a:round/>
            </a:ln>
          </p:spPr>
        </p:sp>
        <p:sp>
          <p:nvSpPr>
            <p:cNvPr id="43" name="TextBox 43"/>
            <p:cNvSpPr txBox="1"/>
            <p:nvPr/>
          </p:nvSpPr>
          <p:spPr>
            <a:xfrm>
              <a:off x="0" y="-57150"/>
              <a:ext cx="6139634" cy="267427"/>
            </a:xfrm>
            <a:prstGeom prst="rect">
              <a:avLst/>
            </a:prstGeom>
          </p:spPr>
          <p:txBody>
            <a:bodyPr lIns="37469" tIns="37469" rIns="37469" bIns="37469" rtlCol="0" anchor="ctr"/>
            <a:lstStyle/>
            <a:p>
              <a:pPr algn="ctr">
                <a:lnSpc>
                  <a:spcPts val="3510"/>
                </a:lnSpc>
                <a:spcBef>
                  <a:spcPct val="0"/>
                </a:spcBef>
              </a:pPr>
              <a:r>
                <a:rPr lang="en-US" sz="2507">
                  <a:solidFill>
                    <a:srgbClr val="000000"/>
                  </a:solidFill>
                  <a:latin typeface="Canva Sans"/>
                  <a:ea typeface="Canva Sans"/>
                  <a:cs typeface="Canva Sans"/>
                  <a:sym typeface="Canva Sans"/>
                </a:rPr>
                <a:t>Consommation : eau, électricité, main d’oeuvre</a:t>
              </a:r>
            </a:p>
          </p:txBody>
        </p:sp>
      </p:grpSp>
      <p:grpSp>
        <p:nvGrpSpPr>
          <p:cNvPr id="44" name="Group 44"/>
          <p:cNvGrpSpPr/>
          <p:nvPr/>
        </p:nvGrpSpPr>
        <p:grpSpPr>
          <a:xfrm>
            <a:off x="10988773" y="5688681"/>
            <a:ext cx="3353506" cy="603040"/>
            <a:chOff x="0" y="0"/>
            <a:chExt cx="1169348" cy="210277"/>
          </a:xfrm>
        </p:grpSpPr>
        <p:sp>
          <p:nvSpPr>
            <p:cNvPr id="45" name="Freeform 45"/>
            <p:cNvSpPr/>
            <p:nvPr/>
          </p:nvSpPr>
          <p:spPr>
            <a:xfrm>
              <a:off x="0" y="0"/>
              <a:ext cx="1169348" cy="210277"/>
            </a:xfrm>
            <a:custGeom>
              <a:avLst/>
              <a:gdLst/>
              <a:ahLst/>
              <a:cxnLst/>
              <a:rect l="l" t="t" r="r" b="b"/>
              <a:pathLst>
                <a:path w="1169348" h="210277">
                  <a:moveTo>
                    <a:pt x="50789" y="0"/>
                  </a:moveTo>
                  <a:lnTo>
                    <a:pt x="1118559" y="0"/>
                  </a:lnTo>
                  <a:cubicBezTo>
                    <a:pt x="1146609" y="0"/>
                    <a:pt x="1169348" y="22739"/>
                    <a:pt x="1169348" y="50789"/>
                  </a:cubicBezTo>
                  <a:lnTo>
                    <a:pt x="1169348" y="159487"/>
                  </a:lnTo>
                  <a:cubicBezTo>
                    <a:pt x="1169348" y="172957"/>
                    <a:pt x="1163997" y="185876"/>
                    <a:pt x="1154472" y="195401"/>
                  </a:cubicBezTo>
                  <a:cubicBezTo>
                    <a:pt x="1144948" y="204926"/>
                    <a:pt x="1132029" y="210277"/>
                    <a:pt x="1118559" y="210277"/>
                  </a:cubicBezTo>
                  <a:lnTo>
                    <a:pt x="50789" y="210277"/>
                  </a:lnTo>
                  <a:cubicBezTo>
                    <a:pt x="37319" y="210277"/>
                    <a:pt x="24401" y="204926"/>
                    <a:pt x="14876" y="195401"/>
                  </a:cubicBezTo>
                  <a:cubicBezTo>
                    <a:pt x="5351" y="185876"/>
                    <a:pt x="0" y="172957"/>
                    <a:pt x="0" y="159487"/>
                  </a:cubicBezTo>
                  <a:lnTo>
                    <a:pt x="0" y="50789"/>
                  </a:lnTo>
                  <a:cubicBezTo>
                    <a:pt x="0" y="37319"/>
                    <a:pt x="5351" y="24401"/>
                    <a:pt x="14876" y="14876"/>
                  </a:cubicBezTo>
                  <a:cubicBezTo>
                    <a:pt x="24401" y="5351"/>
                    <a:pt x="37319" y="0"/>
                    <a:pt x="50789" y="0"/>
                  </a:cubicBezTo>
                  <a:close/>
                </a:path>
              </a:pathLst>
            </a:custGeom>
            <a:solidFill>
              <a:srgbClr val="DDDDDD"/>
            </a:solidFill>
            <a:ln w="28575" cap="rnd">
              <a:solidFill>
                <a:srgbClr val="000000"/>
              </a:solidFill>
              <a:prstDash val="solid"/>
              <a:round/>
            </a:ln>
          </p:spPr>
        </p:sp>
        <p:sp>
          <p:nvSpPr>
            <p:cNvPr id="46" name="TextBox 46"/>
            <p:cNvSpPr txBox="1"/>
            <p:nvPr/>
          </p:nvSpPr>
          <p:spPr>
            <a:xfrm>
              <a:off x="0" y="-57150"/>
              <a:ext cx="1169348" cy="267427"/>
            </a:xfrm>
            <a:prstGeom prst="rect">
              <a:avLst/>
            </a:prstGeom>
          </p:spPr>
          <p:txBody>
            <a:bodyPr lIns="37469" tIns="37469" rIns="37469" bIns="37469" rtlCol="0" anchor="ctr"/>
            <a:lstStyle/>
            <a:p>
              <a:pPr algn="ctr">
                <a:lnSpc>
                  <a:spcPts val="3510"/>
                </a:lnSpc>
                <a:spcBef>
                  <a:spcPct val="0"/>
                </a:spcBef>
              </a:pPr>
              <a:r>
                <a:rPr lang="en-US" sz="2507" b="1">
                  <a:solidFill>
                    <a:srgbClr val="000000"/>
                  </a:solidFill>
                  <a:latin typeface="Canva Sans Bold"/>
                  <a:ea typeface="Canva Sans Bold"/>
                  <a:cs typeface="Canva Sans Bold"/>
                  <a:sym typeface="Canva Sans Bold"/>
                </a:rPr>
                <a:t>Usage</a:t>
              </a:r>
            </a:p>
          </p:txBody>
        </p:sp>
      </p:grpSp>
      <p:grpSp>
        <p:nvGrpSpPr>
          <p:cNvPr id="47" name="Group 47"/>
          <p:cNvGrpSpPr/>
          <p:nvPr/>
        </p:nvGrpSpPr>
        <p:grpSpPr>
          <a:xfrm>
            <a:off x="10988773" y="6439456"/>
            <a:ext cx="3353506" cy="979930"/>
            <a:chOff x="0" y="0"/>
            <a:chExt cx="1169348" cy="341696"/>
          </a:xfrm>
        </p:grpSpPr>
        <p:sp>
          <p:nvSpPr>
            <p:cNvPr id="48" name="Freeform 48"/>
            <p:cNvSpPr/>
            <p:nvPr/>
          </p:nvSpPr>
          <p:spPr>
            <a:xfrm>
              <a:off x="0" y="0"/>
              <a:ext cx="1169348" cy="341696"/>
            </a:xfrm>
            <a:custGeom>
              <a:avLst/>
              <a:gdLst/>
              <a:ahLst/>
              <a:cxnLst/>
              <a:rect l="l" t="t" r="r" b="b"/>
              <a:pathLst>
                <a:path w="1169348" h="341696">
                  <a:moveTo>
                    <a:pt x="50789" y="0"/>
                  </a:moveTo>
                  <a:lnTo>
                    <a:pt x="1118559" y="0"/>
                  </a:lnTo>
                  <a:cubicBezTo>
                    <a:pt x="1146609" y="0"/>
                    <a:pt x="1169348" y="22739"/>
                    <a:pt x="1169348" y="50789"/>
                  </a:cubicBezTo>
                  <a:lnTo>
                    <a:pt x="1169348" y="290907"/>
                  </a:lnTo>
                  <a:cubicBezTo>
                    <a:pt x="1169348" y="304377"/>
                    <a:pt x="1163997" y="317295"/>
                    <a:pt x="1154472" y="326820"/>
                  </a:cubicBezTo>
                  <a:cubicBezTo>
                    <a:pt x="1144948" y="336345"/>
                    <a:pt x="1132029" y="341696"/>
                    <a:pt x="1118559" y="341696"/>
                  </a:cubicBezTo>
                  <a:lnTo>
                    <a:pt x="50789" y="341696"/>
                  </a:lnTo>
                  <a:cubicBezTo>
                    <a:pt x="22739" y="341696"/>
                    <a:pt x="0" y="318957"/>
                    <a:pt x="0" y="290907"/>
                  </a:cubicBezTo>
                  <a:lnTo>
                    <a:pt x="0" y="50789"/>
                  </a:lnTo>
                  <a:cubicBezTo>
                    <a:pt x="0" y="37319"/>
                    <a:pt x="5351" y="24401"/>
                    <a:pt x="14876" y="14876"/>
                  </a:cubicBezTo>
                  <a:cubicBezTo>
                    <a:pt x="24401" y="5351"/>
                    <a:pt x="37319" y="0"/>
                    <a:pt x="50789" y="0"/>
                  </a:cubicBezTo>
                  <a:close/>
                </a:path>
              </a:pathLst>
            </a:custGeom>
            <a:solidFill>
              <a:srgbClr val="F8F7F2"/>
            </a:solidFill>
            <a:ln w="28575" cap="rnd">
              <a:solidFill>
                <a:srgbClr val="000000"/>
              </a:solidFill>
              <a:prstDash val="solid"/>
              <a:round/>
            </a:ln>
          </p:spPr>
        </p:sp>
        <p:sp>
          <p:nvSpPr>
            <p:cNvPr id="49" name="TextBox 49"/>
            <p:cNvSpPr txBox="1"/>
            <p:nvPr/>
          </p:nvSpPr>
          <p:spPr>
            <a:xfrm>
              <a:off x="0" y="-47625"/>
              <a:ext cx="1169348" cy="389321"/>
            </a:xfrm>
            <a:prstGeom prst="rect">
              <a:avLst/>
            </a:prstGeom>
          </p:spPr>
          <p:txBody>
            <a:bodyPr lIns="37469" tIns="37469" rIns="37469" bIns="37469" rtlCol="0" anchor="ctr"/>
            <a:lstStyle/>
            <a:p>
              <a:pPr algn="ctr">
                <a:lnSpc>
                  <a:spcPts val="3230"/>
                </a:lnSpc>
                <a:spcBef>
                  <a:spcPct val="0"/>
                </a:spcBef>
              </a:pPr>
              <a:r>
                <a:rPr lang="en-US" sz="2307">
                  <a:solidFill>
                    <a:srgbClr val="000000"/>
                  </a:solidFill>
                  <a:latin typeface="Canva Sans"/>
                  <a:ea typeface="Canva Sans"/>
                  <a:cs typeface="Canva Sans"/>
                  <a:sym typeface="Canva Sans"/>
                </a:rPr>
                <a:t>Puissance / Consommation</a:t>
              </a:r>
            </a:p>
          </p:txBody>
        </p:sp>
      </p:grpSp>
      <p:grpSp>
        <p:nvGrpSpPr>
          <p:cNvPr id="50" name="Group 50"/>
          <p:cNvGrpSpPr/>
          <p:nvPr/>
        </p:nvGrpSpPr>
        <p:grpSpPr>
          <a:xfrm>
            <a:off x="10988773" y="7476536"/>
            <a:ext cx="3353506" cy="979930"/>
            <a:chOff x="0" y="0"/>
            <a:chExt cx="1169348" cy="341696"/>
          </a:xfrm>
        </p:grpSpPr>
        <p:sp>
          <p:nvSpPr>
            <p:cNvPr id="51" name="Freeform 51"/>
            <p:cNvSpPr/>
            <p:nvPr/>
          </p:nvSpPr>
          <p:spPr>
            <a:xfrm>
              <a:off x="0" y="0"/>
              <a:ext cx="1169348" cy="341696"/>
            </a:xfrm>
            <a:custGeom>
              <a:avLst/>
              <a:gdLst/>
              <a:ahLst/>
              <a:cxnLst/>
              <a:rect l="l" t="t" r="r" b="b"/>
              <a:pathLst>
                <a:path w="1169348" h="341696">
                  <a:moveTo>
                    <a:pt x="50789" y="0"/>
                  </a:moveTo>
                  <a:lnTo>
                    <a:pt x="1118559" y="0"/>
                  </a:lnTo>
                  <a:cubicBezTo>
                    <a:pt x="1146609" y="0"/>
                    <a:pt x="1169348" y="22739"/>
                    <a:pt x="1169348" y="50789"/>
                  </a:cubicBezTo>
                  <a:lnTo>
                    <a:pt x="1169348" y="290907"/>
                  </a:lnTo>
                  <a:cubicBezTo>
                    <a:pt x="1169348" y="304377"/>
                    <a:pt x="1163997" y="317295"/>
                    <a:pt x="1154472" y="326820"/>
                  </a:cubicBezTo>
                  <a:cubicBezTo>
                    <a:pt x="1144948" y="336345"/>
                    <a:pt x="1132029" y="341696"/>
                    <a:pt x="1118559" y="341696"/>
                  </a:cubicBezTo>
                  <a:lnTo>
                    <a:pt x="50789" y="341696"/>
                  </a:lnTo>
                  <a:cubicBezTo>
                    <a:pt x="22739" y="341696"/>
                    <a:pt x="0" y="318957"/>
                    <a:pt x="0" y="290907"/>
                  </a:cubicBezTo>
                  <a:lnTo>
                    <a:pt x="0" y="50789"/>
                  </a:lnTo>
                  <a:cubicBezTo>
                    <a:pt x="0" y="37319"/>
                    <a:pt x="5351" y="24401"/>
                    <a:pt x="14876" y="14876"/>
                  </a:cubicBezTo>
                  <a:cubicBezTo>
                    <a:pt x="24401" y="5351"/>
                    <a:pt x="37319" y="0"/>
                    <a:pt x="50789" y="0"/>
                  </a:cubicBezTo>
                  <a:close/>
                </a:path>
              </a:pathLst>
            </a:custGeom>
            <a:solidFill>
              <a:srgbClr val="F8F7F2"/>
            </a:solidFill>
            <a:ln w="28575" cap="rnd">
              <a:solidFill>
                <a:srgbClr val="000000"/>
              </a:solidFill>
              <a:prstDash val="solid"/>
              <a:round/>
            </a:ln>
          </p:spPr>
        </p:sp>
        <p:sp>
          <p:nvSpPr>
            <p:cNvPr id="52" name="TextBox 52"/>
            <p:cNvSpPr txBox="1"/>
            <p:nvPr/>
          </p:nvSpPr>
          <p:spPr>
            <a:xfrm>
              <a:off x="0" y="-47625"/>
              <a:ext cx="1169348" cy="389321"/>
            </a:xfrm>
            <a:prstGeom prst="rect">
              <a:avLst/>
            </a:prstGeom>
          </p:spPr>
          <p:txBody>
            <a:bodyPr lIns="37469" tIns="37469" rIns="37469" bIns="37469" rtlCol="0" anchor="ctr"/>
            <a:lstStyle/>
            <a:p>
              <a:pPr algn="ctr">
                <a:lnSpc>
                  <a:spcPts val="3230"/>
                </a:lnSpc>
                <a:spcBef>
                  <a:spcPct val="0"/>
                </a:spcBef>
              </a:pPr>
              <a:r>
                <a:rPr lang="en-US" sz="2307">
                  <a:solidFill>
                    <a:srgbClr val="000000"/>
                  </a:solidFill>
                  <a:latin typeface="Canva Sans"/>
                  <a:ea typeface="Canva Sans"/>
                  <a:cs typeface="Canva Sans"/>
                  <a:sym typeface="Canva Sans"/>
                </a:rPr>
                <a:t>Gouvernance et gestionnaires</a:t>
              </a:r>
            </a:p>
          </p:txBody>
        </p:sp>
      </p:grpSp>
      <p:sp>
        <p:nvSpPr>
          <p:cNvPr id="53" name="Freeform 53"/>
          <p:cNvSpPr/>
          <p:nvPr/>
        </p:nvSpPr>
        <p:spPr>
          <a:xfrm>
            <a:off x="12619807" y="6302874"/>
            <a:ext cx="45719" cy="136583"/>
          </a:xfrm>
          <a:custGeom>
            <a:avLst/>
            <a:gdLst/>
            <a:ahLst/>
            <a:cxnLst/>
            <a:rect l="l" t="t" r="r" b="b"/>
            <a:pathLst>
              <a:path h="73868">
                <a:moveTo>
                  <a:pt x="0" y="0"/>
                </a:moveTo>
                <a:lnTo>
                  <a:pt x="0" y="73868"/>
                </a:lnTo>
              </a:path>
            </a:pathLst>
          </a:custGeom>
          <a:ln w="28575" cap="flat">
            <a:solidFill>
              <a:srgbClr val="000000"/>
            </a:solidFill>
            <a:prstDash val="solid"/>
            <a:headEnd type="none" w="sm" len="sm"/>
            <a:tailEnd type="none" w="sm" len="sm"/>
          </a:ln>
        </p:spPr>
      </p:sp>
      <p:sp>
        <p:nvSpPr>
          <p:cNvPr id="54" name="Freeform 54"/>
          <p:cNvSpPr/>
          <p:nvPr/>
        </p:nvSpPr>
        <p:spPr>
          <a:xfrm>
            <a:off x="12619807" y="7416184"/>
            <a:ext cx="45719" cy="60353"/>
          </a:xfrm>
          <a:custGeom>
            <a:avLst/>
            <a:gdLst/>
            <a:ahLst/>
            <a:cxnLst/>
            <a:rect l="l" t="t" r="r" b="b"/>
            <a:pathLst>
              <a:path h="28575">
                <a:moveTo>
                  <a:pt x="0" y="0"/>
                </a:moveTo>
                <a:lnTo>
                  <a:pt x="0" y="28575"/>
                </a:lnTo>
              </a:path>
            </a:pathLst>
          </a:custGeom>
          <a:ln w="28575" cap="flat">
            <a:solidFill>
              <a:srgbClr val="000000"/>
            </a:solidFill>
            <a:prstDash val="solid"/>
            <a:headEnd type="none" w="sm" len="sm"/>
            <a:tailEnd type="none" w="sm" len="sm"/>
          </a:ln>
        </p:spPr>
      </p:sp>
      <p:sp>
        <p:nvSpPr>
          <p:cNvPr id="55" name="Freeform 55"/>
          <p:cNvSpPr/>
          <p:nvPr/>
        </p:nvSpPr>
        <p:spPr>
          <a:xfrm>
            <a:off x="8961061" y="5083844"/>
            <a:ext cx="3704465" cy="604838"/>
          </a:xfrm>
          <a:custGeom>
            <a:avLst/>
            <a:gdLst/>
            <a:ahLst/>
            <a:cxnLst/>
            <a:rect l="l" t="t" r="r" b="b"/>
            <a:pathLst>
              <a:path w="3704465" h="604838">
                <a:moveTo>
                  <a:pt x="0" y="0"/>
                </a:moveTo>
                <a:lnTo>
                  <a:pt x="1680782" y="0"/>
                </a:lnTo>
                <a:cubicBezTo>
                  <a:pt x="1726254" y="0"/>
                  <a:pt x="1769863" y="18064"/>
                  <a:pt x="1802016" y="50217"/>
                </a:cubicBezTo>
                <a:cubicBezTo>
                  <a:pt x="1834169" y="82370"/>
                  <a:pt x="1852232" y="125979"/>
                  <a:pt x="1852232" y="171450"/>
                </a:cubicBezTo>
                <a:lnTo>
                  <a:pt x="1852232" y="433387"/>
                </a:lnTo>
                <a:cubicBezTo>
                  <a:pt x="1852232" y="478859"/>
                  <a:pt x="1870296" y="522468"/>
                  <a:pt x="1902449" y="554621"/>
                </a:cubicBezTo>
                <a:cubicBezTo>
                  <a:pt x="1934602" y="586774"/>
                  <a:pt x="1978211" y="604837"/>
                  <a:pt x="2023682" y="604837"/>
                </a:cubicBezTo>
                <a:lnTo>
                  <a:pt x="3704465" y="604837"/>
                </a:lnTo>
              </a:path>
            </a:pathLst>
          </a:custGeom>
          <a:ln w="28575" cap="flat">
            <a:solidFill>
              <a:srgbClr val="000000"/>
            </a:solidFill>
            <a:prstDash val="solid"/>
            <a:headEnd type="none" w="sm" len="sm"/>
            <a:tailEnd type="none" w="sm" len="sm"/>
          </a:ln>
        </p:spPr>
      </p:sp>
      <p:grpSp>
        <p:nvGrpSpPr>
          <p:cNvPr id="56" name="Group 56"/>
          <p:cNvGrpSpPr/>
          <p:nvPr/>
        </p:nvGrpSpPr>
        <p:grpSpPr>
          <a:xfrm>
            <a:off x="14669164" y="5688681"/>
            <a:ext cx="3353506" cy="603040"/>
            <a:chOff x="0" y="0"/>
            <a:chExt cx="1169348" cy="210277"/>
          </a:xfrm>
        </p:grpSpPr>
        <p:sp>
          <p:nvSpPr>
            <p:cNvPr id="57" name="Freeform 57"/>
            <p:cNvSpPr/>
            <p:nvPr/>
          </p:nvSpPr>
          <p:spPr>
            <a:xfrm>
              <a:off x="0" y="0"/>
              <a:ext cx="1169348" cy="210277"/>
            </a:xfrm>
            <a:custGeom>
              <a:avLst/>
              <a:gdLst/>
              <a:ahLst/>
              <a:cxnLst/>
              <a:rect l="l" t="t" r="r" b="b"/>
              <a:pathLst>
                <a:path w="1169348" h="210277">
                  <a:moveTo>
                    <a:pt x="50789" y="0"/>
                  </a:moveTo>
                  <a:lnTo>
                    <a:pt x="1118559" y="0"/>
                  </a:lnTo>
                  <a:cubicBezTo>
                    <a:pt x="1146609" y="0"/>
                    <a:pt x="1169348" y="22739"/>
                    <a:pt x="1169348" y="50789"/>
                  </a:cubicBezTo>
                  <a:lnTo>
                    <a:pt x="1169348" y="159487"/>
                  </a:lnTo>
                  <a:cubicBezTo>
                    <a:pt x="1169348" y="172957"/>
                    <a:pt x="1163997" y="185876"/>
                    <a:pt x="1154472" y="195401"/>
                  </a:cubicBezTo>
                  <a:cubicBezTo>
                    <a:pt x="1144948" y="204926"/>
                    <a:pt x="1132029" y="210277"/>
                    <a:pt x="1118559" y="210277"/>
                  </a:cubicBezTo>
                  <a:lnTo>
                    <a:pt x="50789" y="210277"/>
                  </a:lnTo>
                  <a:cubicBezTo>
                    <a:pt x="37319" y="210277"/>
                    <a:pt x="24401" y="204926"/>
                    <a:pt x="14876" y="195401"/>
                  </a:cubicBezTo>
                  <a:cubicBezTo>
                    <a:pt x="5351" y="185876"/>
                    <a:pt x="0" y="172957"/>
                    <a:pt x="0" y="159487"/>
                  </a:cubicBezTo>
                  <a:lnTo>
                    <a:pt x="0" y="50789"/>
                  </a:lnTo>
                  <a:cubicBezTo>
                    <a:pt x="0" y="37319"/>
                    <a:pt x="5351" y="24401"/>
                    <a:pt x="14876" y="14876"/>
                  </a:cubicBezTo>
                  <a:cubicBezTo>
                    <a:pt x="24401" y="5351"/>
                    <a:pt x="37319" y="0"/>
                    <a:pt x="50789" y="0"/>
                  </a:cubicBezTo>
                  <a:close/>
                </a:path>
              </a:pathLst>
            </a:custGeom>
            <a:solidFill>
              <a:srgbClr val="DDDDDD"/>
            </a:solidFill>
            <a:ln w="28575" cap="rnd">
              <a:solidFill>
                <a:srgbClr val="000000"/>
              </a:solidFill>
              <a:prstDash val="solid"/>
              <a:round/>
            </a:ln>
          </p:spPr>
        </p:sp>
        <p:sp>
          <p:nvSpPr>
            <p:cNvPr id="58" name="TextBox 58"/>
            <p:cNvSpPr txBox="1"/>
            <p:nvPr/>
          </p:nvSpPr>
          <p:spPr>
            <a:xfrm>
              <a:off x="0" y="-57150"/>
              <a:ext cx="1169348" cy="267427"/>
            </a:xfrm>
            <a:prstGeom prst="rect">
              <a:avLst/>
            </a:prstGeom>
          </p:spPr>
          <p:txBody>
            <a:bodyPr lIns="37469" tIns="37469" rIns="37469" bIns="37469" rtlCol="0" anchor="ctr"/>
            <a:lstStyle/>
            <a:p>
              <a:pPr algn="ctr">
                <a:lnSpc>
                  <a:spcPts val="3510"/>
                </a:lnSpc>
                <a:spcBef>
                  <a:spcPct val="0"/>
                </a:spcBef>
              </a:pPr>
              <a:r>
                <a:rPr lang="en-US" sz="2507" b="1">
                  <a:solidFill>
                    <a:srgbClr val="000000"/>
                  </a:solidFill>
                  <a:latin typeface="Canva Sans Bold"/>
                  <a:ea typeface="Canva Sans Bold"/>
                  <a:cs typeface="Canva Sans Bold"/>
                  <a:sym typeface="Canva Sans Bold"/>
                </a:rPr>
                <a:t>Tri / Fin de vie</a:t>
              </a:r>
            </a:p>
          </p:txBody>
        </p:sp>
      </p:grpSp>
      <p:grpSp>
        <p:nvGrpSpPr>
          <p:cNvPr id="59" name="Group 59"/>
          <p:cNvGrpSpPr/>
          <p:nvPr/>
        </p:nvGrpSpPr>
        <p:grpSpPr>
          <a:xfrm>
            <a:off x="14669164" y="6606421"/>
            <a:ext cx="3353506" cy="603040"/>
            <a:chOff x="0" y="0"/>
            <a:chExt cx="1169348" cy="210277"/>
          </a:xfrm>
        </p:grpSpPr>
        <p:sp>
          <p:nvSpPr>
            <p:cNvPr id="60" name="Freeform 60"/>
            <p:cNvSpPr/>
            <p:nvPr/>
          </p:nvSpPr>
          <p:spPr>
            <a:xfrm>
              <a:off x="0" y="0"/>
              <a:ext cx="1169348" cy="210277"/>
            </a:xfrm>
            <a:custGeom>
              <a:avLst/>
              <a:gdLst/>
              <a:ahLst/>
              <a:cxnLst/>
              <a:rect l="l" t="t" r="r" b="b"/>
              <a:pathLst>
                <a:path w="1169348" h="210277">
                  <a:moveTo>
                    <a:pt x="50789" y="0"/>
                  </a:moveTo>
                  <a:lnTo>
                    <a:pt x="1118559" y="0"/>
                  </a:lnTo>
                  <a:cubicBezTo>
                    <a:pt x="1146609" y="0"/>
                    <a:pt x="1169348" y="22739"/>
                    <a:pt x="1169348" y="50789"/>
                  </a:cubicBezTo>
                  <a:lnTo>
                    <a:pt x="1169348" y="159487"/>
                  </a:lnTo>
                  <a:cubicBezTo>
                    <a:pt x="1169348" y="172957"/>
                    <a:pt x="1163997" y="185876"/>
                    <a:pt x="1154472" y="195401"/>
                  </a:cubicBezTo>
                  <a:cubicBezTo>
                    <a:pt x="1144948" y="204926"/>
                    <a:pt x="1132029" y="210277"/>
                    <a:pt x="1118559" y="210277"/>
                  </a:cubicBezTo>
                  <a:lnTo>
                    <a:pt x="50789" y="210277"/>
                  </a:lnTo>
                  <a:cubicBezTo>
                    <a:pt x="37319" y="210277"/>
                    <a:pt x="24401" y="204926"/>
                    <a:pt x="14876" y="195401"/>
                  </a:cubicBezTo>
                  <a:cubicBezTo>
                    <a:pt x="5351" y="185876"/>
                    <a:pt x="0" y="172957"/>
                    <a:pt x="0" y="159487"/>
                  </a:cubicBezTo>
                  <a:lnTo>
                    <a:pt x="0" y="50789"/>
                  </a:lnTo>
                  <a:cubicBezTo>
                    <a:pt x="0" y="37319"/>
                    <a:pt x="5351" y="24401"/>
                    <a:pt x="14876" y="14876"/>
                  </a:cubicBezTo>
                  <a:cubicBezTo>
                    <a:pt x="24401" y="5351"/>
                    <a:pt x="37319" y="0"/>
                    <a:pt x="50789" y="0"/>
                  </a:cubicBezTo>
                  <a:close/>
                </a:path>
              </a:pathLst>
            </a:custGeom>
            <a:solidFill>
              <a:srgbClr val="F8F7F2"/>
            </a:solidFill>
            <a:ln w="28575" cap="rnd">
              <a:solidFill>
                <a:srgbClr val="000000"/>
              </a:solidFill>
              <a:prstDash val="solid"/>
              <a:round/>
            </a:ln>
          </p:spPr>
        </p:sp>
        <p:sp>
          <p:nvSpPr>
            <p:cNvPr id="61" name="TextBox 61"/>
            <p:cNvSpPr txBox="1"/>
            <p:nvPr/>
          </p:nvSpPr>
          <p:spPr>
            <a:xfrm>
              <a:off x="0" y="-47625"/>
              <a:ext cx="1169348" cy="257902"/>
            </a:xfrm>
            <a:prstGeom prst="rect">
              <a:avLst/>
            </a:prstGeom>
          </p:spPr>
          <p:txBody>
            <a:bodyPr lIns="37469" tIns="37469" rIns="37469" bIns="37469" rtlCol="0" anchor="ctr"/>
            <a:lstStyle/>
            <a:p>
              <a:pPr algn="ctr">
                <a:lnSpc>
                  <a:spcPts val="3230"/>
                </a:lnSpc>
                <a:spcBef>
                  <a:spcPct val="0"/>
                </a:spcBef>
              </a:pPr>
              <a:r>
                <a:rPr lang="en-US" sz="2307">
                  <a:solidFill>
                    <a:srgbClr val="000000"/>
                  </a:solidFill>
                  <a:latin typeface="Canva Sans"/>
                  <a:ea typeface="Canva Sans"/>
                  <a:cs typeface="Canva Sans"/>
                  <a:sym typeface="Canva Sans"/>
                </a:rPr>
                <a:t>Filière de recyclage</a:t>
              </a:r>
            </a:p>
          </p:txBody>
        </p:sp>
      </p:grpSp>
      <p:grpSp>
        <p:nvGrpSpPr>
          <p:cNvPr id="62" name="Group 62"/>
          <p:cNvGrpSpPr/>
          <p:nvPr/>
        </p:nvGrpSpPr>
        <p:grpSpPr>
          <a:xfrm>
            <a:off x="14669164" y="7500349"/>
            <a:ext cx="3353506" cy="979930"/>
            <a:chOff x="0" y="0"/>
            <a:chExt cx="1169348" cy="341696"/>
          </a:xfrm>
        </p:grpSpPr>
        <p:sp>
          <p:nvSpPr>
            <p:cNvPr id="63" name="Freeform 63"/>
            <p:cNvSpPr/>
            <p:nvPr/>
          </p:nvSpPr>
          <p:spPr>
            <a:xfrm>
              <a:off x="0" y="0"/>
              <a:ext cx="1169348" cy="341696"/>
            </a:xfrm>
            <a:custGeom>
              <a:avLst/>
              <a:gdLst/>
              <a:ahLst/>
              <a:cxnLst/>
              <a:rect l="l" t="t" r="r" b="b"/>
              <a:pathLst>
                <a:path w="1169348" h="341696">
                  <a:moveTo>
                    <a:pt x="50789" y="0"/>
                  </a:moveTo>
                  <a:lnTo>
                    <a:pt x="1118559" y="0"/>
                  </a:lnTo>
                  <a:cubicBezTo>
                    <a:pt x="1146609" y="0"/>
                    <a:pt x="1169348" y="22739"/>
                    <a:pt x="1169348" y="50789"/>
                  </a:cubicBezTo>
                  <a:lnTo>
                    <a:pt x="1169348" y="290907"/>
                  </a:lnTo>
                  <a:cubicBezTo>
                    <a:pt x="1169348" y="304377"/>
                    <a:pt x="1163997" y="317295"/>
                    <a:pt x="1154472" y="326820"/>
                  </a:cubicBezTo>
                  <a:cubicBezTo>
                    <a:pt x="1144948" y="336345"/>
                    <a:pt x="1132029" y="341696"/>
                    <a:pt x="1118559" y="341696"/>
                  </a:cubicBezTo>
                  <a:lnTo>
                    <a:pt x="50789" y="341696"/>
                  </a:lnTo>
                  <a:cubicBezTo>
                    <a:pt x="22739" y="341696"/>
                    <a:pt x="0" y="318957"/>
                    <a:pt x="0" y="290907"/>
                  </a:cubicBezTo>
                  <a:lnTo>
                    <a:pt x="0" y="50789"/>
                  </a:lnTo>
                  <a:cubicBezTo>
                    <a:pt x="0" y="37319"/>
                    <a:pt x="5351" y="24401"/>
                    <a:pt x="14876" y="14876"/>
                  </a:cubicBezTo>
                  <a:cubicBezTo>
                    <a:pt x="24401" y="5351"/>
                    <a:pt x="37319" y="0"/>
                    <a:pt x="50789" y="0"/>
                  </a:cubicBezTo>
                  <a:close/>
                </a:path>
              </a:pathLst>
            </a:custGeom>
            <a:solidFill>
              <a:srgbClr val="F8F7F2"/>
            </a:solidFill>
            <a:ln w="28575" cap="rnd">
              <a:solidFill>
                <a:srgbClr val="000000"/>
              </a:solidFill>
              <a:prstDash val="solid"/>
              <a:round/>
            </a:ln>
          </p:spPr>
        </p:sp>
        <p:sp>
          <p:nvSpPr>
            <p:cNvPr id="64" name="TextBox 64"/>
            <p:cNvSpPr txBox="1"/>
            <p:nvPr/>
          </p:nvSpPr>
          <p:spPr>
            <a:xfrm>
              <a:off x="0" y="-47625"/>
              <a:ext cx="1169348" cy="389321"/>
            </a:xfrm>
            <a:prstGeom prst="rect">
              <a:avLst/>
            </a:prstGeom>
          </p:spPr>
          <p:txBody>
            <a:bodyPr lIns="37469" tIns="37469" rIns="37469" bIns="37469" rtlCol="0" anchor="ctr"/>
            <a:lstStyle/>
            <a:p>
              <a:pPr algn="ctr">
                <a:lnSpc>
                  <a:spcPts val="3230"/>
                </a:lnSpc>
                <a:spcBef>
                  <a:spcPct val="0"/>
                </a:spcBef>
              </a:pPr>
              <a:r>
                <a:rPr lang="en-US" sz="2307">
                  <a:solidFill>
                    <a:srgbClr val="000000"/>
                  </a:solidFill>
                  <a:latin typeface="Canva Sans"/>
                  <a:ea typeface="Canva Sans"/>
                  <a:cs typeface="Canva Sans"/>
                  <a:sym typeface="Canva Sans"/>
                </a:rPr>
                <a:t>Sites illégaux des dépôts de déchets</a:t>
              </a:r>
            </a:p>
          </p:txBody>
        </p:sp>
      </p:grpSp>
      <p:sp>
        <p:nvSpPr>
          <p:cNvPr id="65" name="Freeform 65"/>
          <p:cNvSpPr/>
          <p:nvPr/>
        </p:nvSpPr>
        <p:spPr>
          <a:xfrm>
            <a:off x="16300198" y="6291721"/>
            <a:ext cx="45719" cy="314700"/>
          </a:xfrm>
          <a:custGeom>
            <a:avLst/>
            <a:gdLst/>
            <a:ahLst/>
            <a:cxnLst/>
            <a:rect l="l" t="t" r="r" b="b"/>
            <a:pathLst>
              <a:path h="157350">
                <a:moveTo>
                  <a:pt x="0" y="0"/>
                </a:moveTo>
                <a:lnTo>
                  <a:pt x="0" y="157351"/>
                </a:lnTo>
              </a:path>
            </a:pathLst>
          </a:custGeom>
          <a:ln w="28575" cap="flat">
            <a:solidFill>
              <a:srgbClr val="000000"/>
            </a:solidFill>
            <a:prstDash val="solid"/>
            <a:headEnd type="none" w="sm" len="sm"/>
            <a:tailEnd type="none" w="sm" len="sm"/>
          </a:ln>
        </p:spPr>
      </p:sp>
      <p:sp>
        <p:nvSpPr>
          <p:cNvPr id="66" name="Freeform 66"/>
          <p:cNvSpPr/>
          <p:nvPr/>
        </p:nvSpPr>
        <p:spPr>
          <a:xfrm>
            <a:off x="16300198" y="7209460"/>
            <a:ext cx="45719" cy="290889"/>
          </a:xfrm>
          <a:custGeom>
            <a:avLst/>
            <a:gdLst/>
            <a:ahLst/>
            <a:cxnLst/>
            <a:rect l="l" t="t" r="r" b="b"/>
            <a:pathLst>
              <a:path h="145444">
                <a:moveTo>
                  <a:pt x="0" y="0"/>
                </a:moveTo>
                <a:lnTo>
                  <a:pt x="0" y="145444"/>
                </a:lnTo>
              </a:path>
            </a:pathLst>
          </a:custGeom>
          <a:ln w="28575" cap="flat">
            <a:solidFill>
              <a:srgbClr val="000000"/>
            </a:solidFill>
            <a:prstDash val="solid"/>
            <a:headEnd type="none" w="sm" len="sm"/>
            <a:tailEnd type="none" w="sm" len="sm"/>
          </a:ln>
        </p:spPr>
      </p:sp>
      <p:sp>
        <p:nvSpPr>
          <p:cNvPr id="67" name="Freeform 67"/>
          <p:cNvSpPr/>
          <p:nvPr/>
        </p:nvSpPr>
        <p:spPr>
          <a:xfrm>
            <a:off x="13242737" y="5083844"/>
            <a:ext cx="3103179" cy="604838"/>
          </a:xfrm>
          <a:custGeom>
            <a:avLst/>
            <a:gdLst/>
            <a:ahLst/>
            <a:cxnLst/>
            <a:rect l="l" t="t" r="r" b="b"/>
            <a:pathLst>
              <a:path w="7384856" h="604838">
                <a:moveTo>
                  <a:pt x="0" y="0"/>
                </a:moveTo>
                <a:lnTo>
                  <a:pt x="3520978" y="0"/>
                </a:lnTo>
                <a:cubicBezTo>
                  <a:pt x="3566450" y="0"/>
                  <a:pt x="3610058" y="18064"/>
                  <a:pt x="3642212" y="50217"/>
                </a:cubicBezTo>
                <a:cubicBezTo>
                  <a:pt x="3674365" y="82370"/>
                  <a:pt x="3692428" y="125979"/>
                  <a:pt x="3692428" y="171450"/>
                </a:cubicBezTo>
                <a:lnTo>
                  <a:pt x="3692428" y="433387"/>
                </a:lnTo>
                <a:cubicBezTo>
                  <a:pt x="3692428" y="478859"/>
                  <a:pt x="3710491" y="522468"/>
                  <a:pt x="3742644" y="554621"/>
                </a:cubicBezTo>
                <a:cubicBezTo>
                  <a:pt x="3774797" y="586774"/>
                  <a:pt x="3818406" y="604837"/>
                  <a:pt x="3863878" y="604837"/>
                </a:cubicBezTo>
                <a:lnTo>
                  <a:pt x="7384856" y="604837"/>
                </a:lnTo>
              </a:path>
            </a:pathLst>
          </a:custGeom>
          <a:ln w="28575" cap="flat">
            <a:solidFill>
              <a:srgbClr val="000000"/>
            </a:solidFill>
            <a:prstDash val="solid"/>
            <a:headEnd type="none" w="sm" len="sm"/>
            <a:tailEnd type="none" w="sm" len="sm"/>
          </a:ln>
        </p:spPr>
      </p:sp>
      <p:sp>
        <p:nvSpPr>
          <p:cNvPr id="68" name="Freeform 68"/>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69" name="Group 69"/>
          <p:cNvGrpSpPr/>
          <p:nvPr/>
        </p:nvGrpSpPr>
        <p:grpSpPr>
          <a:xfrm>
            <a:off x="9738145" y="5809945"/>
            <a:ext cx="190860" cy="180257"/>
            <a:chOff x="0" y="0"/>
            <a:chExt cx="685800" cy="647700"/>
          </a:xfrm>
        </p:grpSpPr>
        <p:sp>
          <p:nvSpPr>
            <p:cNvPr id="70" name="Freeform 70"/>
            <p:cNvSpPr/>
            <p:nvPr/>
          </p:nvSpPr>
          <p:spPr>
            <a:xfrm>
              <a:off x="0" y="0"/>
              <a:ext cx="685800" cy="647700"/>
            </a:xfrm>
            <a:custGeom>
              <a:avLst/>
              <a:gdLst/>
              <a:ahLst/>
              <a:cxnLst/>
              <a:rect l="l" t="t" r="r" b="b"/>
              <a:pathLst>
                <a:path w="685800" h="647700">
                  <a:moveTo>
                    <a:pt x="546100" y="50800"/>
                  </a:moveTo>
                  <a:lnTo>
                    <a:pt x="419100" y="279400"/>
                  </a:lnTo>
                  <a:lnTo>
                    <a:pt x="685800" y="279400"/>
                  </a:lnTo>
                  <a:lnTo>
                    <a:pt x="685800" y="368300"/>
                  </a:lnTo>
                  <a:lnTo>
                    <a:pt x="419100" y="368300"/>
                  </a:lnTo>
                  <a:lnTo>
                    <a:pt x="546100" y="596900"/>
                  </a:lnTo>
                  <a:lnTo>
                    <a:pt x="469900" y="647700"/>
                  </a:lnTo>
                  <a:lnTo>
                    <a:pt x="342900" y="406400"/>
                  </a:lnTo>
                  <a:lnTo>
                    <a:pt x="203200" y="647700"/>
                  </a:lnTo>
                  <a:lnTo>
                    <a:pt x="127000" y="596900"/>
                  </a:lnTo>
                  <a:lnTo>
                    <a:pt x="266700" y="368300"/>
                  </a:lnTo>
                  <a:lnTo>
                    <a:pt x="0" y="368300"/>
                  </a:lnTo>
                  <a:lnTo>
                    <a:pt x="0" y="279400"/>
                  </a:lnTo>
                  <a:lnTo>
                    <a:pt x="266700" y="279400"/>
                  </a:lnTo>
                  <a:lnTo>
                    <a:pt x="127000" y="50800"/>
                  </a:lnTo>
                  <a:lnTo>
                    <a:pt x="203200" y="0"/>
                  </a:lnTo>
                  <a:lnTo>
                    <a:pt x="342900" y="241300"/>
                  </a:lnTo>
                  <a:lnTo>
                    <a:pt x="469900" y="0"/>
                  </a:lnTo>
                  <a:lnTo>
                    <a:pt x="546100" y="50800"/>
                  </a:lnTo>
                  <a:close/>
                </a:path>
              </a:pathLst>
            </a:custGeom>
            <a:solidFill>
              <a:srgbClr val="0B162C">
                <a:alpha val="53725"/>
              </a:srgbClr>
            </a:solidFill>
          </p:spPr>
        </p:sp>
        <p:sp>
          <p:nvSpPr>
            <p:cNvPr id="71" name="TextBox 71"/>
            <p:cNvSpPr txBox="1"/>
            <p:nvPr/>
          </p:nvSpPr>
          <p:spPr>
            <a:xfrm>
              <a:off x="171450" y="104775"/>
              <a:ext cx="342900" cy="390525"/>
            </a:xfrm>
            <a:prstGeom prst="rect">
              <a:avLst/>
            </a:prstGeom>
          </p:spPr>
          <p:txBody>
            <a:bodyPr lIns="50800" tIns="50800" rIns="50800" bIns="50800" rtlCol="0" anchor="ctr"/>
            <a:lstStyle/>
            <a:p>
              <a:pPr algn="ctr">
                <a:lnSpc>
                  <a:spcPts val="2800"/>
                </a:lnSpc>
              </a:pPr>
              <a:endParaRPr/>
            </a:p>
          </p:txBody>
        </p:sp>
      </p:grpSp>
      <p:sp>
        <p:nvSpPr>
          <p:cNvPr id="72" name="TextBox 72"/>
          <p:cNvSpPr txBox="1"/>
          <p:nvPr/>
        </p:nvSpPr>
        <p:spPr>
          <a:xfrm>
            <a:off x="1028700" y="923925"/>
            <a:ext cx="11239500" cy="903606"/>
          </a:xfrm>
          <a:prstGeom prst="rect">
            <a:avLst/>
          </a:prstGeom>
        </p:spPr>
        <p:txBody>
          <a:bodyPr wrap="square" lIns="0" tIns="0" rIns="0" bIns="0" rtlCol="0" anchor="t">
            <a:spAutoFit/>
          </a:bodyPr>
          <a:lstStyle/>
          <a:p>
            <a:pPr algn="l">
              <a:lnSpc>
                <a:spcPts val="7419"/>
              </a:lnSpc>
              <a:spcBef>
                <a:spcPct val="0"/>
              </a:spcBef>
            </a:pPr>
            <a:r>
              <a:rPr lang="en-US" sz="5299" b="1" dirty="0" err="1">
                <a:solidFill>
                  <a:srgbClr val="F45317"/>
                </a:solidFill>
                <a:latin typeface="Canva Sans Bold"/>
                <a:ea typeface="Canva Sans Bold"/>
                <a:cs typeface="Canva Sans Bold"/>
                <a:sym typeface="Canva Sans Bold"/>
              </a:rPr>
              <a:t>Réflexions</a:t>
            </a:r>
            <a:r>
              <a:rPr lang="en-US" sz="5299" b="1" dirty="0">
                <a:solidFill>
                  <a:srgbClr val="F45317"/>
                </a:solidFill>
                <a:latin typeface="Canva Sans Bold"/>
                <a:ea typeface="Canva Sans Bold"/>
                <a:cs typeface="Canva Sans Bold"/>
                <a:sym typeface="Canva Sans Bold"/>
              </a:rPr>
              <a:t> et </a:t>
            </a:r>
            <a:r>
              <a:rPr lang="en-US" sz="5299" b="1" dirty="0" err="1">
                <a:solidFill>
                  <a:srgbClr val="F45317"/>
                </a:solidFill>
                <a:latin typeface="Canva Sans Bold"/>
                <a:ea typeface="Canva Sans Bold"/>
                <a:cs typeface="Canva Sans Bold"/>
                <a:sym typeface="Canva Sans Bold"/>
              </a:rPr>
              <a:t>questionnements</a:t>
            </a:r>
            <a:endParaRPr lang="en-US" sz="5299" b="1" dirty="0">
              <a:solidFill>
                <a:srgbClr val="F45317"/>
              </a:solidFill>
              <a:latin typeface="Canva Sans Bold"/>
              <a:ea typeface="Canva Sans Bold"/>
              <a:cs typeface="Canva Sans Bold"/>
              <a:sym typeface="Canva Sans Bold"/>
            </a:endParaRPr>
          </a:p>
        </p:txBody>
      </p:sp>
      <p:sp>
        <p:nvSpPr>
          <p:cNvPr id="73" name="TextBox 73"/>
          <p:cNvSpPr txBox="1"/>
          <p:nvPr/>
        </p:nvSpPr>
        <p:spPr>
          <a:xfrm>
            <a:off x="1244017" y="2124366"/>
            <a:ext cx="4928183" cy="335541"/>
          </a:xfrm>
          <a:prstGeom prst="rect">
            <a:avLst/>
          </a:prstGeom>
        </p:spPr>
        <p:txBody>
          <a:bodyPr wrap="square" lIns="0" tIns="0" rIns="0" bIns="0" rtlCol="0" anchor="t">
            <a:spAutoFit/>
          </a:bodyPr>
          <a:lstStyle/>
          <a:p>
            <a:pPr algn="l">
              <a:lnSpc>
                <a:spcPts val="2800"/>
              </a:lnSpc>
              <a:spcBef>
                <a:spcPct val="0"/>
              </a:spcBef>
            </a:pPr>
            <a:r>
              <a:rPr lang="en-US" sz="2000" b="1" spc="-48" dirty="0">
                <a:solidFill>
                  <a:srgbClr val="5F5E5A"/>
                </a:solidFill>
                <a:latin typeface="Canva Sans Bold"/>
                <a:ea typeface="Canva Sans Bold"/>
                <a:cs typeface="Canva Sans Bold"/>
                <a:sym typeface="Canva Sans Bold"/>
              </a:rPr>
              <a:t>O B J E C T I F      D U       S U P </a:t>
            </a:r>
            <a:r>
              <a:rPr lang="en-US" sz="2000" b="1" spc="-48" dirty="0" err="1">
                <a:solidFill>
                  <a:srgbClr val="5F5E5A"/>
                </a:solidFill>
                <a:latin typeface="Canva Sans Bold"/>
                <a:ea typeface="Canva Sans Bold"/>
                <a:cs typeface="Canva Sans Bold"/>
                <a:sym typeface="Canva Sans Bold"/>
              </a:rPr>
              <a:t>P</a:t>
            </a:r>
            <a:r>
              <a:rPr lang="en-US" sz="2000" b="1" spc="-48" dirty="0">
                <a:solidFill>
                  <a:srgbClr val="5F5E5A"/>
                </a:solidFill>
                <a:latin typeface="Canva Sans Bold"/>
                <a:ea typeface="Canva Sans Bold"/>
                <a:cs typeface="Canva Sans Bold"/>
                <a:sym typeface="Canva Sans Bold"/>
              </a:rPr>
              <a:t> O R T</a:t>
            </a:r>
          </a:p>
        </p:txBody>
      </p:sp>
      <p:sp>
        <p:nvSpPr>
          <p:cNvPr id="74" name="TextBox 74"/>
          <p:cNvSpPr txBox="1"/>
          <p:nvPr/>
        </p:nvSpPr>
        <p:spPr>
          <a:xfrm>
            <a:off x="1244016" y="2528611"/>
            <a:ext cx="8275283" cy="613411"/>
          </a:xfrm>
          <a:prstGeom prst="rect">
            <a:avLst/>
          </a:prstGeom>
        </p:spPr>
        <p:txBody>
          <a:bodyPr wrap="square" lIns="0" tIns="0" rIns="0" bIns="0" rtlCol="0" anchor="t">
            <a:spAutoFit/>
          </a:bodyPr>
          <a:lstStyle/>
          <a:p>
            <a:pPr algn="l">
              <a:lnSpc>
                <a:spcPts val="5039"/>
              </a:lnSpc>
              <a:spcBef>
                <a:spcPct val="0"/>
              </a:spcBef>
            </a:pPr>
            <a:r>
              <a:rPr lang="en-US" sz="3599" b="1" spc="-86" dirty="0" err="1">
                <a:solidFill>
                  <a:srgbClr val="3C5679"/>
                </a:solidFill>
                <a:latin typeface="Canva Sans Bold"/>
                <a:ea typeface="Canva Sans Bold"/>
                <a:cs typeface="Canva Sans Bold"/>
                <a:sym typeface="Canva Sans Bold"/>
              </a:rPr>
              <a:t>Révéler</a:t>
            </a:r>
            <a:r>
              <a:rPr lang="en-US" sz="3599" b="1" spc="-86" dirty="0">
                <a:solidFill>
                  <a:srgbClr val="3C5679"/>
                </a:solidFill>
                <a:latin typeface="Canva Sans Bold"/>
                <a:ea typeface="Canva Sans Bold"/>
                <a:cs typeface="Canva Sans Bold"/>
                <a:sym typeface="Canva Sans Bold"/>
              </a:rPr>
              <a:t> la </a:t>
            </a:r>
            <a:r>
              <a:rPr lang="en-US" sz="3599" b="1" spc="-86" dirty="0" err="1">
                <a:solidFill>
                  <a:srgbClr val="3C5679"/>
                </a:solidFill>
                <a:latin typeface="Canva Sans Bold"/>
                <a:ea typeface="Canva Sans Bold"/>
                <a:cs typeface="Canva Sans Bold"/>
                <a:sym typeface="Canva Sans Bold"/>
              </a:rPr>
              <a:t>matérialité</a:t>
            </a:r>
            <a:r>
              <a:rPr lang="en-US" sz="3599" b="1" spc="-86" dirty="0">
                <a:solidFill>
                  <a:srgbClr val="3C5679"/>
                </a:solidFill>
                <a:latin typeface="Canva Sans Bold"/>
                <a:ea typeface="Canva Sans Bold"/>
                <a:cs typeface="Canva Sans Bold"/>
                <a:sym typeface="Canva Sans Bold"/>
              </a:rPr>
              <a:t> du numérique</a:t>
            </a:r>
          </a:p>
        </p:txBody>
      </p:sp>
      <p:sp>
        <p:nvSpPr>
          <p:cNvPr id="75" name="TextBox 75"/>
          <p:cNvSpPr txBox="1"/>
          <p:nvPr/>
        </p:nvSpPr>
        <p:spPr>
          <a:xfrm>
            <a:off x="1244017" y="3147736"/>
            <a:ext cx="10033583" cy="372745"/>
          </a:xfrm>
          <a:prstGeom prst="rect">
            <a:avLst/>
          </a:prstGeom>
        </p:spPr>
        <p:txBody>
          <a:bodyPr wrap="square" lIns="0" tIns="0" rIns="0" bIns="0" rtlCol="0" anchor="t">
            <a:spAutoFit/>
          </a:bodyPr>
          <a:lstStyle/>
          <a:p>
            <a:pPr algn="l">
              <a:lnSpc>
                <a:spcPts val="3079"/>
              </a:lnSpc>
              <a:spcBef>
                <a:spcPct val="0"/>
              </a:spcBef>
            </a:pPr>
            <a:r>
              <a:rPr lang="en-US" sz="2199" i="1" spc="-52" dirty="0" err="1">
                <a:solidFill>
                  <a:srgbClr val="3C5679"/>
                </a:solidFill>
                <a:latin typeface="Canva Sans Italics"/>
                <a:ea typeface="Canva Sans Italics"/>
                <a:cs typeface="Canva Sans Italics"/>
                <a:sym typeface="Canva Sans Italics"/>
              </a:rPr>
              <a:t>en</a:t>
            </a:r>
            <a:r>
              <a:rPr lang="en-US" sz="2199" i="1" spc="-52" dirty="0">
                <a:solidFill>
                  <a:srgbClr val="3C5679"/>
                </a:solidFill>
                <a:latin typeface="Canva Sans Italics"/>
                <a:ea typeface="Canva Sans Italics"/>
                <a:cs typeface="Canva Sans Italics"/>
                <a:sym typeface="Canva Sans Italics"/>
              </a:rPr>
              <a:t> </a:t>
            </a:r>
            <a:r>
              <a:rPr lang="en-US" sz="2199" i="1" spc="-52" dirty="0" err="1">
                <a:solidFill>
                  <a:srgbClr val="3C5679"/>
                </a:solidFill>
                <a:latin typeface="Canva Sans Italics"/>
                <a:ea typeface="Canva Sans Italics"/>
                <a:cs typeface="Canva Sans Italics"/>
                <a:sym typeface="Canva Sans Italics"/>
              </a:rPr>
              <a:t>s’appuyant</a:t>
            </a:r>
            <a:r>
              <a:rPr lang="en-US" sz="2199" i="1" spc="-52" dirty="0">
                <a:solidFill>
                  <a:srgbClr val="3C5679"/>
                </a:solidFill>
                <a:latin typeface="Canva Sans Italics"/>
                <a:ea typeface="Canva Sans Italics"/>
                <a:cs typeface="Canva Sans Italics"/>
                <a:sym typeface="Canva Sans Italics"/>
              </a:rPr>
              <a:t> sur le </a:t>
            </a:r>
            <a:r>
              <a:rPr lang="en-US" sz="2199" i="1" spc="-52" dirty="0" err="1">
                <a:solidFill>
                  <a:srgbClr val="3C5679"/>
                </a:solidFill>
                <a:latin typeface="Canva Sans Italics"/>
                <a:ea typeface="Canva Sans Italics"/>
                <a:cs typeface="Canva Sans Italics"/>
                <a:sym typeface="Canva Sans Italics"/>
              </a:rPr>
              <a:t>cas</a:t>
            </a:r>
            <a:r>
              <a:rPr lang="en-US" sz="2199" i="1" spc="-52" dirty="0">
                <a:solidFill>
                  <a:srgbClr val="3C5679"/>
                </a:solidFill>
                <a:latin typeface="Canva Sans Italics"/>
                <a:ea typeface="Canva Sans Italics"/>
                <a:cs typeface="Canva Sans Italics"/>
                <a:sym typeface="Canva Sans Italics"/>
              </a:rPr>
              <a:t> </a:t>
            </a:r>
            <a:r>
              <a:rPr lang="en-US" sz="2199" i="1" spc="-52" dirty="0" err="1">
                <a:solidFill>
                  <a:srgbClr val="3C5679"/>
                </a:solidFill>
                <a:latin typeface="Canva Sans Italics"/>
                <a:ea typeface="Canva Sans Italics"/>
                <a:cs typeface="Canva Sans Italics"/>
                <a:sym typeface="Canva Sans Italics"/>
              </a:rPr>
              <a:t>d’étude</a:t>
            </a:r>
            <a:r>
              <a:rPr lang="en-US" sz="2199" i="1" spc="-52" dirty="0">
                <a:solidFill>
                  <a:srgbClr val="3C5679"/>
                </a:solidFill>
                <a:latin typeface="Canva Sans Italics"/>
                <a:ea typeface="Canva Sans Italics"/>
                <a:cs typeface="Canva Sans Italics"/>
                <a:sym typeface="Canva Sans Italics"/>
              </a:rPr>
              <a:t> et les </a:t>
            </a:r>
            <a:r>
              <a:rPr lang="en-US" sz="2199" i="1" spc="-52" dirty="0" err="1">
                <a:solidFill>
                  <a:srgbClr val="3C5679"/>
                </a:solidFill>
                <a:latin typeface="Canva Sans Italics"/>
                <a:ea typeface="Canva Sans Italics"/>
                <a:cs typeface="Canva Sans Italics"/>
                <a:sym typeface="Canva Sans Italics"/>
              </a:rPr>
              <a:t>réflexions</a:t>
            </a:r>
            <a:r>
              <a:rPr lang="en-US" sz="2199" i="1" spc="-52" dirty="0">
                <a:solidFill>
                  <a:srgbClr val="3C5679"/>
                </a:solidFill>
                <a:latin typeface="Canva Sans Italics"/>
                <a:ea typeface="Canva Sans Italics"/>
                <a:cs typeface="Canva Sans Italics"/>
                <a:sym typeface="Canva Sans Italics"/>
              </a:rPr>
              <a:t> et questions </a:t>
            </a:r>
            <a:r>
              <a:rPr lang="en-US" sz="2199" i="1" spc="-52" dirty="0" err="1">
                <a:solidFill>
                  <a:srgbClr val="3C5679"/>
                </a:solidFill>
                <a:latin typeface="Canva Sans Italics"/>
                <a:ea typeface="Canva Sans Italics"/>
                <a:cs typeface="Canva Sans Italics"/>
                <a:sym typeface="Canva Sans Italics"/>
              </a:rPr>
              <a:t>qu’il</a:t>
            </a:r>
            <a:r>
              <a:rPr lang="en-US" sz="2199" i="1" spc="-52" dirty="0">
                <a:solidFill>
                  <a:srgbClr val="3C5679"/>
                </a:solidFill>
                <a:latin typeface="Canva Sans Italics"/>
                <a:ea typeface="Canva Sans Italics"/>
                <a:cs typeface="Canva Sans Italics"/>
                <a:sym typeface="Canva Sans Italics"/>
              </a:rPr>
              <a:t> </a:t>
            </a:r>
            <a:r>
              <a:rPr lang="en-US" sz="2199" i="1" spc="-52" dirty="0" err="1">
                <a:solidFill>
                  <a:srgbClr val="3C5679"/>
                </a:solidFill>
                <a:latin typeface="Canva Sans Italics"/>
                <a:ea typeface="Canva Sans Italics"/>
                <a:cs typeface="Canva Sans Italics"/>
                <a:sym typeface="Canva Sans Italics"/>
              </a:rPr>
              <a:t>soulève</a:t>
            </a:r>
            <a:endParaRPr lang="en-US" sz="2199" i="1" spc="-52" dirty="0">
              <a:solidFill>
                <a:srgbClr val="3C5679"/>
              </a:solidFill>
              <a:latin typeface="Canva Sans Italics"/>
              <a:ea typeface="Canva Sans Italics"/>
              <a:cs typeface="Canva Sans Italics"/>
              <a:sym typeface="Canva Sans Italics"/>
            </a:endParaRPr>
          </a:p>
        </p:txBody>
      </p:sp>
      <p:sp>
        <p:nvSpPr>
          <p:cNvPr id="76" name="TextBox 76"/>
          <p:cNvSpPr txBox="1"/>
          <p:nvPr/>
        </p:nvSpPr>
        <p:spPr>
          <a:xfrm>
            <a:off x="583331" y="4499401"/>
            <a:ext cx="2829560" cy="349250"/>
          </a:xfrm>
          <a:prstGeom prst="rect">
            <a:avLst/>
          </a:prstGeom>
        </p:spPr>
        <p:txBody>
          <a:bodyPr lIns="0" tIns="0" rIns="0" bIns="0" rtlCol="0" anchor="t">
            <a:spAutoFit/>
          </a:bodyPr>
          <a:lstStyle/>
          <a:p>
            <a:pPr algn="l">
              <a:lnSpc>
                <a:spcPts val="2800"/>
              </a:lnSpc>
              <a:spcBef>
                <a:spcPct val="0"/>
              </a:spcBef>
            </a:pPr>
            <a:r>
              <a:rPr lang="en-US" sz="2000" b="1" spc="276">
                <a:solidFill>
                  <a:srgbClr val="5F5E5A"/>
                </a:solidFill>
                <a:latin typeface="Canva Sans Bold"/>
                <a:ea typeface="Canva Sans Bold"/>
                <a:cs typeface="Canva Sans Bold"/>
                <a:sym typeface="Canva Sans Bold"/>
              </a:rPr>
              <a:t>THÈMES ABORDÉS</a:t>
            </a:r>
          </a:p>
        </p:txBody>
      </p:sp>
      <p:sp>
        <p:nvSpPr>
          <p:cNvPr id="77" name="TextBox 77"/>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7/11</a:t>
            </a:r>
          </a:p>
        </p:txBody>
      </p:sp>
      <p:sp>
        <p:nvSpPr>
          <p:cNvPr id="78" name="TextBox 78"/>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79" name="TextBox 79"/>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80" name="TextBox 80"/>
          <p:cNvSpPr txBox="1"/>
          <p:nvPr/>
        </p:nvSpPr>
        <p:spPr>
          <a:xfrm>
            <a:off x="7776099" y="6428840"/>
            <a:ext cx="2432368" cy="372745"/>
          </a:xfrm>
          <a:prstGeom prst="rect">
            <a:avLst/>
          </a:prstGeom>
        </p:spPr>
        <p:txBody>
          <a:bodyPr lIns="0" tIns="0" rIns="0" bIns="0" rtlCol="0" anchor="t">
            <a:spAutoFit/>
          </a:bodyPr>
          <a:lstStyle/>
          <a:p>
            <a:pPr algn="l">
              <a:lnSpc>
                <a:spcPts val="3079"/>
              </a:lnSpc>
              <a:spcBef>
                <a:spcPct val="0"/>
              </a:spcBef>
            </a:pPr>
            <a:r>
              <a:rPr lang="en-US" sz="2199" i="1" spc="-52">
                <a:solidFill>
                  <a:srgbClr val="000000">
                    <a:alpha val="52941"/>
                  </a:srgbClr>
                </a:solidFill>
                <a:latin typeface="Canva Sans Italics"/>
                <a:ea typeface="Canva Sans Italics"/>
                <a:cs typeface="Canva Sans Italics"/>
                <a:sym typeface="Canva Sans Italics"/>
              </a:rPr>
              <a:t>n’a pas été abordé</a:t>
            </a:r>
          </a:p>
        </p:txBody>
      </p:sp>
      <p:grpSp>
        <p:nvGrpSpPr>
          <p:cNvPr id="81" name="Group 81"/>
          <p:cNvGrpSpPr/>
          <p:nvPr/>
        </p:nvGrpSpPr>
        <p:grpSpPr>
          <a:xfrm>
            <a:off x="7585239" y="6466940"/>
            <a:ext cx="190860" cy="180257"/>
            <a:chOff x="0" y="0"/>
            <a:chExt cx="685800" cy="647700"/>
          </a:xfrm>
        </p:grpSpPr>
        <p:sp>
          <p:nvSpPr>
            <p:cNvPr id="82" name="Freeform 82"/>
            <p:cNvSpPr/>
            <p:nvPr/>
          </p:nvSpPr>
          <p:spPr>
            <a:xfrm>
              <a:off x="0" y="0"/>
              <a:ext cx="685800" cy="647700"/>
            </a:xfrm>
            <a:custGeom>
              <a:avLst/>
              <a:gdLst/>
              <a:ahLst/>
              <a:cxnLst/>
              <a:rect l="l" t="t" r="r" b="b"/>
              <a:pathLst>
                <a:path w="685800" h="647700">
                  <a:moveTo>
                    <a:pt x="546100" y="50800"/>
                  </a:moveTo>
                  <a:lnTo>
                    <a:pt x="419100" y="279400"/>
                  </a:lnTo>
                  <a:lnTo>
                    <a:pt x="685800" y="279400"/>
                  </a:lnTo>
                  <a:lnTo>
                    <a:pt x="685800" y="368300"/>
                  </a:lnTo>
                  <a:lnTo>
                    <a:pt x="419100" y="368300"/>
                  </a:lnTo>
                  <a:lnTo>
                    <a:pt x="546100" y="596900"/>
                  </a:lnTo>
                  <a:lnTo>
                    <a:pt x="469900" y="647700"/>
                  </a:lnTo>
                  <a:lnTo>
                    <a:pt x="342900" y="406400"/>
                  </a:lnTo>
                  <a:lnTo>
                    <a:pt x="203200" y="647700"/>
                  </a:lnTo>
                  <a:lnTo>
                    <a:pt x="127000" y="596900"/>
                  </a:lnTo>
                  <a:lnTo>
                    <a:pt x="266700" y="368300"/>
                  </a:lnTo>
                  <a:lnTo>
                    <a:pt x="0" y="368300"/>
                  </a:lnTo>
                  <a:lnTo>
                    <a:pt x="0" y="279400"/>
                  </a:lnTo>
                  <a:lnTo>
                    <a:pt x="266700" y="279400"/>
                  </a:lnTo>
                  <a:lnTo>
                    <a:pt x="127000" y="50800"/>
                  </a:lnTo>
                  <a:lnTo>
                    <a:pt x="203200" y="0"/>
                  </a:lnTo>
                  <a:lnTo>
                    <a:pt x="342900" y="241300"/>
                  </a:lnTo>
                  <a:lnTo>
                    <a:pt x="469900" y="0"/>
                  </a:lnTo>
                  <a:lnTo>
                    <a:pt x="546100" y="50800"/>
                  </a:lnTo>
                  <a:close/>
                </a:path>
              </a:pathLst>
            </a:custGeom>
            <a:solidFill>
              <a:srgbClr val="0B162C">
                <a:alpha val="53725"/>
              </a:srgbClr>
            </a:solidFill>
          </p:spPr>
        </p:sp>
        <p:sp>
          <p:nvSpPr>
            <p:cNvPr id="83" name="TextBox 83"/>
            <p:cNvSpPr txBox="1"/>
            <p:nvPr/>
          </p:nvSpPr>
          <p:spPr>
            <a:xfrm>
              <a:off x="171450" y="104775"/>
              <a:ext cx="342900" cy="390525"/>
            </a:xfrm>
            <a:prstGeom prst="rect">
              <a:avLst/>
            </a:prstGeom>
          </p:spPr>
          <p:txBody>
            <a:bodyPr lIns="50800" tIns="50800" rIns="50800" bIns="50800" rtlCol="0" anchor="ctr"/>
            <a:lstStyle/>
            <a:p>
              <a:pPr algn="ctr">
                <a:lnSpc>
                  <a:spcPts val="2800"/>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5172" y="9529445"/>
            <a:ext cx="16844128" cy="640927"/>
            <a:chOff x="0" y="0"/>
            <a:chExt cx="22458838" cy="854569"/>
          </a:xfrm>
        </p:grpSpPr>
        <p:sp>
          <p:nvSpPr>
            <p:cNvPr id="3" name="Freeform 3"/>
            <p:cNvSpPr/>
            <p:nvPr/>
          </p:nvSpPr>
          <p:spPr>
            <a:xfrm>
              <a:off x="0" y="0"/>
              <a:ext cx="7272928" cy="854569"/>
            </a:xfrm>
            <a:custGeom>
              <a:avLst/>
              <a:gdLst/>
              <a:ahLst/>
              <a:cxnLst/>
              <a:rect l="l" t="t" r="r" b="b"/>
              <a:pathLst>
                <a:path w="7272928" h="854569">
                  <a:moveTo>
                    <a:pt x="0" y="0"/>
                  </a:moveTo>
                  <a:lnTo>
                    <a:pt x="7272928" y="0"/>
                  </a:lnTo>
                  <a:lnTo>
                    <a:pt x="7272928" y="854569"/>
                  </a:lnTo>
                  <a:lnTo>
                    <a:pt x="0" y="854569"/>
                  </a:lnTo>
                  <a:lnTo>
                    <a:pt x="0" y="0"/>
                  </a:lnTo>
                  <a:close/>
                </a:path>
              </a:pathLst>
            </a:custGeom>
            <a:blipFill>
              <a:blip r:embed="rId3"/>
              <a:stretch>
                <a:fillRect/>
              </a:stretch>
            </a:blipFill>
          </p:spPr>
        </p:sp>
        <p:sp>
          <p:nvSpPr>
            <p:cNvPr id="4" name="TextBox 4"/>
            <p:cNvSpPr txBox="1"/>
            <p:nvPr/>
          </p:nvSpPr>
          <p:spPr>
            <a:xfrm>
              <a:off x="8771307" y="98354"/>
              <a:ext cx="2555452"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23/01/2025</a:t>
              </a:r>
            </a:p>
          </p:txBody>
        </p:sp>
        <p:sp>
          <p:nvSpPr>
            <p:cNvPr id="5" name="TextBox 5"/>
            <p:cNvSpPr txBox="1"/>
            <p:nvPr/>
          </p:nvSpPr>
          <p:spPr>
            <a:xfrm>
              <a:off x="12526880" y="98354"/>
              <a:ext cx="6950287"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Rapport d’activité d’alternance</a:t>
              </a:r>
            </a:p>
          </p:txBody>
        </p:sp>
        <p:sp>
          <p:nvSpPr>
            <p:cNvPr id="6" name="TextBox 6"/>
            <p:cNvSpPr txBox="1"/>
            <p:nvPr/>
          </p:nvSpPr>
          <p:spPr>
            <a:xfrm>
              <a:off x="21444108" y="98354"/>
              <a:ext cx="1014730" cy="600711"/>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1/20</a:t>
              </a:r>
            </a:p>
          </p:txBody>
        </p:sp>
      </p:grpSp>
      <p:grpSp>
        <p:nvGrpSpPr>
          <p:cNvPr id="7" name="Group 7"/>
          <p:cNvGrpSpPr/>
          <p:nvPr/>
        </p:nvGrpSpPr>
        <p:grpSpPr>
          <a:xfrm>
            <a:off x="0" y="9429750"/>
            <a:ext cx="18569865" cy="993441"/>
            <a:chOff x="0" y="0"/>
            <a:chExt cx="4890829" cy="261647"/>
          </a:xfrm>
        </p:grpSpPr>
        <p:sp>
          <p:nvSpPr>
            <p:cNvPr id="8" name="Freeform 8"/>
            <p:cNvSpPr/>
            <p:nvPr/>
          </p:nvSpPr>
          <p:spPr>
            <a:xfrm>
              <a:off x="0" y="0"/>
              <a:ext cx="4890829" cy="261647"/>
            </a:xfrm>
            <a:custGeom>
              <a:avLst/>
              <a:gdLst/>
              <a:ahLst/>
              <a:cxnLst/>
              <a:rect l="l" t="t" r="r" b="b"/>
              <a:pathLst>
                <a:path w="4890829" h="261647">
                  <a:moveTo>
                    <a:pt x="0" y="0"/>
                  </a:moveTo>
                  <a:lnTo>
                    <a:pt x="4890829" y="0"/>
                  </a:lnTo>
                  <a:lnTo>
                    <a:pt x="4890829" y="261647"/>
                  </a:lnTo>
                  <a:lnTo>
                    <a:pt x="0" y="261647"/>
                  </a:lnTo>
                  <a:close/>
                </a:path>
              </a:pathLst>
            </a:custGeom>
            <a:solidFill>
              <a:srgbClr val="F45317"/>
            </a:solidFill>
          </p:spPr>
        </p:sp>
        <p:sp>
          <p:nvSpPr>
            <p:cNvPr id="9" name="TextBox 9"/>
            <p:cNvSpPr txBox="1"/>
            <p:nvPr/>
          </p:nvSpPr>
          <p:spPr>
            <a:xfrm>
              <a:off x="0" y="-47625"/>
              <a:ext cx="4890829" cy="309272"/>
            </a:xfrm>
            <a:prstGeom prst="rect">
              <a:avLst/>
            </a:prstGeom>
          </p:spPr>
          <p:txBody>
            <a:bodyPr lIns="50800" tIns="50800" rIns="50800" bIns="50800" rtlCol="0" anchor="ctr"/>
            <a:lstStyle/>
            <a:p>
              <a:pPr algn="ctr">
                <a:lnSpc>
                  <a:spcPts val="2800"/>
                </a:lnSpc>
              </a:pPr>
              <a:endParaRPr/>
            </a:p>
          </p:txBody>
        </p:sp>
      </p:grpSp>
      <p:sp>
        <p:nvSpPr>
          <p:cNvPr id="10" name="Freeform 10"/>
          <p:cNvSpPr/>
          <p:nvPr/>
        </p:nvSpPr>
        <p:spPr>
          <a:xfrm>
            <a:off x="1028700" y="9529445"/>
            <a:ext cx="5454696" cy="640927"/>
          </a:xfrm>
          <a:custGeom>
            <a:avLst/>
            <a:gdLst/>
            <a:ahLst/>
            <a:cxnLst/>
            <a:rect l="l" t="t" r="r" b="b"/>
            <a:pathLst>
              <a:path w="5454696" h="640927">
                <a:moveTo>
                  <a:pt x="0" y="0"/>
                </a:moveTo>
                <a:lnTo>
                  <a:pt x="5454696" y="0"/>
                </a:lnTo>
                <a:lnTo>
                  <a:pt x="5454696" y="640927"/>
                </a:lnTo>
                <a:lnTo>
                  <a:pt x="0" y="640927"/>
                </a:lnTo>
                <a:lnTo>
                  <a:pt x="0" y="0"/>
                </a:lnTo>
                <a:close/>
              </a:path>
            </a:pathLst>
          </a:custGeom>
          <a:blipFill>
            <a:blip r:embed="rId3"/>
            <a:stretch>
              <a:fillRect/>
            </a:stretch>
          </a:blipFill>
        </p:spPr>
      </p:sp>
      <p:sp>
        <p:nvSpPr>
          <p:cNvPr id="11" name="TextBox 11"/>
          <p:cNvSpPr txBox="1"/>
          <p:nvPr/>
        </p:nvSpPr>
        <p:spPr>
          <a:xfrm>
            <a:off x="1028700" y="923925"/>
            <a:ext cx="12881293" cy="903606"/>
          </a:xfrm>
          <a:prstGeom prst="rect">
            <a:avLst/>
          </a:prstGeom>
        </p:spPr>
        <p:txBody>
          <a:bodyPr lIns="0" tIns="0" rIns="0" bIns="0" rtlCol="0" anchor="t">
            <a:spAutoFit/>
          </a:bodyPr>
          <a:lstStyle/>
          <a:p>
            <a:pPr algn="l">
              <a:lnSpc>
                <a:spcPts val="7419"/>
              </a:lnSpc>
              <a:spcBef>
                <a:spcPct val="0"/>
              </a:spcBef>
            </a:pPr>
            <a:r>
              <a:rPr lang="en-US" sz="5299" b="1">
                <a:solidFill>
                  <a:srgbClr val="F45317"/>
                </a:solidFill>
                <a:latin typeface="Canva Sans Bold"/>
                <a:ea typeface="Canva Sans Bold"/>
                <a:cs typeface="Canva Sans Bold"/>
                <a:sym typeface="Canva Sans Bold"/>
              </a:rPr>
              <a:t>Étapes du cycle de vie des data centers</a:t>
            </a:r>
          </a:p>
        </p:txBody>
      </p:sp>
      <p:sp>
        <p:nvSpPr>
          <p:cNvPr id="12" name="TextBox 12"/>
          <p:cNvSpPr txBox="1"/>
          <p:nvPr/>
        </p:nvSpPr>
        <p:spPr>
          <a:xfrm>
            <a:off x="1028700" y="1981637"/>
            <a:ext cx="15418436" cy="396240"/>
          </a:xfrm>
          <a:prstGeom prst="rect">
            <a:avLst/>
          </a:prstGeom>
        </p:spPr>
        <p:txBody>
          <a:bodyPr lIns="0" tIns="0" rIns="0" bIns="0" rtlCol="0" anchor="t">
            <a:spAutoFit/>
          </a:bodyPr>
          <a:lstStyle/>
          <a:p>
            <a:pPr algn="l">
              <a:lnSpc>
                <a:spcPts val="3359"/>
              </a:lnSpc>
              <a:spcBef>
                <a:spcPct val="0"/>
              </a:spcBef>
            </a:pPr>
            <a:r>
              <a:rPr lang="en-US" sz="2399" spc="266">
                <a:solidFill>
                  <a:srgbClr val="5F5E5A"/>
                </a:solidFill>
                <a:latin typeface="Canva Sans"/>
                <a:ea typeface="Canva Sans"/>
                <a:cs typeface="Canva Sans"/>
                <a:sym typeface="Canva Sans"/>
              </a:rPr>
              <a:t>Le dashboard couvre l’ensemble du cycle ; deux modules sont disponibles aujourd’hui</a:t>
            </a:r>
          </a:p>
        </p:txBody>
      </p:sp>
      <p:grpSp>
        <p:nvGrpSpPr>
          <p:cNvPr id="13" name="Group 13"/>
          <p:cNvGrpSpPr/>
          <p:nvPr/>
        </p:nvGrpSpPr>
        <p:grpSpPr>
          <a:xfrm>
            <a:off x="685349" y="4175510"/>
            <a:ext cx="3784045" cy="4243842"/>
            <a:chOff x="0" y="0"/>
            <a:chExt cx="996621" cy="1117720"/>
          </a:xfrm>
        </p:grpSpPr>
        <p:sp>
          <p:nvSpPr>
            <p:cNvPr id="14" name="Freeform 14"/>
            <p:cNvSpPr/>
            <p:nvPr/>
          </p:nvSpPr>
          <p:spPr>
            <a:xfrm>
              <a:off x="0" y="0"/>
              <a:ext cx="996621" cy="1117720"/>
            </a:xfrm>
            <a:custGeom>
              <a:avLst/>
              <a:gdLst/>
              <a:ahLst/>
              <a:cxnLst/>
              <a:rect l="l" t="t" r="r" b="b"/>
              <a:pathLst>
                <a:path w="996621" h="1117720">
                  <a:moveTo>
                    <a:pt x="0" y="0"/>
                  </a:moveTo>
                  <a:lnTo>
                    <a:pt x="996621" y="0"/>
                  </a:lnTo>
                  <a:lnTo>
                    <a:pt x="996621" y="1117720"/>
                  </a:lnTo>
                  <a:lnTo>
                    <a:pt x="0" y="1117720"/>
                  </a:lnTo>
                  <a:close/>
                </a:path>
              </a:pathLst>
            </a:custGeom>
            <a:solidFill>
              <a:srgbClr val="F8F7F2"/>
            </a:solidFill>
            <a:ln w="38100" cap="sq">
              <a:solidFill>
                <a:srgbClr val="D3D1C7"/>
              </a:solidFill>
              <a:prstDash val="solid"/>
              <a:miter/>
            </a:ln>
          </p:spPr>
        </p:sp>
        <p:sp>
          <p:nvSpPr>
            <p:cNvPr id="15" name="TextBox 15"/>
            <p:cNvSpPr txBox="1"/>
            <p:nvPr/>
          </p:nvSpPr>
          <p:spPr>
            <a:xfrm>
              <a:off x="0" y="-47625"/>
              <a:ext cx="996621" cy="1165345"/>
            </a:xfrm>
            <a:prstGeom prst="rect">
              <a:avLst/>
            </a:prstGeom>
          </p:spPr>
          <p:txBody>
            <a:bodyPr lIns="50800" tIns="50800" rIns="50800" bIns="50800" rtlCol="0" anchor="ctr"/>
            <a:lstStyle/>
            <a:p>
              <a:pPr algn="ctr">
                <a:lnSpc>
                  <a:spcPts val="2800"/>
                </a:lnSpc>
              </a:pPr>
              <a:endParaRPr/>
            </a:p>
          </p:txBody>
        </p:sp>
      </p:grpSp>
      <p:grpSp>
        <p:nvGrpSpPr>
          <p:cNvPr id="16" name="Group 16"/>
          <p:cNvGrpSpPr/>
          <p:nvPr/>
        </p:nvGrpSpPr>
        <p:grpSpPr>
          <a:xfrm>
            <a:off x="4964693" y="4175510"/>
            <a:ext cx="3824939" cy="4293447"/>
            <a:chOff x="0" y="0"/>
            <a:chExt cx="1007391" cy="1130784"/>
          </a:xfrm>
        </p:grpSpPr>
        <p:sp>
          <p:nvSpPr>
            <p:cNvPr id="17" name="Freeform 17"/>
            <p:cNvSpPr/>
            <p:nvPr/>
          </p:nvSpPr>
          <p:spPr>
            <a:xfrm>
              <a:off x="0" y="0"/>
              <a:ext cx="1007391" cy="1130784"/>
            </a:xfrm>
            <a:custGeom>
              <a:avLst/>
              <a:gdLst/>
              <a:ahLst/>
              <a:cxnLst/>
              <a:rect l="l" t="t" r="r" b="b"/>
              <a:pathLst>
                <a:path w="1007391" h="1130784">
                  <a:moveTo>
                    <a:pt x="0" y="0"/>
                  </a:moveTo>
                  <a:lnTo>
                    <a:pt x="1007391" y="0"/>
                  </a:lnTo>
                  <a:lnTo>
                    <a:pt x="1007391" y="1130784"/>
                  </a:lnTo>
                  <a:lnTo>
                    <a:pt x="0" y="1130784"/>
                  </a:lnTo>
                  <a:close/>
                </a:path>
              </a:pathLst>
            </a:custGeom>
            <a:solidFill>
              <a:srgbClr val="F8F7F2"/>
            </a:solidFill>
            <a:ln w="38100" cap="sq">
              <a:solidFill>
                <a:srgbClr val="D3D1C7"/>
              </a:solidFill>
              <a:prstDash val="solid"/>
              <a:miter/>
            </a:ln>
          </p:spPr>
        </p:sp>
        <p:sp>
          <p:nvSpPr>
            <p:cNvPr id="18" name="TextBox 18"/>
            <p:cNvSpPr txBox="1"/>
            <p:nvPr/>
          </p:nvSpPr>
          <p:spPr>
            <a:xfrm>
              <a:off x="0" y="-47625"/>
              <a:ext cx="1007391" cy="1178409"/>
            </a:xfrm>
            <a:prstGeom prst="rect">
              <a:avLst/>
            </a:prstGeom>
          </p:spPr>
          <p:txBody>
            <a:bodyPr lIns="50800" tIns="50800" rIns="50800" bIns="50800" rtlCol="0" anchor="ctr"/>
            <a:lstStyle/>
            <a:p>
              <a:pPr algn="ctr">
                <a:lnSpc>
                  <a:spcPts val="2800"/>
                </a:lnSpc>
              </a:pPr>
              <a:endParaRPr/>
            </a:p>
          </p:txBody>
        </p:sp>
      </p:grpSp>
      <p:grpSp>
        <p:nvGrpSpPr>
          <p:cNvPr id="19" name="Group 19"/>
          <p:cNvGrpSpPr/>
          <p:nvPr/>
        </p:nvGrpSpPr>
        <p:grpSpPr>
          <a:xfrm>
            <a:off x="9284933" y="4175510"/>
            <a:ext cx="3922501" cy="4243842"/>
            <a:chOff x="0" y="0"/>
            <a:chExt cx="1033087" cy="1117720"/>
          </a:xfrm>
        </p:grpSpPr>
        <p:sp>
          <p:nvSpPr>
            <p:cNvPr id="20" name="Freeform 20"/>
            <p:cNvSpPr/>
            <p:nvPr/>
          </p:nvSpPr>
          <p:spPr>
            <a:xfrm>
              <a:off x="0" y="0"/>
              <a:ext cx="1033087" cy="1117720"/>
            </a:xfrm>
            <a:custGeom>
              <a:avLst/>
              <a:gdLst/>
              <a:ahLst/>
              <a:cxnLst/>
              <a:rect l="l" t="t" r="r" b="b"/>
              <a:pathLst>
                <a:path w="1033087" h="1117720">
                  <a:moveTo>
                    <a:pt x="0" y="0"/>
                  </a:moveTo>
                  <a:lnTo>
                    <a:pt x="1033087" y="0"/>
                  </a:lnTo>
                  <a:lnTo>
                    <a:pt x="1033087" y="1117720"/>
                  </a:lnTo>
                  <a:lnTo>
                    <a:pt x="0" y="1117720"/>
                  </a:lnTo>
                  <a:close/>
                </a:path>
              </a:pathLst>
            </a:custGeom>
            <a:solidFill>
              <a:srgbClr val="F8F7F2"/>
            </a:solidFill>
            <a:ln w="38100" cap="sq">
              <a:solidFill>
                <a:srgbClr val="D3D1C7"/>
              </a:solidFill>
              <a:prstDash val="solid"/>
              <a:miter/>
            </a:ln>
          </p:spPr>
        </p:sp>
        <p:sp>
          <p:nvSpPr>
            <p:cNvPr id="21" name="TextBox 21"/>
            <p:cNvSpPr txBox="1"/>
            <p:nvPr/>
          </p:nvSpPr>
          <p:spPr>
            <a:xfrm>
              <a:off x="0" y="-47625"/>
              <a:ext cx="1033087" cy="1165345"/>
            </a:xfrm>
            <a:prstGeom prst="rect">
              <a:avLst/>
            </a:prstGeom>
          </p:spPr>
          <p:txBody>
            <a:bodyPr lIns="50800" tIns="50800" rIns="50800" bIns="50800" rtlCol="0" anchor="ctr"/>
            <a:lstStyle/>
            <a:p>
              <a:pPr algn="ctr">
                <a:lnSpc>
                  <a:spcPts val="2800"/>
                </a:lnSpc>
              </a:pPr>
              <a:endParaRPr/>
            </a:p>
          </p:txBody>
        </p:sp>
      </p:grpSp>
      <p:grpSp>
        <p:nvGrpSpPr>
          <p:cNvPr id="22" name="Group 22"/>
          <p:cNvGrpSpPr/>
          <p:nvPr/>
        </p:nvGrpSpPr>
        <p:grpSpPr>
          <a:xfrm>
            <a:off x="13703984" y="4175510"/>
            <a:ext cx="3941360" cy="4243842"/>
            <a:chOff x="0" y="0"/>
            <a:chExt cx="1038054" cy="1117720"/>
          </a:xfrm>
        </p:grpSpPr>
        <p:sp>
          <p:nvSpPr>
            <p:cNvPr id="23" name="Freeform 23"/>
            <p:cNvSpPr/>
            <p:nvPr/>
          </p:nvSpPr>
          <p:spPr>
            <a:xfrm>
              <a:off x="0" y="0"/>
              <a:ext cx="1038053" cy="1117720"/>
            </a:xfrm>
            <a:custGeom>
              <a:avLst/>
              <a:gdLst/>
              <a:ahLst/>
              <a:cxnLst/>
              <a:rect l="l" t="t" r="r" b="b"/>
              <a:pathLst>
                <a:path w="1038053" h="1117720">
                  <a:moveTo>
                    <a:pt x="0" y="0"/>
                  </a:moveTo>
                  <a:lnTo>
                    <a:pt x="1038053" y="0"/>
                  </a:lnTo>
                  <a:lnTo>
                    <a:pt x="1038053" y="1117720"/>
                  </a:lnTo>
                  <a:lnTo>
                    <a:pt x="0" y="1117720"/>
                  </a:lnTo>
                  <a:close/>
                </a:path>
              </a:pathLst>
            </a:custGeom>
            <a:solidFill>
              <a:srgbClr val="F8F7F2"/>
            </a:solidFill>
            <a:ln w="38100" cap="sq">
              <a:solidFill>
                <a:srgbClr val="D3D1C7"/>
              </a:solidFill>
              <a:prstDash val="solid"/>
              <a:miter/>
            </a:ln>
          </p:spPr>
        </p:sp>
        <p:sp>
          <p:nvSpPr>
            <p:cNvPr id="24" name="TextBox 24"/>
            <p:cNvSpPr txBox="1"/>
            <p:nvPr/>
          </p:nvSpPr>
          <p:spPr>
            <a:xfrm>
              <a:off x="0" y="-47625"/>
              <a:ext cx="1038054" cy="1165345"/>
            </a:xfrm>
            <a:prstGeom prst="rect">
              <a:avLst/>
            </a:prstGeom>
          </p:spPr>
          <p:txBody>
            <a:bodyPr lIns="50800" tIns="50800" rIns="50800" bIns="50800" rtlCol="0" anchor="ctr"/>
            <a:lstStyle/>
            <a:p>
              <a:pPr algn="ctr">
                <a:lnSpc>
                  <a:spcPts val="2800"/>
                </a:lnSpc>
              </a:pPr>
              <a:endParaRPr/>
            </a:p>
          </p:txBody>
        </p:sp>
      </p:grpSp>
      <p:sp>
        <p:nvSpPr>
          <p:cNvPr id="25" name="TextBox 25"/>
          <p:cNvSpPr txBox="1"/>
          <p:nvPr/>
        </p:nvSpPr>
        <p:spPr>
          <a:xfrm>
            <a:off x="1558192" y="4336481"/>
            <a:ext cx="2038357" cy="448310"/>
          </a:xfrm>
          <a:prstGeom prst="rect">
            <a:avLst/>
          </a:prstGeom>
        </p:spPr>
        <p:txBody>
          <a:bodyPr lIns="0" tIns="0" rIns="0" bIns="0" rtlCol="0" anchor="t">
            <a:spAutoFit/>
          </a:bodyPr>
          <a:lstStyle/>
          <a:p>
            <a:pPr algn="ctr">
              <a:lnSpc>
                <a:spcPts val="3639"/>
              </a:lnSpc>
              <a:spcBef>
                <a:spcPct val="0"/>
              </a:spcBef>
            </a:pPr>
            <a:r>
              <a:rPr lang="en-US" sz="2599" b="1" spc="-62">
                <a:solidFill>
                  <a:srgbClr val="0D0D0D"/>
                </a:solidFill>
                <a:latin typeface="Canva Sans Bold"/>
                <a:ea typeface="Canva Sans Bold"/>
                <a:cs typeface="Canva Sans Bold"/>
                <a:sym typeface="Canva Sans Bold"/>
              </a:rPr>
              <a:t>Extraction</a:t>
            </a:r>
          </a:p>
        </p:txBody>
      </p:sp>
      <p:sp>
        <p:nvSpPr>
          <p:cNvPr id="26" name="TextBox 26"/>
          <p:cNvSpPr txBox="1"/>
          <p:nvPr/>
        </p:nvSpPr>
        <p:spPr>
          <a:xfrm>
            <a:off x="5783665" y="4336481"/>
            <a:ext cx="2276350" cy="448310"/>
          </a:xfrm>
          <a:prstGeom prst="rect">
            <a:avLst/>
          </a:prstGeom>
        </p:spPr>
        <p:txBody>
          <a:bodyPr lIns="0" tIns="0" rIns="0" bIns="0" rtlCol="0" anchor="t">
            <a:spAutoFit/>
          </a:bodyPr>
          <a:lstStyle/>
          <a:p>
            <a:pPr algn="ctr">
              <a:lnSpc>
                <a:spcPts val="3639"/>
              </a:lnSpc>
              <a:spcBef>
                <a:spcPct val="0"/>
              </a:spcBef>
            </a:pPr>
            <a:r>
              <a:rPr lang="en-US" sz="2599" b="1" spc="-62">
                <a:solidFill>
                  <a:srgbClr val="0D0D0D"/>
                </a:solidFill>
                <a:latin typeface="Canva Sans Bold"/>
                <a:ea typeface="Canva Sans Bold"/>
                <a:cs typeface="Canva Sans Bold"/>
                <a:sym typeface="Canva Sans Bold"/>
              </a:rPr>
              <a:t>Fabrication</a:t>
            </a:r>
          </a:p>
        </p:txBody>
      </p:sp>
      <p:sp>
        <p:nvSpPr>
          <p:cNvPr id="27" name="TextBox 27"/>
          <p:cNvSpPr txBox="1"/>
          <p:nvPr/>
        </p:nvSpPr>
        <p:spPr>
          <a:xfrm>
            <a:off x="10620394" y="4311313"/>
            <a:ext cx="1247703" cy="448310"/>
          </a:xfrm>
          <a:prstGeom prst="rect">
            <a:avLst/>
          </a:prstGeom>
        </p:spPr>
        <p:txBody>
          <a:bodyPr lIns="0" tIns="0" rIns="0" bIns="0" rtlCol="0" anchor="t">
            <a:spAutoFit/>
          </a:bodyPr>
          <a:lstStyle/>
          <a:p>
            <a:pPr algn="ctr">
              <a:lnSpc>
                <a:spcPts val="3639"/>
              </a:lnSpc>
              <a:spcBef>
                <a:spcPct val="0"/>
              </a:spcBef>
            </a:pPr>
            <a:r>
              <a:rPr lang="en-US" sz="2599" b="1" spc="-62">
                <a:solidFill>
                  <a:srgbClr val="0D0D0D"/>
                </a:solidFill>
                <a:latin typeface="Canva Sans Bold"/>
                <a:ea typeface="Canva Sans Bold"/>
                <a:cs typeface="Canva Sans Bold"/>
                <a:sym typeface="Canva Sans Bold"/>
              </a:rPr>
              <a:t>Usage</a:t>
            </a:r>
          </a:p>
        </p:txBody>
      </p:sp>
      <p:sp>
        <p:nvSpPr>
          <p:cNvPr id="28" name="TextBox 28"/>
          <p:cNvSpPr txBox="1"/>
          <p:nvPr/>
        </p:nvSpPr>
        <p:spPr>
          <a:xfrm>
            <a:off x="14702362" y="4336481"/>
            <a:ext cx="1944603" cy="448310"/>
          </a:xfrm>
          <a:prstGeom prst="rect">
            <a:avLst/>
          </a:prstGeom>
        </p:spPr>
        <p:txBody>
          <a:bodyPr lIns="0" tIns="0" rIns="0" bIns="0" rtlCol="0" anchor="t">
            <a:spAutoFit/>
          </a:bodyPr>
          <a:lstStyle/>
          <a:p>
            <a:pPr algn="ctr">
              <a:lnSpc>
                <a:spcPts val="3639"/>
              </a:lnSpc>
              <a:spcBef>
                <a:spcPct val="0"/>
              </a:spcBef>
            </a:pPr>
            <a:r>
              <a:rPr lang="en-US" sz="2599" b="1" spc="-62">
                <a:solidFill>
                  <a:srgbClr val="0D0D0D"/>
                </a:solidFill>
                <a:latin typeface="Canva Sans Bold"/>
                <a:ea typeface="Canva Sans Bold"/>
                <a:cs typeface="Canva Sans Bold"/>
                <a:sym typeface="Canva Sans Bold"/>
              </a:rPr>
              <a:t>Fin de vie</a:t>
            </a:r>
          </a:p>
        </p:txBody>
      </p:sp>
      <p:sp>
        <p:nvSpPr>
          <p:cNvPr id="29" name="TextBox 29"/>
          <p:cNvSpPr txBox="1"/>
          <p:nvPr/>
        </p:nvSpPr>
        <p:spPr>
          <a:xfrm>
            <a:off x="1732998" y="4937191"/>
            <a:ext cx="1669595" cy="763270"/>
          </a:xfrm>
          <a:prstGeom prst="rect">
            <a:avLst/>
          </a:prstGeom>
        </p:spPr>
        <p:txBody>
          <a:bodyPr lIns="0" tIns="0" rIns="0" bIns="0" rtlCol="0" anchor="t">
            <a:spAutoFit/>
          </a:bodyPr>
          <a:lstStyle/>
          <a:p>
            <a:pPr algn="ctr">
              <a:lnSpc>
                <a:spcPts val="3079"/>
              </a:lnSpc>
            </a:pPr>
            <a:r>
              <a:rPr lang="en-US" sz="2199" spc="-52">
                <a:solidFill>
                  <a:srgbClr val="5F5E5A"/>
                </a:solidFill>
                <a:latin typeface="Canva Sans"/>
                <a:ea typeface="Canva Sans"/>
                <a:cs typeface="Canva Sans"/>
                <a:sym typeface="Canva Sans"/>
              </a:rPr>
              <a:t>Matières</a:t>
            </a:r>
          </a:p>
          <a:p>
            <a:pPr algn="ctr">
              <a:lnSpc>
                <a:spcPts val="3079"/>
              </a:lnSpc>
              <a:spcBef>
                <a:spcPct val="0"/>
              </a:spcBef>
            </a:pPr>
            <a:r>
              <a:rPr lang="en-US" sz="2199" spc="-52">
                <a:solidFill>
                  <a:srgbClr val="5F5E5A"/>
                </a:solidFill>
                <a:latin typeface="Canva Sans"/>
                <a:ea typeface="Canva Sans"/>
                <a:cs typeface="Canva Sans"/>
                <a:sym typeface="Canva Sans"/>
              </a:rPr>
              <a:t>premières</a:t>
            </a:r>
          </a:p>
        </p:txBody>
      </p:sp>
      <p:sp>
        <p:nvSpPr>
          <p:cNvPr id="30" name="TextBox 30"/>
          <p:cNvSpPr txBox="1"/>
          <p:nvPr/>
        </p:nvSpPr>
        <p:spPr>
          <a:xfrm>
            <a:off x="5865345" y="4937191"/>
            <a:ext cx="2112990" cy="372745"/>
          </a:xfrm>
          <a:prstGeom prst="rect">
            <a:avLst/>
          </a:prstGeom>
        </p:spPr>
        <p:txBody>
          <a:bodyPr lIns="0" tIns="0" rIns="0" bIns="0" rtlCol="0" anchor="t">
            <a:spAutoFit/>
          </a:bodyPr>
          <a:lstStyle/>
          <a:p>
            <a:pPr algn="ctr">
              <a:lnSpc>
                <a:spcPts val="3079"/>
              </a:lnSpc>
              <a:spcBef>
                <a:spcPct val="0"/>
              </a:spcBef>
            </a:pPr>
            <a:r>
              <a:rPr lang="en-US" sz="2199" spc="-52">
                <a:solidFill>
                  <a:srgbClr val="5F5E5A"/>
                </a:solidFill>
                <a:latin typeface="Canva Sans"/>
                <a:ea typeface="Canva Sans"/>
                <a:cs typeface="Canva Sans"/>
                <a:sym typeface="Canva Sans"/>
              </a:rPr>
              <a:t>Composants</a:t>
            </a:r>
          </a:p>
        </p:txBody>
      </p:sp>
      <p:sp>
        <p:nvSpPr>
          <p:cNvPr id="31" name="TextBox 31"/>
          <p:cNvSpPr txBox="1"/>
          <p:nvPr/>
        </p:nvSpPr>
        <p:spPr>
          <a:xfrm>
            <a:off x="9607671" y="4835823"/>
            <a:ext cx="3387576" cy="372745"/>
          </a:xfrm>
          <a:prstGeom prst="rect">
            <a:avLst/>
          </a:prstGeom>
        </p:spPr>
        <p:txBody>
          <a:bodyPr lIns="0" tIns="0" rIns="0" bIns="0" rtlCol="0" anchor="t">
            <a:spAutoFit/>
          </a:bodyPr>
          <a:lstStyle/>
          <a:p>
            <a:pPr algn="ctr">
              <a:lnSpc>
                <a:spcPts val="3079"/>
              </a:lnSpc>
              <a:spcBef>
                <a:spcPct val="0"/>
              </a:spcBef>
            </a:pPr>
            <a:r>
              <a:rPr lang="en-US" sz="2199" spc="-52">
                <a:solidFill>
                  <a:srgbClr val="5F5E5A"/>
                </a:solidFill>
                <a:latin typeface="Canva Sans"/>
                <a:ea typeface="Canva Sans"/>
                <a:cs typeface="Canva Sans"/>
                <a:sym typeface="Canva Sans"/>
              </a:rPr>
              <a:t>Opération, ressources</a:t>
            </a:r>
          </a:p>
        </p:txBody>
      </p:sp>
      <p:sp>
        <p:nvSpPr>
          <p:cNvPr id="32" name="TextBox 32"/>
          <p:cNvSpPr txBox="1"/>
          <p:nvPr/>
        </p:nvSpPr>
        <p:spPr>
          <a:xfrm>
            <a:off x="14492212" y="4909251"/>
            <a:ext cx="2364903" cy="763270"/>
          </a:xfrm>
          <a:prstGeom prst="rect">
            <a:avLst/>
          </a:prstGeom>
        </p:spPr>
        <p:txBody>
          <a:bodyPr lIns="0" tIns="0" rIns="0" bIns="0" rtlCol="0" anchor="t">
            <a:spAutoFit/>
          </a:bodyPr>
          <a:lstStyle/>
          <a:p>
            <a:pPr algn="ctr">
              <a:lnSpc>
                <a:spcPts val="3079"/>
              </a:lnSpc>
            </a:pPr>
            <a:r>
              <a:rPr lang="en-US" sz="2199" spc="-52">
                <a:solidFill>
                  <a:srgbClr val="5F5E5A"/>
                </a:solidFill>
                <a:latin typeface="Canva Sans"/>
                <a:ea typeface="Canva Sans"/>
                <a:cs typeface="Canva Sans"/>
                <a:sym typeface="Canva Sans"/>
              </a:rPr>
              <a:t>Déchets</a:t>
            </a:r>
          </a:p>
          <a:p>
            <a:pPr algn="ctr">
              <a:lnSpc>
                <a:spcPts val="3079"/>
              </a:lnSpc>
              <a:spcBef>
                <a:spcPct val="0"/>
              </a:spcBef>
            </a:pPr>
            <a:r>
              <a:rPr lang="en-US" sz="2199" spc="-52">
                <a:solidFill>
                  <a:srgbClr val="5F5E5A"/>
                </a:solidFill>
                <a:latin typeface="Canva Sans"/>
                <a:ea typeface="Canva Sans"/>
                <a:cs typeface="Canva Sans"/>
                <a:sym typeface="Canva Sans"/>
              </a:rPr>
              <a:t>électroniques</a:t>
            </a:r>
          </a:p>
        </p:txBody>
      </p:sp>
      <p:sp>
        <p:nvSpPr>
          <p:cNvPr id="33" name="AutoShape 33"/>
          <p:cNvSpPr/>
          <p:nvPr/>
        </p:nvSpPr>
        <p:spPr>
          <a:xfrm>
            <a:off x="1286754" y="5890961"/>
            <a:ext cx="2581235" cy="0"/>
          </a:xfrm>
          <a:prstGeom prst="line">
            <a:avLst/>
          </a:prstGeom>
          <a:ln w="19050" cap="flat">
            <a:solidFill>
              <a:srgbClr val="9D9D9D"/>
            </a:solidFill>
            <a:prstDash val="solid"/>
            <a:headEnd type="none" w="sm" len="sm"/>
            <a:tailEnd type="none" w="sm" len="sm"/>
          </a:ln>
        </p:spPr>
      </p:sp>
      <p:sp>
        <p:nvSpPr>
          <p:cNvPr id="34" name="AutoShape 34"/>
          <p:cNvSpPr/>
          <p:nvPr/>
        </p:nvSpPr>
        <p:spPr>
          <a:xfrm>
            <a:off x="5617275" y="5580044"/>
            <a:ext cx="2609131" cy="0"/>
          </a:xfrm>
          <a:prstGeom prst="line">
            <a:avLst/>
          </a:prstGeom>
          <a:ln w="19050" cap="flat">
            <a:solidFill>
              <a:srgbClr val="9D9D9D"/>
            </a:solidFill>
            <a:prstDash val="solid"/>
            <a:headEnd type="none" w="sm" len="sm"/>
            <a:tailEnd type="none" w="sm" len="sm"/>
          </a:ln>
        </p:spPr>
      </p:sp>
      <p:sp>
        <p:nvSpPr>
          <p:cNvPr id="35" name="AutoShape 35"/>
          <p:cNvSpPr/>
          <p:nvPr/>
        </p:nvSpPr>
        <p:spPr>
          <a:xfrm>
            <a:off x="9909867" y="5437169"/>
            <a:ext cx="2675681" cy="0"/>
          </a:xfrm>
          <a:prstGeom prst="line">
            <a:avLst/>
          </a:prstGeom>
          <a:ln w="19050" cap="flat">
            <a:solidFill>
              <a:srgbClr val="9D9D9D"/>
            </a:solidFill>
            <a:prstDash val="solid"/>
            <a:headEnd type="none" w="sm" len="sm"/>
            <a:tailEnd type="none" w="sm" len="sm"/>
          </a:ln>
        </p:spPr>
      </p:sp>
      <p:sp>
        <p:nvSpPr>
          <p:cNvPr id="36" name="AutoShape 36"/>
          <p:cNvSpPr/>
          <p:nvPr/>
        </p:nvSpPr>
        <p:spPr>
          <a:xfrm>
            <a:off x="14330391" y="5863021"/>
            <a:ext cx="2688545" cy="0"/>
          </a:xfrm>
          <a:prstGeom prst="line">
            <a:avLst/>
          </a:prstGeom>
          <a:ln w="19050" cap="flat">
            <a:solidFill>
              <a:srgbClr val="9D9D9D"/>
            </a:solidFill>
            <a:prstDash val="solid"/>
            <a:headEnd type="none" w="sm" len="sm"/>
            <a:tailEnd type="none" w="sm" len="sm"/>
          </a:ln>
        </p:spPr>
      </p:sp>
      <p:grpSp>
        <p:nvGrpSpPr>
          <p:cNvPr id="37" name="Group 37"/>
          <p:cNvGrpSpPr/>
          <p:nvPr/>
        </p:nvGrpSpPr>
        <p:grpSpPr>
          <a:xfrm>
            <a:off x="880504" y="6148136"/>
            <a:ext cx="3297342" cy="738306"/>
            <a:chOff x="0" y="0"/>
            <a:chExt cx="868436" cy="194451"/>
          </a:xfrm>
        </p:grpSpPr>
        <p:sp>
          <p:nvSpPr>
            <p:cNvPr id="38" name="Freeform 38"/>
            <p:cNvSpPr/>
            <p:nvPr/>
          </p:nvSpPr>
          <p:spPr>
            <a:xfrm>
              <a:off x="0" y="0"/>
              <a:ext cx="868436" cy="194451"/>
            </a:xfrm>
            <a:custGeom>
              <a:avLst/>
              <a:gdLst/>
              <a:ahLst/>
              <a:cxnLst/>
              <a:rect l="l" t="t" r="r" b="b"/>
              <a:pathLst>
                <a:path w="868436" h="194451">
                  <a:moveTo>
                    <a:pt x="70438" y="0"/>
                  </a:moveTo>
                  <a:lnTo>
                    <a:pt x="797998" y="0"/>
                  </a:lnTo>
                  <a:cubicBezTo>
                    <a:pt x="836900" y="0"/>
                    <a:pt x="868436" y="31536"/>
                    <a:pt x="868436" y="70438"/>
                  </a:cubicBezTo>
                  <a:lnTo>
                    <a:pt x="868436" y="124013"/>
                  </a:lnTo>
                  <a:cubicBezTo>
                    <a:pt x="868436" y="142695"/>
                    <a:pt x="861015" y="160611"/>
                    <a:pt x="847805" y="173820"/>
                  </a:cubicBezTo>
                  <a:cubicBezTo>
                    <a:pt x="834595" y="187030"/>
                    <a:pt x="816679" y="194451"/>
                    <a:pt x="797998" y="194451"/>
                  </a:cubicBezTo>
                  <a:lnTo>
                    <a:pt x="70438" y="194451"/>
                  </a:lnTo>
                  <a:cubicBezTo>
                    <a:pt x="51757" y="194451"/>
                    <a:pt x="33840" y="187030"/>
                    <a:pt x="20631" y="173820"/>
                  </a:cubicBezTo>
                  <a:cubicBezTo>
                    <a:pt x="7421" y="160611"/>
                    <a:pt x="0" y="142695"/>
                    <a:pt x="0" y="124013"/>
                  </a:cubicBezTo>
                  <a:lnTo>
                    <a:pt x="0" y="70438"/>
                  </a:lnTo>
                  <a:cubicBezTo>
                    <a:pt x="0" y="51757"/>
                    <a:pt x="7421" y="33840"/>
                    <a:pt x="20631" y="20631"/>
                  </a:cubicBezTo>
                  <a:cubicBezTo>
                    <a:pt x="33840" y="7421"/>
                    <a:pt x="51757" y="0"/>
                    <a:pt x="70438" y="0"/>
                  </a:cubicBezTo>
                  <a:close/>
                </a:path>
              </a:pathLst>
            </a:custGeom>
            <a:solidFill>
              <a:srgbClr val="FAEEDA"/>
            </a:solidFill>
            <a:ln w="19050" cap="rnd">
              <a:solidFill>
                <a:srgbClr val="633806"/>
              </a:solidFill>
              <a:prstDash val="solid"/>
              <a:round/>
            </a:ln>
          </p:spPr>
        </p:sp>
        <p:sp>
          <p:nvSpPr>
            <p:cNvPr id="39" name="TextBox 39"/>
            <p:cNvSpPr txBox="1"/>
            <p:nvPr/>
          </p:nvSpPr>
          <p:spPr>
            <a:xfrm>
              <a:off x="0" y="-47625"/>
              <a:ext cx="868436" cy="242076"/>
            </a:xfrm>
            <a:prstGeom prst="rect">
              <a:avLst/>
            </a:prstGeom>
          </p:spPr>
          <p:txBody>
            <a:bodyPr lIns="50800" tIns="50800" rIns="50800" bIns="50800" rtlCol="0" anchor="ctr"/>
            <a:lstStyle/>
            <a:p>
              <a:pPr algn="ctr">
                <a:lnSpc>
                  <a:spcPts val="2800"/>
                </a:lnSpc>
              </a:pPr>
              <a:endParaRPr/>
            </a:p>
          </p:txBody>
        </p:sp>
      </p:grpSp>
      <p:sp>
        <p:nvSpPr>
          <p:cNvPr id="40" name="TextBox 40"/>
          <p:cNvSpPr txBox="1"/>
          <p:nvPr/>
        </p:nvSpPr>
        <p:spPr>
          <a:xfrm>
            <a:off x="1461733" y="6167186"/>
            <a:ext cx="2231277" cy="701675"/>
          </a:xfrm>
          <a:prstGeom prst="rect">
            <a:avLst/>
          </a:prstGeom>
        </p:spPr>
        <p:txBody>
          <a:bodyPr lIns="0" tIns="0" rIns="0" bIns="0" rtlCol="0" anchor="t">
            <a:spAutoFit/>
          </a:bodyPr>
          <a:lstStyle/>
          <a:p>
            <a:pPr algn="ctr">
              <a:lnSpc>
                <a:spcPts val="2800"/>
              </a:lnSpc>
            </a:pPr>
            <a:r>
              <a:rPr lang="en-US" sz="2000" spc="-48">
                <a:solidFill>
                  <a:srgbClr val="633806"/>
                </a:solidFill>
                <a:latin typeface="Canva Sans"/>
                <a:ea typeface="Canva Sans"/>
                <a:cs typeface="Canva Sans"/>
                <a:sym typeface="Canva Sans"/>
              </a:rPr>
              <a:t>Extraction</a:t>
            </a:r>
          </a:p>
          <a:p>
            <a:pPr algn="ctr">
              <a:lnSpc>
                <a:spcPts val="2800"/>
              </a:lnSpc>
              <a:spcBef>
                <a:spcPct val="0"/>
              </a:spcBef>
            </a:pPr>
            <a:r>
              <a:rPr lang="en-US" sz="2000" spc="-48">
                <a:solidFill>
                  <a:srgbClr val="633806"/>
                </a:solidFill>
                <a:latin typeface="Canva Sans"/>
                <a:ea typeface="Canva Sans"/>
                <a:cs typeface="Canva Sans"/>
                <a:sym typeface="Canva Sans"/>
              </a:rPr>
              <a:t>des ressources</a:t>
            </a:r>
          </a:p>
        </p:txBody>
      </p:sp>
      <p:grpSp>
        <p:nvGrpSpPr>
          <p:cNvPr id="41" name="Group 41"/>
          <p:cNvGrpSpPr/>
          <p:nvPr/>
        </p:nvGrpSpPr>
        <p:grpSpPr>
          <a:xfrm>
            <a:off x="5255351" y="5846744"/>
            <a:ext cx="3332977" cy="738306"/>
            <a:chOff x="0" y="0"/>
            <a:chExt cx="877821" cy="194451"/>
          </a:xfrm>
        </p:grpSpPr>
        <p:sp>
          <p:nvSpPr>
            <p:cNvPr id="42" name="Freeform 42"/>
            <p:cNvSpPr/>
            <p:nvPr/>
          </p:nvSpPr>
          <p:spPr>
            <a:xfrm>
              <a:off x="0" y="0"/>
              <a:ext cx="877821" cy="194451"/>
            </a:xfrm>
            <a:custGeom>
              <a:avLst/>
              <a:gdLst/>
              <a:ahLst/>
              <a:cxnLst/>
              <a:rect l="l" t="t" r="r" b="b"/>
              <a:pathLst>
                <a:path w="877821" h="194451">
                  <a:moveTo>
                    <a:pt x="69685" y="0"/>
                  </a:moveTo>
                  <a:lnTo>
                    <a:pt x="808137" y="0"/>
                  </a:lnTo>
                  <a:cubicBezTo>
                    <a:pt x="846622" y="0"/>
                    <a:pt x="877821" y="31199"/>
                    <a:pt x="877821" y="69685"/>
                  </a:cubicBezTo>
                  <a:lnTo>
                    <a:pt x="877821" y="124766"/>
                  </a:lnTo>
                  <a:cubicBezTo>
                    <a:pt x="877821" y="143248"/>
                    <a:pt x="870479" y="160972"/>
                    <a:pt x="857411" y="174041"/>
                  </a:cubicBezTo>
                  <a:cubicBezTo>
                    <a:pt x="844343" y="187109"/>
                    <a:pt x="826618" y="194451"/>
                    <a:pt x="808137" y="194451"/>
                  </a:cubicBezTo>
                  <a:lnTo>
                    <a:pt x="69685" y="194451"/>
                  </a:lnTo>
                  <a:cubicBezTo>
                    <a:pt x="51203" y="194451"/>
                    <a:pt x="33479" y="187109"/>
                    <a:pt x="20410" y="174041"/>
                  </a:cubicBezTo>
                  <a:cubicBezTo>
                    <a:pt x="7342" y="160972"/>
                    <a:pt x="0" y="143248"/>
                    <a:pt x="0" y="124766"/>
                  </a:cubicBezTo>
                  <a:lnTo>
                    <a:pt x="0" y="69685"/>
                  </a:lnTo>
                  <a:cubicBezTo>
                    <a:pt x="0" y="31199"/>
                    <a:pt x="31199" y="0"/>
                    <a:pt x="69685" y="0"/>
                  </a:cubicBezTo>
                  <a:close/>
                </a:path>
              </a:pathLst>
            </a:custGeom>
            <a:solidFill>
              <a:srgbClr val="FAEEDA"/>
            </a:solidFill>
            <a:ln w="19050" cap="rnd">
              <a:solidFill>
                <a:srgbClr val="633806"/>
              </a:solidFill>
              <a:prstDash val="solid"/>
              <a:round/>
            </a:ln>
          </p:spPr>
        </p:sp>
        <p:sp>
          <p:nvSpPr>
            <p:cNvPr id="43" name="TextBox 43"/>
            <p:cNvSpPr txBox="1"/>
            <p:nvPr/>
          </p:nvSpPr>
          <p:spPr>
            <a:xfrm>
              <a:off x="0" y="-47625"/>
              <a:ext cx="877821" cy="242076"/>
            </a:xfrm>
            <a:prstGeom prst="rect">
              <a:avLst/>
            </a:prstGeom>
          </p:spPr>
          <p:txBody>
            <a:bodyPr lIns="50800" tIns="50800" rIns="50800" bIns="50800" rtlCol="0" anchor="ctr"/>
            <a:lstStyle/>
            <a:p>
              <a:pPr algn="ctr">
                <a:lnSpc>
                  <a:spcPts val="2800"/>
                </a:lnSpc>
              </a:pPr>
              <a:endParaRPr/>
            </a:p>
          </p:txBody>
        </p:sp>
      </p:grpSp>
      <p:sp>
        <p:nvSpPr>
          <p:cNvPr id="44" name="TextBox 44"/>
          <p:cNvSpPr txBox="1"/>
          <p:nvPr/>
        </p:nvSpPr>
        <p:spPr>
          <a:xfrm>
            <a:off x="5526810" y="6017459"/>
            <a:ext cx="2790059" cy="349250"/>
          </a:xfrm>
          <a:prstGeom prst="rect">
            <a:avLst/>
          </a:prstGeom>
        </p:spPr>
        <p:txBody>
          <a:bodyPr lIns="0" tIns="0" rIns="0" bIns="0" rtlCol="0" anchor="t">
            <a:spAutoFit/>
          </a:bodyPr>
          <a:lstStyle/>
          <a:p>
            <a:pPr algn="ctr">
              <a:lnSpc>
                <a:spcPts val="2800"/>
              </a:lnSpc>
              <a:spcBef>
                <a:spcPct val="0"/>
              </a:spcBef>
            </a:pPr>
            <a:r>
              <a:rPr lang="en-US" sz="2000" spc="-48">
                <a:solidFill>
                  <a:srgbClr val="633806"/>
                </a:solidFill>
                <a:latin typeface="Canva Sans"/>
                <a:ea typeface="Canva Sans"/>
                <a:cs typeface="Canva Sans"/>
                <a:sym typeface="Canva Sans"/>
              </a:rPr>
              <a:t>Semi-conducteurs</a:t>
            </a:r>
          </a:p>
        </p:txBody>
      </p:sp>
      <p:grpSp>
        <p:nvGrpSpPr>
          <p:cNvPr id="45" name="Group 45"/>
          <p:cNvGrpSpPr/>
          <p:nvPr/>
        </p:nvGrpSpPr>
        <p:grpSpPr>
          <a:xfrm>
            <a:off x="928700" y="7429367"/>
            <a:ext cx="3297342" cy="738306"/>
            <a:chOff x="0" y="0"/>
            <a:chExt cx="868436" cy="194451"/>
          </a:xfrm>
        </p:grpSpPr>
        <p:sp>
          <p:nvSpPr>
            <p:cNvPr id="46" name="Freeform 46"/>
            <p:cNvSpPr/>
            <p:nvPr/>
          </p:nvSpPr>
          <p:spPr>
            <a:xfrm>
              <a:off x="0" y="0"/>
              <a:ext cx="868436" cy="194451"/>
            </a:xfrm>
            <a:custGeom>
              <a:avLst/>
              <a:gdLst/>
              <a:ahLst/>
              <a:cxnLst/>
              <a:rect l="l" t="t" r="r" b="b"/>
              <a:pathLst>
                <a:path w="868436" h="194451">
                  <a:moveTo>
                    <a:pt x="70438" y="0"/>
                  </a:moveTo>
                  <a:lnTo>
                    <a:pt x="797998" y="0"/>
                  </a:lnTo>
                  <a:cubicBezTo>
                    <a:pt x="836900" y="0"/>
                    <a:pt x="868436" y="31536"/>
                    <a:pt x="868436" y="70438"/>
                  </a:cubicBezTo>
                  <a:lnTo>
                    <a:pt x="868436" y="124013"/>
                  </a:lnTo>
                  <a:cubicBezTo>
                    <a:pt x="868436" y="142695"/>
                    <a:pt x="861015" y="160611"/>
                    <a:pt x="847805" y="173820"/>
                  </a:cubicBezTo>
                  <a:cubicBezTo>
                    <a:pt x="834595" y="187030"/>
                    <a:pt x="816679" y="194451"/>
                    <a:pt x="797998" y="194451"/>
                  </a:cubicBezTo>
                  <a:lnTo>
                    <a:pt x="70438" y="194451"/>
                  </a:lnTo>
                  <a:cubicBezTo>
                    <a:pt x="51757" y="194451"/>
                    <a:pt x="33840" y="187030"/>
                    <a:pt x="20631" y="173820"/>
                  </a:cubicBezTo>
                  <a:cubicBezTo>
                    <a:pt x="7421" y="160611"/>
                    <a:pt x="0" y="142695"/>
                    <a:pt x="0" y="124013"/>
                  </a:cubicBezTo>
                  <a:lnTo>
                    <a:pt x="0" y="70438"/>
                  </a:lnTo>
                  <a:cubicBezTo>
                    <a:pt x="0" y="51757"/>
                    <a:pt x="7421" y="33840"/>
                    <a:pt x="20631" y="20631"/>
                  </a:cubicBezTo>
                  <a:cubicBezTo>
                    <a:pt x="33840" y="7421"/>
                    <a:pt x="51757" y="0"/>
                    <a:pt x="70438" y="0"/>
                  </a:cubicBezTo>
                  <a:close/>
                </a:path>
              </a:pathLst>
            </a:custGeom>
            <a:solidFill>
              <a:srgbClr val="FFFFFF"/>
            </a:solidFill>
            <a:ln w="19050" cap="rnd">
              <a:solidFill>
                <a:srgbClr val="D3D1C7"/>
              </a:solidFill>
              <a:prstDash val="solid"/>
              <a:round/>
            </a:ln>
          </p:spPr>
        </p:sp>
        <p:sp>
          <p:nvSpPr>
            <p:cNvPr id="47" name="TextBox 47"/>
            <p:cNvSpPr txBox="1"/>
            <p:nvPr/>
          </p:nvSpPr>
          <p:spPr>
            <a:xfrm>
              <a:off x="0" y="-47625"/>
              <a:ext cx="868436" cy="242076"/>
            </a:xfrm>
            <a:prstGeom prst="rect">
              <a:avLst/>
            </a:prstGeom>
          </p:spPr>
          <p:txBody>
            <a:bodyPr lIns="50800" tIns="50800" rIns="50800" bIns="50800" rtlCol="0" anchor="ctr"/>
            <a:lstStyle/>
            <a:p>
              <a:pPr algn="ctr">
                <a:lnSpc>
                  <a:spcPts val="2800"/>
                </a:lnSpc>
              </a:pPr>
              <a:endParaRPr/>
            </a:p>
          </p:txBody>
        </p:sp>
      </p:grpSp>
      <p:sp>
        <p:nvSpPr>
          <p:cNvPr id="48" name="TextBox 48"/>
          <p:cNvSpPr txBox="1"/>
          <p:nvPr/>
        </p:nvSpPr>
        <p:spPr>
          <a:xfrm>
            <a:off x="1475573" y="7423870"/>
            <a:ext cx="2299988" cy="701675"/>
          </a:xfrm>
          <a:prstGeom prst="rect">
            <a:avLst/>
          </a:prstGeom>
        </p:spPr>
        <p:txBody>
          <a:bodyPr lIns="0" tIns="0" rIns="0" bIns="0" rtlCol="0" anchor="t">
            <a:spAutoFit/>
          </a:bodyPr>
          <a:lstStyle/>
          <a:p>
            <a:pPr algn="ctr">
              <a:lnSpc>
                <a:spcPts val="2800"/>
              </a:lnSpc>
            </a:pPr>
            <a:r>
              <a:rPr lang="en-US" sz="2000" spc="-48">
                <a:solidFill>
                  <a:srgbClr val="5F5E5A"/>
                </a:solidFill>
                <a:latin typeface="Canva Sans"/>
                <a:ea typeface="Canva Sans"/>
                <a:cs typeface="Canva Sans"/>
                <a:sym typeface="Canva Sans"/>
              </a:rPr>
              <a:t>Consommation</a:t>
            </a:r>
          </a:p>
          <a:p>
            <a:pPr algn="ctr">
              <a:lnSpc>
                <a:spcPts val="2800"/>
              </a:lnSpc>
              <a:spcBef>
                <a:spcPct val="0"/>
              </a:spcBef>
            </a:pPr>
            <a:r>
              <a:rPr lang="en-US" sz="2000" spc="-48">
                <a:solidFill>
                  <a:srgbClr val="5F5E5A"/>
                </a:solidFill>
                <a:latin typeface="Canva Sans"/>
                <a:ea typeface="Canva Sans"/>
                <a:cs typeface="Canva Sans"/>
                <a:sym typeface="Canva Sans"/>
              </a:rPr>
              <a:t>en eau</a:t>
            </a:r>
          </a:p>
        </p:txBody>
      </p:sp>
      <p:grpSp>
        <p:nvGrpSpPr>
          <p:cNvPr id="49" name="Group 49"/>
          <p:cNvGrpSpPr/>
          <p:nvPr/>
        </p:nvGrpSpPr>
        <p:grpSpPr>
          <a:xfrm>
            <a:off x="5210674" y="6868861"/>
            <a:ext cx="3332977" cy="738306"/>
            <a:chOff x="0" y="0"/>
            <a:chExt cx="877821" cy="194451"/>
          </a:xfrm>
        </p:grpSpPr>
        <p:sp>
          <p:nvSpPr>
            <p:cNvPr id="50" name="Freeform 50"/>
            <p:cNvSpPr/>
            <p:nvPr/>
          </p:nvSpPr>
          <p:spPr>
            <a:xfrm>
              <a:off x="0" y="0"/>
              <a:ext cx="877821" cy="194451"/>
            </a:xfrm>
            <a:custGeom>
              <a:avLst/>
              <a:gdLst/>
              <a:ahLst/>
              <a:cxnLst/>
              <a:rect l="l" t="t" r="r" b="b"/>
              <a:pathLst>
                <a:path w="877821" h="194451">
                  <a:moveTo>
                    <a:pt x="69685" y="0"/>
                  </a:moveTo>
                  <a:lnTo>
                    <a:pt x="808137" y="0"/>
                  </a:lnTo>
                  <a:cubicBezTo>
                    <a:pt x="846622" y="0"/>
                    <a:pt x="877821" y="31199"/>
                    <a:pt x="877821" y="69685"/>
                  </a:cubicBezTo>
                  <a:lnTo>
                    <a:pt x="877821" y="124766"/>
                  </a:lnTo>
                  <a:cubicBezTo>
                    <a:pt x="877821" y="143248"/>
                    <a:pt x="870479" y="160972"/>
                    <a:pt x="857411" y="174041"/>
                  </a:cubicBezTo>
                  <a:cubicBezTo>
                    <a:pt x="844343" y="187109"/>
                    <a:pt x="826618" y="194451"/>
                    <a:pt x="808137" y="194451"/>
                  </a:cubicBezTo>
                  <a:lnTo>
                    <a:pt x="69685" y="194451"/>
                  </a:lnTo>
                  <a:cubicBezTo>
                    <a:pt x="51203" y="194451"/>
                    <a:pt x="33479" y="187109"/>
                    <a:pt x="20410" y="174041"/>
                  </a:cubicBezTo>
                  <a:cubicBezTo>
                    <a:pt x="7342" y="160972"/>
                    <a:pt x="0" y="143248"/>
                    <a:pt x="0" y="124766"/>
                  </a:cubicBezTo>
                  <a:lnTo>
                    <a:pt x="0" y="69685"/>
                  </a:lnTo>
                  <a:cubicBezTo>
                    <a:pt x="0" y="31199"/>
                    <a:pt x="31199" y="0"/>
                    <a:pt x="69685" y="0"/>
                  </a:cubicBezTo>
                  <a:close/>
                </a:path>
              </a:pathLst>
            </a:custGeom>
            <a:solidFill>
              <a:srgbClr val="FFFFFF"/>
            </a:solidFill>
            <a:ln w="19050" cap="rnd">
              <a:solidFill>
                <a:srgbClr val="D3D1C7"/>
              </a:solidFill>
              <a:prstDash val="solid"/>
              <a:round/>
            </a:ln>
          </p:spPr>
        </p:sp>
        <p:sp>
          <p:nvSpPr>
            <p:cNvPr id="51" name="TextBox 51"/>
            <p:cNvSpPr txBox="1"/>
            <p:nvPr/>
          </p:nvSpPr>
          <p:spPr>
            <a:xfrm>
              <a:off x="0" y="-47625"/>
              <a:ext cx="877821" cy="242076"/>
            </a:xfrm>
            <a:prstGeom prst="rect">
              <a:avLst/>
            </a:prstGeom>
          </p:spPr>
          <p:txBody>
            <a:bodyPr lIns="50800" tIns="50800" rIns="50800" bIns="50800" rtlCol="0" anchor="ctr"/>
            <a:lstStyle/>
            <a:p>
              <a:pPr algn="ctr">
                <a:lnSpc>
                  <a:spcPts val="2800"/>
                </a:lnSpc>
              </a:pPr>
              <a:endParaRPr/>
            </a:p>
          </p:txBody>
        </p:sp>
      </p:grpSp>
      <p:sp>
        <p:nvSpPr>
          <p:cNvPr id="52" name="TextBox 52"/>
          <p:cNvSpPr txBox="1"/>
          <p:nvPr/>
        </p:nvSpPr>
        <p:spPr>
          <a:xfrm>
            <a:off x="5763458" y="6863834"/>
            <a:ext cx="2324844" cy="701675"/>
          </a:xfrm>
          <a:prstGeom prst="rect">
            <a:avLst/>
          </a:prstGeom>
        </p:spPr>
        <p:txBody>
          <a:bodyPr lIns="0" tIns="0" rIns="0" bIns="0" rtlCol="0" anchor="t">
            <a:spAutoFit/>
          </a:bodyPr>
          <a:lstStyle/>
          <a:p>
            <a:pPr algn="ctr">
              <a:lnSpc>
                <a:spcPts val="2800"/>
              </a:lnSpc>
            </a:pPr>
            <a:r>
              <a:rPr lang="en-US" sz="2000" spc="-48">
                <a:solidFill>
                  <a:srgbClr val="5F5E5A"/>
                </a:solidFill>
                <a:latin typeface="Canva Sans"/>
                <a:ea typeface="Canva Sans"/>
                <a:cs typeface="Canva Sans"/>
                <a:sym typeface="Canva Sans"/>
              </a:rPr>
              <a:t>Consommation</a:t>
            </a:r>
          </a:p>
          <a:p>
            <a:pPr algn="ctr">
              <a:lnSpc>
                <a:spcPts val="2800"/>
              </a:lnSpc>
              <a:spcBef>
                <a:spcPct val="0"/>
              </a:spcBef>
            </a:pPr>
            <a:r>
              <a:rPr lang="en-US" sz="2000" spc="-48">
                <a:solidFill>
                  <a:srgbClr val="5F5E5A"/>
                </a:solidFill>
                <a:latin typeface="Canva Sans"/>
                <a:ea typeface="Canva Sans"/>
                <a:cs typeface="Canva Sans"/>
                <a:sym typeface="Canva Sans"/>
              </a:rPr>
              <a:t>en eau</a:t>
            </a:r>
          </a:p>
        </p:txBody>
      </p:sp>
      <p:grpSp>
        <p:nvGrpSpPr>
          <p:cNvPr id="53" name="Group 53"/>
          <p:cNvGrpSpPr/>
          <p:nvPr/>
        </p:nvGrpSpPr>
        <p:grpSpPr>
          <a:xfrm>
            <a:off x="9538712" y="5608619"/>
            <a:ext cx="3417991" cy="738306"/>
            <a:chOff x="0" y="0"/>
            <a:chExt cx="900212" cy="194451"/>
          </a:xfrm>
        </p:grpSpPr>
        <p:sp>
          <p:nvSpPr>
            <p:cNvPr id="54" name="Freeform 54"/>
            <p:cNvSpPr/>
            <p:nvPr/>
          </p:nvSpPr>
          <p:spPr>
            <a:xfrm>
              <a:off x="0" y="0"/>
              <a:ext cx="900212" cy="194451"/>
            </a:xfrm>
            <a:custGeom>
              <a:avLst/>
              <a:gdLst/>
              <a:ahLst/>
              <a:cxnLst/>
              <a:rect l="l" t="t" r="r" b="b"/>
              <a:pathLst>
                <a:path w="900212" h="194451">
                  <a:moveTo>
                    <a:pt x="67951" y="0"/>
                  </a:moveTo>
                  <a:lnTo>
                    <a:pt x="832260" y="0"/>
                  </a:lnTo>
                  <a:cubicBezTo>
                    <a:pt x="869789" y="0"/>
                    <a:pt x="900212" y="30423"/>
                    <a:pt x="900212" y="67951"/>
                  </a:cubicBezTo>
                  <a:lnTo>
                    <a:pt x="900212" y="126500"/>
                  </a:lnTo>
                  <a:cubicBezTo>
                    <a:pt x="900212" y="164028"/>
                    <a:pt x="869789" y="194451"/>
                    <a:pt x="832260" y="194451"/>
                  </a:cubicBezTo>
                  <a:lnTo>
                    <a:pt x="67951" y="194451"/>
                  </a:lnTo>
                  <a:cubicBezTo>
                    <a:pt x="30423" y="194451"/>
                    <a:pt x="0" y="164028"/>
                    <a:pt x="0" y="126500"/>
                  </a:cubicBezTo>
                  <a:lnTo>
                    <a:pt x="0" y="67951"/>
                  </a:lnTo>
                  <a:cubicBezTo>
                    <a:pt x="0" y="30423"/>
                    <a:pt x="30423" y="0"/>
                    <a:pt x="67951" y="0"/>
                  </a:cubicBezTo>
                  <a:close/>
                </a:path>
              </a:pathLst>
            </a:custGeom>
            <a:solidFill>
              <a:srgbClr val="E1F5EE"/>
            </a:solidFill>
            <a:ln w="19050" cap="rnd">
              <a:solidFill>
                <a:srgbClr val="0F6E56"/>
              </a:solidFill>
              <a:prstDash val="solid"/>
              <a:round/>
            </a:ln>
          </p:spPr>
        </p:sp>
        <p:sp>
          <p:nvSpPr>
            <p:cNvPr id="55" name="TextBox 55"/>
            <p:cNvSpPr txBox="1"/>
            <p:nvPr/>
          </p:nvSpPr>
          <p:spPr>
            <a:xfrm>
              <a:off x="0" y="-47625"/>
              <a:ext cx="900212" cy="242076"/>
            </a:xfrm>
            <a:prstGeom prst="rect">
              <a:avLst/>
            </a:prstGeom>
          </p:spPr>
          <p:txBody>
            <a:bodyPr lIns="50800" tIns="50800" rIns="50800" bIns="50800" rtlCol="0" anchor="ctr"/>
            <a:lstStyle/>
            <a:p>
              <a:pPr algn="ctr">
                <a:lnSpc>
                  <a:spcPts val="2800"/>
                </a:lnSpc>
              </a:pPr>
              <a:endParaRPr/>
            </a:p>
          </p:txBody>
        </p:sp>
      </p:grpSp>
      <p:sp>
        <p:nvSpPr>
          <p:cNvPr id="56" name="TextBox 56"/>
          <p:cNvSpPr txBox="1"/>
          <p:nvPr/>
        </p:nvSpPr>
        <p:spPr>
          <a:xfrm>
            <a:off x="10446320" y="5779334"/>
            <a:ext cx="1610361" cy="349250"/>
          </a:xfrm>
          <a:prstGeom prst="rect">
            <a:avLst/>
          </a:prstGeom>
        </p:spPr>
        <p:txBody>
          <a:bodyPr lIns="0" tIns="0" rIns="0" bIns="0" rtlCol="0" anchor="t">
            <a:spAutoFit/>
          </a:bodyPr>
          <a:lstStyle/>
          <a:p>
            <a:pPr algn="ctr">
              <a:lnSpc>
                <a:spcPts val="2800"/>
              </a:lnSpc>
              <a:spcBef>
                <a:spcPct val="0"/>
              </a:spcBef>
            </a:pPr>
            <a:r>
              <a:rPr lang="en-US" sz="2000" b="1" spc="-48">
                <a:solidFill>
                  <a:srgbClr val="04342C"/>
                </a:solidFill>
                <a:latin typeface="Canva Sans Bold"/>
                <a:ea typeface="Canva Sans Bold"/>
                <a:cs typeface="Canva Sans Bold"/>
                <a:sym typeface="Canva Sans Bold"/>
              </a:rPr>
              <a:t>Électricité</a:t>
            </a:r>
          </a:p>
        </p:txBody>
      </p:sp>
      <p:grpSp>
        <p:nvGrpSpPr>
          <p:cNvPr id="57" name="Group 57"/>
          <p:cNvGrpSpPr/>
          <p:nvPr/>
        </p:nvGrpSpPr>
        <p:grpSpPr>
          <a:xfrm>
            <a:off x="9535250" y="6566000"/>
            <a:ext cx="3417991" cy="738306"/>
            <a:chOff x="0" y="0"/>
            <a:chExt cx="900212" cy="194451"/>
          </a:xfrm>
        </p:grpSpPr>
        <p:sp>
          <p:nvSpPr>
            <p:cNvPr id="58" name="Freeform 58"/>
            <p:cNvSpPr/>
            <p:nvPr/>
          </p:nvSpPr>
          <p:spPr>
            <a:xfrm>
              <a:off x="0" y="0"/>
              <a:ext cx="900212" cy="194451"/>
            </a:xfrm>
            <a:custGeom>
              <a:avLst/>
              <a:gdLst/>
              <a:ahLst/>
              <a:cxnLst/>
              <a:rect l="l" t="t" r="r" b="b"/>
              <a:pathLst>
                <a:path w="900212" h="194451">
                  <a:moveTo>
                    <a:pt x="67951" y="0"/>
                  </a:moveTo>
                  <a:lnTo>
                    <a:pt x="832260" y="0"/>
                  </a:lnTo>
                  <a:cubicBezTo>
                    <a:pt x="869789" y="0"/>
                    <a:pt x="900212" y="30423"/>
                    <a:pt x="900212" y="67951"/>
                  </a:cubicBezTo>
                  <a:lnTo>
                    <a:pt x="900212" y="126500"/>
                  </a:lnTo>
                  <a:cubicBezTo>
                    <a:pt x="900212" y="164028"/>
                    <a:pt x="869789" y="194451"/>
                    <a:pt x="832260" y="194451"/>
                  </a:cubicBezTo>
                  <a:lnTo>
                    <a:pt x="67951" y="194451"/>
                  </a:lnTo>
                  <a:cubicBezTo>
                    <a:pt x="30423" y="194451"/>
                    <a:pt x="0" y="164028"/>
                    <a:pt x="0" y="126500"/>
                  </a:cubicBezTo>
                  <a:lnTo>
                    <a:pt x="0" y="67951"/>
                  </a:lnTo>
                  <a:cubicBezTo>
                    <a:pt x="0" y="30423"/>
                    <a:pt x="30423" y="0"/>
                    <a:pt x="67951" y="0"/>
                  </a:cubicBezTo>
                  <a:close/>
                </a:path>
              </a:pathLst>
            </a:custGeom>
            <a:solidFill>
              <a:srgbClr val="FAEEDA"/>
            </a:solidFill>
            <a:ln w="19050" cap="rnd">
              <a:solidFill>
                <a:srgbClr val="633806"/>
              </a:solidFill>
              <a:prstDash val="solid"/>
              <a:round/>
            </a:ln>
          </p:spPr>
        </p:sp>
        <p:sp>
          <p:nvSpPr>
            <p:cNvPr id="59" name="TextBox 59"/>
            <p:cNvSpPr txBox="1"/>
            <p:nvPr/>
          </p:nvSpPr>
          <p:spPr>
            <a:xfrm>
              <a:off x="0" y="-47625"/>
              <a:ext cx="900212" cy="242076"/>
            </a:xfrm>
            <a:prstGeom prst="rect">
              <a:avLst/>
            </a:prstGeom>
          </p:spPr>
          <p:txBody>
            <a:bodyPr lIns="50800" tIns="50800" rIns="50800" bIns="50800" rtlCol="0" anchor="ctr"/>
            <a:lstStyle/>
            <a:p>
              <a:pPr algn="ctr">
                <a:lnSpc>
                  <a:spcPts val="2800"/>
                </a:lnSpc>
              </a:pPr>
              <a:endParaRPr/>
            </a:p>
          </p:txBody>
        </p:sp>
      </p:grpSp>
      <p:sp>
        <p:nvSpPr>
          <p:cNvPr id="60" name="TextBox 60"/>
          <p:cNvSpPr txBox="1"/>
          <p:nvPr/>
        </p:nvSpPr>
        <p:spPr>
          <a:xfrm>
            <a:off x="10004129" y="6570028"/>
            <a:ext cx="2480234" cy="701675"/>
          </a:xfrm>
          <a:prstGeom prst="rect">
            <a:avLst/>
          </a:prstGeom>
        </p:spPr>
        <p:txBody>
          <a:bodyPr lIns="0" tIns="0" rIns="0" bIns="0" rtlCol="0" anchor="t">
            <a:spAutoFit/>
          </a:bodyPr>
          <a:lstStyle/>
          <a:p>
            <a:pPr algn="ctr">
              <a:lnSpc>
                <a:spcPts val="2800"/>
              </a:lnSpc>
            </a:pPr>
            <a:r>
              <a:rPr lang="en-US" sz="2000" spc="-48">
                <a:solidFill>
                  <a:srgbClr val="633806"/>
                </a:solidFill>
                <a:latin typeface="Canva Sans"/>
                <a:ea typeface="Canva Sans"/>
                <a:cs typeface="Canva Sans"/>
                <a:sym typeface="Canva Sans"/>
              </a:rPr>
              <a:t>Gouvernance et</a:t>
            </a:r>
          </a:p>
          <a:p>
            <a:pPr algn="ctr">
              <a:lnSpc>
                <a:spcPts val="2800"/>
              </a:lnSpc>
              <a:spcBef>
                <a:spcPct val="0"/>
              </a:spcBef>
            </a:pPr>
            <a:r>
              <a:rPr lang="en-US" sz="2000" spc="-48">
                <a:solidFill>
                  <a:srgbClr val="633806"/>
                </a:solidFill>
                <a:latin typeface="Canva Sans"/>
                <a:ea typeface="Canva Sans"/>
                <a:cs typeface="Canva Sans"/>
                <a:sym typeface="Canva Sans"/>
              </a:rPr>
              <a:t> gestionnaires</a:t>
            </a:r>
          </a:p>
        </p:txBody>
      </p:sp>
      <p:grpSp>
        <p:nvGrpSpPr>
          <p:cNvPr id="61" name="Group 61"/>
          <p:cNvGrpSpPr/>
          <p:nvPr/>
        </p:nvGrpSpPr>
        <p:grpSpPr>
          <a:xfrm>
            <a:off x="9542505" y="7523381"/>
            <a:ext cx="3417991" cy="738306"/>
            <a:chOff x="0" y="0"/>
            <a:chExt cx="900212" cy="194451"/>
          </a:xfrm>
        </p:grpSpPr>
        <p:sp>
          <p:nvSpPr>
            <p:cNvPr id="62" name="Freeform 62"/>
            <p:cNvSpPr/>
            <p:nvPr/>
          </p:nvSpPr>
          <p:spPr>
            <a:xfrm>
              <a:off x="0" y="0"/>
              <a:ext cx="900212" cy="194451"/>
            </a:xfrm>
            <a:custGeom>
              <a:avLst/>
              <a:gdLst/>
              <a:ahLst/>
              <a:cxnLst/>
              <a:rect l="l" t="t" r="r" b="b"/>
              <a:pathLst>
                <a:path w="900212" h="194451">
                  <a:moveTo>
                    <a:pt x="67951" y="0"/>
                  </a:moveTo>
                  <a:lnTo>
                    <a:pt x="832260" y="0"/>
                  </a:lnTo>
                  <a:cubicBezTo>
                    <a:pt x="869789" y="0"/>
                    <a:pt x="900212" y="30423"/>
                    <a:pt x="900212" y="67951"/>
                  </a:cubicBezTo>
                  <a:lnTo>
                    <a:pt x="900212" y="126500"/>
                  </a:lnTo>
                  <a:cubicBezTo>
                    <a:pt x="900212" y="164028"/>
                    <a:pt x="869789" y="194451"/>
                    <a:pt x="832260" y="194451"/>
                  </a:cubicBezTo>
                  <a:lnTo>
                    <a:pt x="67951" y="194451"/>
                  </a:lnTo>
                  <a:cubicBezTo>
                    <a:pt x="30423" y="194451"/>
                    <a:pt x="0" y="164028"/>
                    <a:pt x="0" y="126500"/>
                  </a:cubicBezTo>
                  <a:lnTo>
                    <a:pt x="0" y="67951"/>
                  </a:lnTo>
                  <a:cubicBezTo>
                    <a:pt x="0" y="30423"/>
                    <a:pt x="30423" y="0"/>
                    <a:pt x="67951" y="0"/>
                  </a:cubicBezTo>
                  <a:close/>
                </a:path>
              </a:pathLst>
            </a:custGeom>
            <a:solidFill>
              <a:srgbClr val="FFFFFF"/>
            </a:solidFill>
            <a:ln w="19050" cap="rnd">
              <a:solidFill>
                <a:srgbClr val="D3D1C7"/>
              </a:solidFill>
              <a:prstDash val="solid"/>
              <a:round/>
            </a:ln>
          </p:spPr>
        </p:sp>
        <p:sp>
          <p:nvSpPr>
            <p:cNvPr id="63" name="TextBox 63"/>
            <p:cNvSpPr txBox="1"/>
            <p:nvPr/>
          </p:nvSpPr>
          <p:spPr>
            <a:xfrm>
              <a:off x="0" y="-47625"/>
              <a:ext cx="900212" cy="242076"/>
            </a:xfrm>
            <a:prstGeom prst="rect">
              <a:avLst/>
            </a:prstGeom>
          </p:spPr>
          <p:txBody>
            <a:bodyPr lIns="50800" tIns="50800" rIns="50800" bIns="50800" rtlCol="0" anchor="ctr"/>
            <a:lstStyle/>
            <a:p>
              <a:pPr algn="ctr">
                <a:lnSpc>
                  <a:spcPts val="2800"/>
                </a:lnSpc>
              </a:pPr>
              <a:endParaRPr/>
            </a:p>
          </p:txBody>
        </p:sp>
      </p:grpSp>
      <p:sp>
        <p:nvSpPr>
          <p:cNvPr id="64" name="TextBox 64"/>
          <p:cNvSpPr txBox="1"/>
          <p:nvPr/>
        </p:nvSpPr>
        <p:spPr>
          <a:xfrm>
            <a:off x="10109388" y="7517884"/>
            <a:ext cx="2384143" cy="701675"/>
          </a:xfrm>
          <a:prstGeom prst="rect">
            <a:avLst/>
          </a:prstGeom>
        </p:spPr>
        <p:txBody>
          <a:bodyPr lIns="0" tIns="0" rIns="0" bIns="0" rtlCol="0" anchor="t">
            <a:spAutoFit/>
          </a:bodyPr>
          <a:lstStyle/>
          <a:p>
            <a:pPr algn="ctr">
              <a:lnSpc>
                <a:spcPts val="2800"/>
              </a:lnSpc>
            </a:pPr>
            <a:r>
              <a:rPr lang="en-US" sz="2000" spc="-48">
                <a:solidFill>
                  <a:srgbClr val="5F5E5A"/>
                </a:solidFill>
                <a:latin typeface="Canva Sans"/>
                <a:ea typeface="Canva Sans"/>
                <a:cs typeface="Canva Sans"/>
                <a:sym typeface="Canva Sans"/>
              </a:rPr>
              <a:t>Consommation</a:t>
            </a:r>
          </a:p>
          <a:p>
            <a:pPr algn="ctr">
              <a:lnSpc>
                <a:spcPts val="2800"/>
              </a:lnSpc>
              <a:spcBef>
                <a:spcPct val="0"/>
              </a:spcBef>
            </a:pPr>
            <a:r>
              <a:rPr lang="en-US" sz="2000" spc="-48">
                <a:solidFill>
                  <a:srgbClr val="5F5E5A"/>
                </a:solidFill>
                <a:latin typeface="Canva Sans"/>
                <a:ea typeface="Canva Sans"/>
                <a:cs typeface="Canva Sans"/>
                <a:sym typeface="Canva Sans"/>
              </a:rPr>
              <a:t>en eau</a:t>
            </a:r>
          </a:p>
        </p:txBody>
      </p:sp>
      <p:grpSp>
        <p:nvGrpSpPr>
          <p:cNvPr id="65" name="Group 65"/>
          <p:cNvGrpSpPr/>
          <p:nvPr/>
        </p:nvGrpSpPr>
        <p:grpSpPr>
          <a:xfrm>
            <a:off x="13938568" y="6128584"/>
            <a:ext cx="3434424" cy="738306"/>
            <a:chOff x="0" y="0"/>
            <a:chExt cx="904540" cy="194451"/>
          </a:xfrm>
        </p:grpSpPr>
        <p:sp>
          <p:nvSpPr>
            <p:cNvPr id="66" name="Freeform 66"/>
            <p:cNvSpPr/>
            <p:nvPr/>
          </p:nvSpPr>
          <p:spPr>
            <a:xfrm>
              <a:off x="0" y="0"/>
              <a:ext cx="904540" cy="194451"/>
            </a:xfrm>
            <a:custGeom>
              <a:avLst/>
              <a:gdLst/>
              <a:ahLst/>
              <a:cxnLst/>
              <a:rect l="l" t="t" r="r" b="b"/>
              <a:pathLst>
                <a:path w="904540" h="194451">
                  <a:moveTo>
                    <a:pt x="67626" y="0"/>
                  </a:moveTo>
                  <a:lnTo>
                    <a:pt x="836913" y="0"/>
                  </a:lnTo>
                  <a:cubicBezTo>
                    <a:pt x="854849" y="0"/>
                    <a:pt x="872050" y="7125"/>
                    <a:pt x="884732" y="19807"/>
                  </a:cubicBezTo>
                  <a:cubicBezTo>
                    <a:pt x="897415" y="32490"/>
                    <a:pt x="904540" y="49691"/>
                    <a:pt x="904540" y="67626"/>
                  </a:cubicBezTo>
                  <a:lnTo>
                    <a:pt x="904540" y="126825"/>
                  </a:lnTo>
                  <a:cubicBezTo>
                    <a:pt x="904540" y="144760"/>
                    <a:pt x="897415" y="161961"/>
                    <a:pt x="884732" y="174644"/>
                  </a:cubicBezTo>
                  <a:cubicBezTo>
                    <a:pt x="872050" y="187326"/>
                    <a:pt x="854849" y="194451"/>
                    <a:pt x="836913" y="194451"/>
                  </a:cubicBezTo>
                  <a:lnTo>
                    <a:pt x="67626" y="194451"/>
                  </a:lnTo>
                  <a:cubicBezTo>
                    <a:pt x="49691" y="194451"/>
                    <a:pt x="32490" y="187326"/>
                    <a:pt x="19807" y="174644"/>
                  </a:cubicBezTo>
                  <a:cubicBezTo>
                    <a:pt x="7125" y="161961"/>
                    <a:pt x="0" y="144760"/>
                    <a:pt x="0" y="126825"/>
                  </a:cubicBezTo>
                  <a:lnTo>
                    <a:pt x="0" y="67626"/>
                  </a:lnTo>
                  <a:cubicBezTo>
                    <a:pt x="0" y="49691"/>
                    <a:pt x="7125" y="32490"/>
                    <a:pt x="19807" y="19807"/>
                  </a:cubicBezTo>
                  <a:cubicBezTo>
                    <a:pt x="32490" y="7125"/>
                    <a:pt x="49691" y="0"/>
                    <a:pt x="67626" y="0"/>
                  </a:cubicBezTo>
                  <a:close/>
                </a:path>
              </a:pathLst>
            </a:custGeom>
            <a:solidFill>
              <a:srgbClr val="FAEEDA"/>
            </a:solidFill>
            <a:ln w="19050" cap="rnd">
              <a:solidFill>
                <a:srgbClr val="633806"/>
              </a:solidFill>
              <a:prstDash val="solid"/>
              <a:round/>
            </a:ln>
          </p:spPr>
        </p:sp>
        <p:sp>
          <p:nvSpPr>
            <p:cNvPr id="67" name="TextBox 67"/>
            <p:cNvSpPr txBox="1"/>
            <p:nvPr/>
          </p:nvSpPr>
          <p:spPr>
            <a:xfrm>
              <a:off x="0" y="-47625"/>
              <a:ext cx="904540" cy="242076"/>
            </a:xfrm>
            <a:prstGeom prst="rect">
              <a:avLst/>
            </a:prstGeom>
          </p:spPr>
          <p:txBody>
            <a:bodyPr lIns="50800" tIns="50800" rIns="50800" bIns="50800" rtlCol="0" anchor="ctr"/>
            <a:lstStyle/>
            <a:p>
              <a:pPr marL="0" lvl="0" indent="0" algn="ctr">
                <a:lnSpc>
                  <a:spcPts val="2800"/>
                </a:lnSpc>
                <a:spcBef>
                  <a:spcPct val="0"/>
                </a:spcBef>
              </a:pPr>
              <a:endParaRPr/>
            </a:p>
          </p:txBody>
        </p:sp>
      </p:grpSp>
      <p:sp>
        <p:nvSpPr>
          <p:cNvPr id="68" name="TextBox 68"/>
          <p:cNvSpPr txBox="1"/>
          <p:nvPr/>
        </p:nvSpPr>
        <p:spPr>
          <a:xfrm>
            <a:off x="15007967" y="6299300"/>
            <a:ext cx="1295626" cy="349250"/>
          </a:xfrm>
          <a:prstGeom prst="rect">
            <a:avLst/>
          </a:prstGeom>
        </p:spPr>
        <p:txBody>
          <a:bodyPr lIns="0" tIns="0" rIns="0" bIns="0" rtlCol="0" anchor="t">
            <a:spAutoFit/>
          </a:bodyPr>
          <a:lstStyle/>
          <a:p>
            <a:pPr algn="ctr">
              <a:lnSpc>
                <a:spcPts val="2800"/>
              </a:lnSpc>
              <a:spcBef>
                <a:spcPct val="0"/>
              </a:spcBef>
            </a:pPr>
            <a:r>
              <a:rPr lang="en-US" sz="2000" spc="-48">
                <a:solidFill>
                  <a:srgbClr val="633806"/>
                </a:solidFill>
                <a:latin typeface="Canva Sans"/>
                <a:ea typeface="Canva Sans"/>
                <a:cs typeface="Canva Sans"/>
                <a:sym typeface="Canva Sans"/>
              </a:rPr>
              <a:t>Déchets</a:t>
            </a:r>
          </a:p>
        </p:txBody>
      </p:sp>
      <p:grpSp>
        <p:nvGrpSpPr>
          <p:cNvPr id="69" name="Group 69"/>
          <p:cNvGrpSpPr/>
          <p:nvPr/>
        </p:nvGrpSpPr>
        <p:grpSpPr>
          <a:xfrm>
            <a:off x="1039508" y="8613519"/>
            <a:ext cx="527644" cy="520182"/>
            <a:chOff x="0" y="0"/>
            <a:chExt cx="138968" cy="137003"/>
          </a:xfrm>
        </p:grpSpPr>
        <p:sp>
          <p:nvSpPr>
            <p:cNvPr id="70" name="Freeform 70"/>
            <p:cNvSpPr/>
            <p:nvPr/>
          </p:nvSpPr>
          <p:spPr>
            <a:xfrm>
              <a:off x="0" y="0"/>
              <a:ext cx="138968" cy="137003"/>
            </a:xfrm>
            <a:custGeom>
              <a:avLst/>
              <a:gdLst/>
              <a:ahLst/>
              <a:cxnLst/>
              <a:rect l="l" t="t" r="r" b="b"/>
              <a:pathLst>
                <a:path w="138968" h="137003">
                  <a:moveTo>
                    <a:pt x="68501" y="0"/>
                  </a:moveTo>
                  <a:lnTo>
                    <a:pt x="70467" y="0"/>
                  </a:lnTo>
                  <a:cubicBezTo>
                    <a:pt x="108299" y="0"/>
                    <a:pt x="138968" y="30669"/>
                    <a:pt x="138968" y="68501"/>
                  </a:cubicBezTo>
                  <a:lnTo>
                    <a:pt x="138968" y="68501"/>
                  </a:lnTo>
                  <a:cubicBezTo>
                    <a:pt x="138968" y="106334"/>
                    <a:pt x="108299" y="137003"/>
                    <a:pt x="70467" y="137003"/>
                  </a:cubicBezTo>
                  <a:lnTo>
                    <a:pt x="68501" y="137003"/>
                  </a:lnTo>
                  <a:cubicBezTo>
                    <a:pt x="30669" y="137003"/>
                    <a:pt x="0" y="106334"/>
                    <a:pt x="0" y="68501"/>
                  </a:cubicBezTo>
                  <a:lnTo>
                    <a:pt x="0" y="68501"/>
                  </a:lnTo>
                  <a:cubicBezTo>
                    <a:pt x="0" y="30669"/>
                    <a:pt x="30669" y="0"/>
                    <a:pt x="68501" y="0"/>
                  </a:cubicBezTo>
                  <a:close/>
                </a:path>
              </a:pathLst>
            </a:custGeom>
            <a:solidFill>
              <a:srgbClr val="E1F5EE"/>
            </a:solidFill>
            <a:ln w="19050" cap="sq">
              <a:solidFill>
                <a:srgbClr val="0F6E56"/>
              </a:solidFill>
              <a:prstDash val="solid"/>
              <a:miter/>
            </a:ln>
          </p:spPr>
        </p:sp>
        <p:sp>
          <p:nvSpPr>
            <p:cNvPr id="71" name="TextBox 71"/>
            <p:cNvSpPr txBox="1"/>
            <p:nvPr/>
          </p:nvSpPr>
          <p:spPr>
            <a:xfrm>
              <a:off x="0" y="-47625"/>
              <a:ext cx="138968" cy="184628"/>
            </a:xfrm>
            <a:prstGeom prst="rect">
              <a:avLst/>
            </a:prstGeom>
          </p:spPr>
          <p:txBody>
            <a:bodyPr lIns="50800" tIns="50800" rIns="50800" bIns="50800" rtlCol="0" anchor="ctr"/>
            <a:lstStyle/>
            <a:p>
              <a:pPr algn="ctr">
                <a:lnSpc>
                  <a:spcPts val="2800"/>
                </a:lnSpc>
              </a:pPr>
              <a:endParaRPr/>
            </a:p>
          </p:txBody>
        </p:sp>
      </p:grpSp>
      <p:grpSp>
        <p:nvGrpSpPr>
          <p:cNvPr id="72" name="Group 72"/>
          <p:cNvGrpSpPr/>
          <p:nvPr/>
        </p:nvGrpSpPr>
        <p:grpSpPr>
          <a:xfrm>
            <a:off x="4347595" y="8617329"/>
            <a:ext cx="527644" cy="516372"/>
            <a:chOff x="0" y="0"/>
            <a:chExt cx="138968" cy="135999"/>
          </a:xfrm>
        </p:grpSpPr>
        <p:sp>
          <p:nvSpPr>
            <p:cNvPr id="73" name="Freeform 73"/>
            <p:cNvSpPr/>
            <p:nvPr/>
          </p:nvSpPr>
          <p:spPr>
            <a:xfrm>
              <a:off x="0" y="0"/>
              <a:ext cx="138968" cy="135999"/>
            </a:xfrm>
            <a:custGeom>
              <a:avLst/>
              <a:gdLst/>
              <a:ahLst/>
              <a:cxnLst/>
              <a:rect l="l" t="t" r="r" b="b"/>
              <a:pathLst>
                <a:path w="138968" h="135999">
                  <a:moveTo>
                    <a:pt x="68000" y="0"/>
                  </a:moveTo>
                  <a:lnTo>
                    <a:pt x="70968" y="0"/>
                  </a:lnTo>
                  <a:cubicBezTo>
                    <a:pt x="108523" y="0"/>
                    <a:pt x="138968" y="30444"/>
                    <a:pt x="138968" y="68000"/>
                  </a:cubicBezTo>
                  <a:lnTo>
                    <a:pt x="138968" y="68000"/>
                  </a:lnTo>
                  <a:cubicBezTo>
                    <a:pt x="138968" y="105555"/>
                    <a:pt x="108523" y="135999"/>
                    <a:pt x="70968" y="135999"/>
                  </a:cubicBezTo>
                  <a:lnTo>
                    <a:pt x="68000" y="135999"/>
                  </a:lnTo>
                  <a:cubicBezTo>
                    <a:pt x="30444" y="135999"/>
                    <a:pt x="0" y="105555"/>
                    <a:pt x="0" y="68000"/>
                  </a:cubicBezTo>
                  <a:lnTo>
                    <a:pt x="0" y="68000"/>
                  </a:lnTo>
                  <a:cubicBezTo>
                    <a:pt x="0" y="30444"/>
                    <a:pt x="30444" y="0"/>
                    <a:pt x="68000" y="0"/>
                  </a:cubicBezTo>
                  <a:close/>
                </a:path>
              </a:pathLst>
            </a:custGeom>
            <a:solidFill>
              <a:srgbClr val="FAEEDA"/>
            </a:solidFill>
            <a:ln w="19050" cap="sq">
              <a:solidFill>
                <a:srgbClr val="633806"/>
              </a:solidFill>
              <a:prstDash val="solid"/>
              <a:miter/>
            </a:ln>
          </p:spPr>
        </p:sp>
        <p:sp>
          <p:nvSpPr>
            <p:cNvPr id="74" name="TextBox 74"/>
            <p:cNvSpPr txBox="1"/>
            <p:nvPr/>
          </p:nvSpPr>
          <p:spPr>
            <a:xfrm>
              <a:off x="0" y="-47625"/>
              <a:ext cx="138968" cy="183624"/>
            </a:xfrm>
            <a:prstGeom prst="rect">
              <a:avLst/>
            </a:prstGeom>
          </p:spPr>
          <p:txBody>
            <a:bodyPr lIns="50800" tIns="50800" rIns="50800" bIns="50800" rtlCol="0" anchor="ctr"/>
            <a:lstStyle/>
            <a:p>
              <a:pPr algn="ctr">
                <a:lnSpc>
                  <a:spcPts val="2800"/>
                </a:lnSpc>
              </a:pPr>
              <a:endParaRPr/>
            </a:p>
          </p:txBody>
        </p:sp>
      </p:grpSp>
      <p:grpSp>
        <p:nvGrpSpPr>
          <p:cNvPr id="75" name="Group 75"/>
          <p:cNvGrpSpPr/>
          <p:nvPr/>
        </p:nvGrpSpPr>
        <p:grpSpPr>
          <a:xfrm>
            <a:off x="8293522" y="8623995"/>
            <a:ext cx="512811" cy="509706"/>
            <a:chOff x="0" y="0"/>
            <a:chExt cx="135061" cy="134244"/>
          </a:xfrm>
        </p:grpSpPr>
        <p:sp>
          <p:nvSpPr>
            <p:cNvPr id="76" name="Freeform 76"/>
            <p:cNvSpPr/>
            <p:nvPr/>
          </p:nvSpPr>
          <p:spPr>
            <a:xfrm>
              <a:off x="0" y="0"/>
              <a:ext cx="135061" cy="134244"/>
            </a:xfrm>
            <a:custGeom>
              <a:avLst/>
              <a:gdLst/>
              <a:ahLst/>
              <a:cxnLst/>
              <a:rect l="l" t="t" r="r" b="b"/>
              <a:pathLst>
                <a:path w="135061" h="134244">
                  <a:moveTo>
                    <a:pt x="67122" y="0"/>
                  </a:moveTo>
                  <a:lnTo>
                    <a:pt x="67940" y="0"/>
                  </a:lnTo>
                  <a:cubicBezTo>
                    <a:pt x="85741" y="0"/>
                    <a:pt x="102814" y="7072"/>
                    <a:pt x="115402" y="19660"/>
                  </a:cubicBezTo>
                  <a:cubicBezTo>
                    <a:pt x="127990" y="32247"/>
                    <a:pt x="135061" y="49320"/>
                    <a:pt x="135061" y="67122"/>
                  </a:cubicBezTo>
                  <a:lnTo>
                    <a:pt x="135061" y="67122"/>
                  </a:lnTo>
                  <a:cubicBezTo>
                    <a:pt x="135061" y="84924"/>
                    <a:pt x="127990" y="101996"/>
                    <a:pt x="115402" y="114584"/>
                  </a:cubicBezTo>
                  <a:cubicBezTo>
                    <a:pt x="102814" y="127172"/>
                    <a:pt x="85741" y="134244"/>
                    <a:pt x="67940" y="134244"/>
                  </a:cubicBezTo>
                  <a:lnTo>
                    <a:pt x="67122" y="134244"/>
                  </a:lnTo>
                  <a:cubicBezTo>
                    <a:pt x="49320" y="134244"/>
                    <a:pt x="32247" y="127172"/>
                    <a:pt x="19660" y="114584"/>
                  </a:cubicBezTo>
                  <a:cubicBezTo>
                    <a:pt x="7072" y="101996"/>
                    <a:pt x="0" y="84924"/>
                    <a:pt x="0" y="67122"/>
                  </a:cubicBezTo>
                  <a:lnTo>
                    <a:pt x="0" y="67122"/>
                  </a:lnTo>
                  <a:cubicBezTo>
                    <a:pt x="0" y="49320"/>
                    <a:pt x="7072" y="32247"/>
                    <a:pt x="19660" y="19660"/>
                  </a:cubicBezTo>
                  <a:cubicBezTo>
                    <a:pt x="32247" y="7072"/>
                    <a:pt x="49320" y="0"/>
                    <a:pt x="67122" y="0"/>
                  </a:cubicBezTo>
                  <a:close/>
                </a:path>
              </a:pathLst>
            </a:custGeom>
            <a:solidFill>
              <a:srgbClr val="FFFFFF"/>
            </a:solidFill>
            <a:ln w="19050" cap="sq">
              <a:solidFill>
                <a:srgbClr val="D3D1C7"/>
              </a:solidFill>
              <a:prstDash val="solid"/>
              <a:miter/>
            </a:ln>
          </p:spPr>
        </p:sp>
        <p:sp>
          <p:nvSpPr>
            <p:cNvPr id="77" name="TextBox 77"/>
            <p:cNvSpPr txBox="1"/>
            <p:nvPr/>
          </p:nvSpPr>
          <p:spPr>
            <a:xfrm>
              <a:off x="0" y="-47625"/>
              <a:ext cx="135061" cy="181869"/>
            </a:xfrm>
            <a:prstGeom prst="rect">
              <a:avLst/>
            </a:prstGeom>
          </p:spPr>
          <p:txBody>
            <a:bodyPr lIns="50800" tIns="50800" rIns="50800" bIns="50800" rtlCol="0" anchor="ctr"/>
            <a:lstStyle/>
            <a:p>
              <a:pPr algn="ctr">
                <a:lnSpc>
                  <a:spcPts val="2800"/>
                </a:lnSpc>
              </a:pPr>
              <a:endParaRPr/>
            </a:p>
          </p:txBody>
        </p:sp>
      </p:grpSp>
      <p:sp>
        <p:nvSpPr>
          <p:cNvPr id="78" name="TextBox 78"/>
          <p:cNvSpPr txBox="1"/>
          <p:nvPr/>
        </p:nvSpPr>
        <p:spPr>
          <a:xfrm>
            <a:off x="1645799" y="8675172"/>
            <a:ext cx="2172018" cy="349250"/>
          </a:xfrm>
          <a:prstGeom prst="rect">
            <a:avLst/>
          </a:prstGeom>
        </p:spPr>
        <p:txBody>
          <a:bodyPr lIns="0" tIns="0" rIns="0" bIns="0" rtlCol="0" anchor="t">
            <a:spAutoFit/>
          </a:bodyPr>
          <a:lstStyle/>
          <a:p>
            <a:pPr algn="ctr">
              <a:lnSpc>
                <a:spcPts val="2800"/>
              </a:lnSpc>
              <a:spcBef>
                <a:spcPct val="0"/>
              </a:spcBef>
            </a:pPr>
            <a:r>
              <a:rPr lang="en-US" sz="2000" spc="-48">
                <a:solidFill>
                  <a:srgbClr val="5F5E5A"/>
                </a:solidFill>
                <a:latin typeface="Canva Sans"/>
                <a:ea typeface="Canva Sans"/>
                <a:cs typeface="Canva Sans"/>
                <a:sym typeface="Canva Sans"/>
              </a:rPr>
              <a:t>Module disponible</a:t>
            </a:r>
          </a:p>
        </p:txBody>
      </p:sp>
      <p:sp>
        <p:nvSpPr>
          <p:cNvPr id="79" name="TextBox 79"/>
          <p:cNvSpPr txBox="1"/>
          <p:nvPr/>
        </p:nvSpPr>
        <p:spPr>
          <a:xfrm>
            <a:off x="4964693" y="8677077"/>
            <a:ext cx="2795429" cy="349250"/>
          </a:xfrm>
          <a:prstGeom prst="rect">
            <a:avLst/>
          </a:prstGeom>
        </p:spPr>
        <p:txBody>
          <a:bodyPr lIns="0" tIns="0" rIns="0" bIns="0" rtlCol="0" anchor="t">
            <a:spAutoFit/>
          </a:bodyPr>
          <a:lstStyle/>
          <a:p>
            <a:pPr algn="ctr">
              <a:lnSpc>
                <a:spcPts val="2800"/>
              </a:lnSpc>
              <a:spcBef>
                <a:spcPct val="0"/>
              </a:spcBef>
            </a:pPr>
            <a:r>
              <a:rPr lang="en-US" sz="2000" spc="-48">
                <a:solidFill>
                  <a:srgbClr val="5F5E5A"/>
                </a:solidFill>
                <a:latin typeface="Canva Sans"/>
                <a:ea typeface="Canva Sans"/>
                <a:cs typeface="Canva Sans"/>
                <a:sym typeface="Canva Sans"/>
              </a:rPr>
              <a:t>Module en construction</a:t>
            </a:r>
          </a:p>
        </p:txBody>
      </p:sp>
      <p:sp>
        <p:nvSpPr>
          <p:cNvPr id="80" name="TextBox 80"/>
          <p:cNvSpPr txBox="1"/>
          <p:nvPr/>
        </p:nvSpPr>
        <p:spPr>
          <a:xfrm>
            <a:off x="8895105" y="8675172"/>
            <a:ext cx="1726406" cy="349250"/>
          </a:xfrm>
          <a:prstGeom prst="rect">
            <a:avLst/>
          </a:prstGeom>
        </p:spPr>
        <p:txBody>
          <a:bodyPr lIns="0" tIns="0" rIns="0" bIns="0" rtlCol="0" anchor="t">
            <a:spAutoFit/>
          </a:bodyPr>
          <a:lstStyle/>
          <a:p>
            <a:pPr algn="ctr">
              <a:lnSpc>
                <a:spcPts val="2800"/>
              </a:lnSpc>
              <a:spcBef>
                <a:spcPct val="0"/>
              </a:spcBef>
            </a:pPr>
            <a:r>
              <a:rPr lang="en-US" sz="2000" spc="-48">
                <a:solidFill>
                  <a:srgbClr val="5F5E5A"/>
                </a:solidFill>
                <a:latin typeface="Canva Sans"/>
                <a:ea typeface="Canva Sans"/>
                <a:cs typeface="Canva Sans"/>
                <a:sym typeface="Canva Sans"/>
              </a:rPr>
              <a:t>Module à venir</a:t>
            </a:r>
          </a:p>
        </p:txBody>
      </p:sp>
      <p:sp>
        <p:nvSpPr>
          <p:cNvPr id="81" name="TextBox 81"/>
          <p:cNvSpPr txBox="1"/>
          <p:nvPr/>
        </p:nvSpPr>
        <p:spPr>
          <a:xfrm>
            <a:off x="12261289" y="5723614"/>
            <a:ext cx="247968" cy="464820"/>
          </a:xfrm>
          <a:prstGeom prst="rect">
            <a:avLst/>
          </a:prstGeom>
        </p:spPr>
        <p:txBody>
          <a:bodyPr lIns="0" tIns="0" rIns="0" bIns="0" rtlCol="0" anchor="t">
            <a:spAutoFit/>
          </a:bodyPr>
          <a:lstStyle/>
          <a:p>
            <a:pPr algn="ctr">
              <a:lnSpc>
                <a:spcPts val="3779"/>
              </a:lnSpc>
              <a:spcBef>
                <a:spcPct val="0"/>
              </a:spcBef>
            </a:pPr>
            <a:r>
              <a:rPr lang="en-US" sz="2699" b="1">
                <a:solidFill>
                  <a:srgbClr val="000000"/>
                </a:solidFill>
                <a:latin typeface="Canva Sans Bold"/>
                <a:ea typeface="Canva Sans Bold"/>
                <a:cs typeface="Canva Sans Bold"/>
                <a:sym typeface="Canva Sans Bold"/>
              </a:rPr>
              <a:t>✓</a:t>
            </a:r>
          </a:p>
        </p:txBody>
      </p:sp>
      <p:sp>
        <p:nvSpPr>
          <p:cNvPr id="82" name="TextBox 82"/>
          <p:cNvSpPr txBox="1"/>
          <p:nvPr/>
        </p:nvSpPr>
        <p:spPr>
          <a:xfrm>
            <a:off x="16167833" y="9588923"/>
            <a:ext cx="1091467" cy="464820"/>
          </a:xfrm>
          <a:prstGeom prst="rect">
            <a:avLst/>
          </a:prstGeom>
        </p:spPr>
        <p:txBody>
          <a:bodyPr lIns="0" tIns="0" rIns="0" bIns="0" rtlCol="0" anchor="t">
            <a:spAutoFit/>
          </a:bodyPr>
          <a:lstStyle/>
          <a:p>
            <a:pPr algn="r">
              <a:lnSpc>
                <a:spcPts val="3779"/>
              </a:lnSpc>
              <a:spcBef>
                <a:spcPct val="0"/>
              </a:spcBef>
            </a:pPr>
            <a:r>
              <a:rPr lang="en-US" sz="2699" b="1" dirty="0">
                <a:solidFill>
                  <a:srgbClr val="FFFFFF"/>
                </a:solidFill>
                <a:latin typeface="Canva Sans Bold"/>
                <a:ea typeface="Canva Sans Bold"/>
                <a:cs typeface="Canva Sans Bold"/>
                <a:sym typeface="Canva Sans Bold"/>
              </a:rPr>
              <a:t>8/11</a:t>
            </a:r>
          </a:p>
        </p:txBody>
      </p:sp>
      <p:sp>
        <p:nvSpPr>
          <p:cNvPr id="83" name="TextBox 83"/>
          <p:cNvSpPr txBox="1"/>
          <p:nvPr/>
        </p:nvSpPr>
        <p:spPr>
          <a:xfrm>
            <a:off x="1028700" y="679450"/>
            <a:ext cx="7498398" cy="422275"/>
          </a:xfrm>
          <a:prstGeom prst="rect">
            <a:avLst/>
          </a:prstGeom>
        </p:spPr>
        <p:txBody>
          <a:bodyPr lIns="0" tIns="0" rIns="0" bIns="0" rtlCol="0" anchor="t">
            <a:spAutoFit/>
          </a:bodyPr>
          <a:lstStyle/>
          <a:p>
            <a:pPr algn="l">
              <a:lnSpc>
                <a:spcPts val="3499"/>
              </a:lnSpc>
              <a:spcBef>
                <a:spcPct val="0"/>
              </a:spcBef>
            </a:pPr>
            <a:r>
              <a:rPr lang="en-US" sz="2499" spc="462">
                <a:solidFill>
                  <a:srgbClr val="5F5E5A"/>
                </a:solidFill>
                <a:latin typeface="Canva Sans"/>
                <a:ea typeface="Canva Sans"/>
                <a:cs typeface="Canva Sans"/>
                <a:sym typeface="Canva Sans"/>
              </a:rPr>
              <a:t>III.a PRÉSENTATION DU DASHBOARD</a:t>
            </a:r>
          </a:p>
        </p:txBody>
      </p:sp>
      <p:sp>
        <p:nvSpPr>
          <p:cNvPr id="84" name="TextBox 84"/>
          <p:cNvSpPr txBox="1"/>
          <p:nvPr/>
        </p:nvSpPr>
        <p:spPr>
          <a:xfrm>
            <a:off x="7448515" y="9588923"/>
            <a:ext cx="207078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16/06/2026</a:t>
            </a:r>
          </a:p>
        </p:txBody>
      </p:sp>
      <p:sp>
        <p:nvSpPr>
          <p:cNvPr id="85" name="TextBox 85"/>
          <p:cNvSpPr txBox="1"/>
          <p:nvPr/>
        </p:nvSpPr>
        <p:spPr>
          <a:xfrm>
            <a:off x="10368183" y="9588923"/>
            <a:ext cx="5212715" cy="464820"/>
          </a:xfrm>
          <a:prstGeom prst="rect">
            <a:avLst/>
          </a:prstGeom>
        </p:spPr>
        <p:txBody>
          <a:bodyPr lIns="0" tIns="0" rIns="0" bIns="0" rtlCol="0" anchor="t">
            <a:spAutoFit/>
          </a:bodyPr>
          <a:lstStyle/>
          <a:p>
            <a:pPr algn="ctr">
              <a:lnSpc>
                <a:spcPts val="3779"/>
              </a:lnSpc>
              <a:spcBef>
                <a:spcPct val="0"/>
              </a:spcBef>
            </a:pPr>
            <a:r>
              <a:rPr lang="en-US" sz="2699" b="1">
                <a:solidFill>
                  <a:srgbClr val="FFFFFF"/>
                </a:solidFill>
                <a:latin typeface="Canva Sans Bold"/>
                <a:ea typeface="Canva Sans Bold"/>
                <a:cs typeface="Canva Sans Bold"/>
                <a:sym typeface="Canva Sans Bold"/>
              </a:rPr>
              <a:t>Matérialité du numérique</a:t>
            </a:r>
          </a:p>
        </p:txBody>
      </p:sp>
      <p:sp>
        <p:nvSpPr>
          <p:cNvPr id="86" name="Freeform 86"/>
          <p:cNvSpPr/>
          <p:nvPr/>
        </p:nvSpPr>
        <p:spPr>
          <a:xfrm>
            <a:off x="16501896" y="8984372"/>
            <a:ext cx="1767054" cy="384628"/>
          </a:xfrm>
          <a:custGeom>
            <a:avLst/>
            <a:gdLst/>
            <a:ahLst/>
            <a:cxnLst/>
            <a:rect l="l" t="t" r="r" b="b"/>
            <a:pathLst>
              <a:path w="1767054" h="384628">
                <a:moveTo>
                  <a:pt x="0" y="0"/>
                </a:moveTo>
                <a:lnTo>
                  <a:pt x="1767054" y="0"/>
                </a:lnTo>
                <a:lnTo>
                  <a:pt x="1767054" y="384628"/>
                </a:lnTo>
                <a:lnTo>
                  <a:pt x="0" y="384628"/>
                </a:lnTo>
                <a:lnTo>
                  <a:pt x="0" y="0"/>
                </a:lnTo>
                <a:close/>
              </a:path>
            </a:pathLst>
          </a:custGeom>
          <a:blipFill>
            <a:blip r:embed="rId4"/>
            <a:stretch>
              <a:fillRect l="-262776"/>
            </a:stretch>
          </a:blipFill>
        </p:spPr>
      </p:sp>
      <p:grpSp>
        <p:nvGrpSpPr>
          <p:cNvPr id="87" name="Group 87"/>
          <p:cNvGrpSpPr/>
          <p:nvPr/>
        </p:nvGrpSpPr>
        <p:grpSpPr>
          <a:xfrm>
            <a:off x="685349" y="2562259"/>
            <a:ext cx="16959995" cy="1403701"/>
            <a:chOff x="0" y="0"/>
            <a:chExt cx="4466830" cy="369699"/>
          </a:xfrm>
        </p:grpSpPr>
        <p:sp>
          <p:nvSpPr>
            <p:cNvPr id="88" name="Freeform 88"/>
            <p:cNvSpPr/>
            <p:nvPr/>
          </p:nvSpPr>
          <p:spPr>
            <a:xfrm>
              <a:off x="0" y="0"/>
              <a:ext cx="4466830" cy="369699"/>
            </a:xfrm>
            <a:custGeom>
              <a:avLst/>
              <a:gdLst/>
              <a:ahLst/>
              <a:cxnLst/>
              <a:rect l="l" t="t" r="r" b="b"/>
              <a:pathLst>
                <a:path w="4466830" h="369699">
                  <a:moveTo>
                    <a:pt x="0" y="0"/>
                  </a:moveTo>
                  <a:lnTo>
                    <a:pt x="4466830" y="0"/>
                  </a:lnTo>
                  <a:lnTo>
                    <a:pt x="4466830" y="369699"/>
                  </a:lnTo>
                  <a:lnTo>
                    <a:pt x="0" y="369699"/>
                  </a:lnTo>
                  <a:close/>
                </a:path>
              </a:pathLst>
            </a:custGeom>
            <a:solidFill>
              <a:srgbClr val="F8F7F2"/>
            </a:solidFill>
            <a:ln w="38100" cap="sq">
              <a:solidFill>
                <a:srgbClr val="D3D1C7"/>
              </a:solidFill>
              <a:prstDash val="solid"/>
              <a:miter/>
            </a:ln>
          </p:spPr>
        </p:sp>
        <p:sp>
          <p:nvSpPr>
            <p:cNvPr id="89" name="TextBox 89"/>
            <p:cNvSpPr txBox="1"/>
            <p:nvPr/>
          </p:nvSpPr>
          <p:spPr>
            <a:xfrm>
              <a:off x="0" y="-47625"/>
              <a:ext cx="4466830" cy="417324"/>
            </a:xfrm>
            <a:prstGeom prst="rect">
              <a:avLst/>
            </a:prstGeom>
          </p:spPr>
          <p:txBody>
            <a:bodyPr lIns="50800" tIns="50800" rIns="50800" bIns="50800" rtlCol="0" anchor="ctr"/>
            <a:lstStyle/>
            <a:p>
              <a:pPr algn="ctr">
                <a:lnSpc>
                  <a:spcPts val="2800"/>
                </a:lnSpc>
              </a:pPr>
              <a:endParaRPr/>
            </a:p>
          </p:txBody>
        </p:sp>
      </p:grpSp>
      <p:sp>
        <p:nvSpPr>
          <p:cNvPr id="90" name="TextBox 90"/>
          <p:cNvSpPr txBox="1"/>
          <p:nvPr/>
        </p:nvSpPr>
        <p:spPr>
          <a:xfrm>
            <a:off x="880504" y="2642131"/>
            <a:ext cx="6861228" cy="448310"/>
          </a:xfrm>
          <a:prstGeom prst="rect">
            <a:avLst/>
          </a:prstGeom>
        </p:spPr>
        <p:txBody>
          <a:bodyPr lIns="0" tIns="0" rIns="0" bIns="0" rtlCol="0" anchor="t">
            <a:spAutoFit/>
          </a:bodyPr>
          <a:lstStyle/>
          <a:p>
            <a:pPr algn="l">
              <a:lnSpc>
                <a:spcPts val="3639"/>
              </a:lnSpc>
              <a:spcBef>
                <a:spcPct val="0"/>
              </a:spcBef>
            </a:pPr>
            <a:r>
              <a:rPr lang="en-US" sz="2599" b="1" spc="-62">
                <a:solidFill>
                  <a:srgbClr val="0D0D0D"/>
                </a:solidFill>
                <a:latin typeface="Canva Sans Bold"/>
                <a:ea typeface="Canva Sans Bold"/>
                <a:cs typeface="Canva Sans Bold"/>
                <a:sym typeface="Canva Sans Bold"/>
              </a:rPr>
              <a:t>Infrastructure</a:t>
            </a:r>
          </a:p>
        </p:txBody>
      </p:sp>
      <p:sp>
        <p:nvSpPr>
          <p:cNvPr id="91" name="TextBox 91"/>
          <p:cNvSpPr txBox="1"/>
          <p:nvPr/>
        </p:nvSpPr>
        <p:spPr>
          <a:xfrm>
            <a:off x="-804317" y="3242841"/>
            <a:ext cx="4900231" cy="372745"/>
          </a:xfrm>
          <a:prstGeom prst="rect">
            <a:avLst/>
          </a:prstGeom>
        </p:spPr>
        <p:txBody>
          <a:bodyPr lIns="0" tIns="0" rIns="0" bIns="0" rtlCol="0" anchor="t">
            <a:spAutoFit/>
          </a:bodyPr>
          <a:lstStyle/>
          <a:p>
            <a:pPr algn="ctr">
              <a:lnSpc>
                <a:spcPts val="3079"/>
              </a:lnSpc>
              <a:spcBef>
                <a:spcPct val="0"/>
              </a:spcBef>
            </a:pPr>
            <a:r>
              <a:rPr lang="en-US" sz="2199" spc="-52">
                <a:solidFill>
                  <a:srgbClr val="5F5E5A"/>
                </a:solidFill>
                <a:latin typeface="Canva Sans"/>
                <a:ea typeface="Canva Sans"/>
                <a:cs typeface="Canva Sans"/>
                <a:sym typeface="Canva Sans"/>
              </a:rPr>
              <a:t>Localisation</a:t>
            </a:r>
          </a:p>
        </p:txBody>
      </p:sp>
      <p:sp>
        <p:nvSpPr>
          <p:cNvPr id="92" name="AutoShape 92"/>
          <p:cNvSpPr/>
          <p:nvPr/>
        </p:nvSpPr>
        <p:spPr>
          <a:xfrm>
            <a:off x="880504" y="3215807"/>
            <a:ext cx="2630482" cy="0"/>
          </a:xfrm>
          <a:prstGeom prst="line">
            <a:avLst/>
          </a:prstGeom>
          <a:ln w="19050" cap="flat">
            <a:solidFill>
              <a:srgbClr val="9D9D9D"/>
            </a:solidFill>
            <a:prstDash val="solid"/>
            <a:headEnd type="none" w="sm" len="sm"/>
            <a:tailEnd type="none" w="sm" len="sm"/>
          </a:ln>
        </p:spPr>
      </p:sp>
      <p:grpSp>
        <p:nvGrpSpPr>
          <p:cNvPr id="93" name="Group 93"/>
          <p:cNvGrpSpPr/>
          <p:nvPr/>
        </p:nvGrpSpPr>
        <p:grpSpPr>
          <a:xfrm>
            <a:off x="6267871" y="2846654"/>
            <a:ext cx="5752258" cy="738306"/>
            <a:chOff x="0" y="0"/>
            <a:chExt cx="1514998" cy="194451"/>
          </a:xfrm>
        </p:grpSpPr>
        <p:sp>
          <p:nvSpPr>
            <p:cNvPr id="94" name="Freeform 94"/>
            <p:cNvSpPr/>
            <p:nvPr/>
          </p:nvSpPr>
          <p:spPr>
            <a:xfrm>
              <a:off x="0" y="0"/>
              <a:ext cx="1514998" cy="194451"/>
            </a:xfrm>
            <a:custGeom>
              <a:avLst/>
              <a:gdLst/>
              <a:ahLst/>
              <a:cxnLst/>
              <a:rect l="l" t="t" r="r" b="b"/>
              <a:pathLst>
                <a:path w="1514998" h="194451">
                  <a:moveTo>
                    <a:pt x="40377" y="0"/>
                  </a:moveTo>
                  <a:lnTo>
                    <a:pt x="1474621" y="0"/>
                  </a:lnTo>
                  <a:cubicBezTo>
                    <a:pt x="1485330" y="0"/>
                    <a:pt x="1495600" y="4254"/>
                    <a:pt x="1503172" y="11826"/>
                  </a:cubicBezTo>
                  <a:cubicBezTo>
                    <a:pt x="1510744" y="19398"/>
                    <a:pt x="1514998" y="29668"/>
                    <a:pt x="1514998" y="40377"/>
                  </a:cubicBezTo>
                  <a:lnTo>
                    <a:pt x="1514998" y="154074"/>
                  </a:lnTo>
                  <a:cubicBezTo>
                    <a:pt x="1514998" y="164783"/>
                    <a:pt x="1510744" y="175053"/>
                    <a:pt x="1503172" y="182625"/>
                  </a:cubicBezTo>
                  <a:cubicBezTo>
                    <a:pt x="1495600" y="190197"/>
                    <a:pt x="1485330" y="194451"/>
                    <a:pt x="1474621" y="194451"/>
                  </a:cubicBezTo>
                  <a:lnTo>
                    <a:pt x="40377" y="194451"/>
                  </a:lnTo>
                  <a:cubicBezTo>
                    <a:pt x="29668" y="194451"/>
                    <a:pt x="19398" y="190197"/>
                    <a:pt x="11826" y="182625"/>
                  </a:cubicBezTo>
                  <a:cubicBezTo>
                    <a:pt x="4254" y="175053"/>
                    <a:pt x="0" y="164783"/>
                    <a:pt x="0" y="154074"/>
                  </a:cubicBezTo>
                  <a:lnTo>
                    <a:pt x="0" y="40377"/>
                  </a:lnTo>
                  <a:cubicBezTo>
                    <a:pt x="0" y="29668"/>
                    <a:pt x="4254" y="19398"/>
                    <a:pt x="11826" y="11826"/>
                  </a:cubicBezTo>
                  <a:cubicBezTo>
                    <a:pt x="19398" y="4254"/>
                    <a:pt x="29668" y="0"/>
                    <a:pt x="40377" y="0"/>
                  </a:cubicBezTo>
                  <a:close/>
                </a:path>
              </a:pathLst>
            </a:custGeom>
            <a:solidFill>
              <a:srgbClr val="E1F5EE"/>
            </a:solidFill>
            <a:ln w="19050" cap="rnd">
              <a:solidFill>
                <a:srgbClr val="0F6E56"/>
              </a:solidFill>
              <a:prstDash val="solid"/>
              <a:round/>
            </a:ln>
          </p:spPr>
        </p:sp>
        <p:sp>
          <p:nvSpPr>
            <p:cNvPr id="95" name="TextBox 95"/>
            <p:cNvSpPr txBox="1"/>
            <p:nvPr/>
          </p:nvSpPr>
          <p:spPr>
            <a:xfrm>
              <a:off x="0" y="-47625"/>
              <a:ext cx="1514998" cy="242076"/>
            </a:xfrm>
            <a:prstGeom prst="rect">
              <a:avLst/>
            </a:prstGeom>
          </p:spPr>
          <p:txBody>
            <a:bodyPr lIns="50800" tIns="50800" rIns="50800" bIns="50800" rtlCol="0" anchor="ctr"/>
            <a:lstStyle/>
            <a:p>
              <a:pPr algn="ctr">
                <a:lnSpc>
                  <a:spcPts val="2800"/>
                </a:lnSpc>
              </a:pPr>
              <a:endParaRPr/>
            </a:p>
          </p:txBody>
        </p:sp>
      </p:grpSp>
      <p:sp>
        <p:nvSpPr>
          <p:cNvPr id="96" name="TextBox 96"/>
          <p:cNvSpPr txBox="1"/>
          <p:nvPr/>
        </p:nvSpPr>
        <p:spPr>
          <a:xfrm>
            <a:off x="6579071" y="3065672"/>
            <a:ext cx="5172550" cy="349250"/>
          </a:xfrm>
          <a:prstGeom prst="rect">
            <a:avLst/>
          </a:prstGeom>
        </p:spPr>
        <p:txBody>
          <a:bodyPr lIns="0" tIns="0" rIns="0" bIns="0" rtlCol="0" anchor="t">
            <a:spAutoFit/>
          </a:bodyPr>
          <a:lstStyle/>
          <a:p>
            <a:pPr algn="ctr">
              <a:lnSpc>
                <a:spcPts val="2800"/>
              </a:lnSpc>
              <a:spcBef>
                <a:spcPct val="0"/>
              </a:spcBef>
            </a:pPr>
            <a:r>
              <a:rPr lang="en-US" sz="2000" b="1" spc="-48">
                <a:solidFill>
                  <a:srgbClr val="04342C"/>
                </a:solidFill>
                <a:latin typeface="Canva Sans Bold"/>
                <a:ea typeface="Canva Sans Bold"/>
                <a:cs typeface="Canva Sans Bold"/>
                <a:sym typeface="Canva Sans Bold"/>
              </a:rPr>
              <a:t>Répartition géographique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7098</Words>
  <Application>Microsoft Office PowerPoint</Application>
  <PresentationFormat>Personnalisé</PresentationFormat>
  <Paragraphs>915</Paragraphs>
  <Slides>45</Slides>
  <Notes>34</Notes>
  <HiddenSlides>0</HiddenSlides>
  <MMClips>0</MMClips>
  <ScaleCrop>false</ScaleCrop>
  <HeadingPairs>
    <vt:vector size="6" baseType="variant">
      <vt:variant>
        <vt:lpstr>Polices utilisées</vt:lpstr>
      </vt:variant>
      <vt:variant>
        <vt:i4>17</vt:i4>
      </vt:variant>
      <vt:variant>
        <vt:lpstr>Thème</vt:lpstr>
      </vt:variant>
      <vt:variant>
        <vt:i4>1</vt:i4>
      </vt:variant>
      <vt:variant>
        <vt:lpstr>Titres des diapositives</vt:lpstr>
      </vt:variant>
      <vt:variant>
        <vt:i4>45</vt:i4>
      </vt:variant>
    </vt:vector>
  </HeadingPairs>
  <TitlesOfParts>
    <vt:vector size="63" baseType="lpstr">
      <vt:lpstr>Open Sans 2 Italics</vt:lpstr>
      <vt:lpstr>Open Sans 1 Bold Italics</vt:lpstr>
      <vt:lpstr>Canva Sans Bold</vt:lpstr>
      <vt:lpstr>Calibri</vt:lpstr>
      <vt:lpstr>Open Sans 1 Italics</vt:lpstr>
      <vt:lpstr>Verdana Bold</vt:lpstr>
      <vt:lpstr>Open Sans 2 Bold</vt:lpstr>
      <vt:lpstr>Canva Sans Bold Italics</vt:lpstr>
      <vt:lpstr>Montserrat Italics</vt:lpstr>
      <vt:lpstr>Arial</vt:lpstr>
      <vt:lpstr>Montserrat Bold</vt:lpstr>
      <vt:lpstr>Canva Sans Italics</vt:lpstr>
      <vt:lpstr>Arimo</vt:lpstr>
      <vt:lpstr>Open Sans 2</vt:lpstr>
      <vt:lpstr>Verdana</vt:lpstr>
      <vt:lpstr>Canva Sans</vt:lpstr>
      <vt:lpstr>Montserrat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VerIT : 16/06/26</dc:title>
  <cp:lastModifiedBy>CÉDRIC REY</cp:lastModifiedBy>
  <cp:revision>7</cp:revision>
  <dcterms:created xsi:type="dcterms:W3CDTF">2006-08-16T00:00:00Z</dcterms:created>
  <dcterms:modified xsi:type="dcterms:W3CDTF">2026-06-23T08:16:54Z</dcterms:modified>
  <dc:identifier>DAHKvwO1lKg</dc:identifier>
</cp:coreProperties>
</file>